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 id="376" r:id="rId127"/>
    <p:sldId id="377" r:id="rId128"/>
    <p:sldId id="378" r:id="rId129"/>
    <p:sldId id="379" r:id="rId130"/>
    <p:sldId id="380" r:id="rId131"/>
    <p:sldId id="381" r:id="rId132"/>
    <p:sldId id="382" r:id="rId133"/>
    <p:sldId id="383" r:id="rId134"/>
    <p:sldId id="384" r:id="rId135"/>
    <p:sldId id="385" r:id="rId136"/>
    <p:sldId id="386" r:id="rId137"/>
    <p:sldId id="387" r:id="rId138"/>
    <p:sldId id="388" r:id="rId139"/>
    <p:sldId id="389" r:id="rId140"/>
    <p:sldId id="390" r:id="rId141"/>
    <p:sldId id="391" r:id="rId142"/>
    <p:sldId id="392" r:id="rId143"/>
    <p:sldId id="393" r:id="rId144"/>
    <p:sldId id="394" r:id="rId145"/>
    <p:sldId id="395" r:id="rId14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 Id="rId96" Type="http://schemas.openxmlformats.org/officeDocument/2006/relationships/slide" Target="slides/slide90.xml"/><Relationship Id="rId97" Type="http://schemas.openxmlformats.org/officeDocument/2006/relationships/slide" Target="slides/slide91.xml"/><Relationship Id="rId98" Type="http://schemas.openxmlformats.org/officeDocument/2006/relationships/slide" Target="slides/slide92.xml"/><Relationship Id="rId99" Type="http://schemas.openxmlformats.org/officeDocument/2006/relationships/slide" Target="slides/slide93.xml"/><Relationship Id="rId100" Type="http://schemas.openxmlformats.org/officeDocument/2006/relationships/slide" Target="slides/slide94.xml"/><Relationship Id="rId101" Type="http://schemas.openxmlformats.org/officeDocument/2006/relationships/slide" Target="slides/slide95.xml"/><Relationship Id="rId102" Type="http://schemas.openxmlformats.org/officeDocument/2006/relationships/slide" Target="slides/slide96.xml"/><Relationship Id="rId103" Type="http://schemas.openxmlformats.org/officeDocument/2006/relationships/slide" Target="slides/slide97.xml"/><Relationship Id="rId104" Type="http://schemas.openxmlformats.org/officeDocument/2006/relationships/slide" Target="slides/slide98.xml"/><Relationship Id="rId105" Type="http://schemas.openxmlformats.org/officeDocument/2006/relationships/slide" Target="slides/slide99.xml"/><Relationship Id="rId106" Type="http://schemas.openxmlformats.org/officeDocument/2006/relationships/slide" Target="slides/slide100.xml"/><Relationship Id="rId107" Type="http://schemas.openxmlformats.org/officeDocument/2006/relationships/slide" Target="slides/slide101.xml"/><Relationship Id="rId108" Type="http://schemas.openxmlformats.org/officeDocument/2006/relationships/slide" Target="slides/slide102.xml"/><Relationship Id="rId109" Type="http://schemas.openxmlformats.org/officeDocument/2006/relationships/slide" Target="slides/slide103.xml"/><Relationship Id="rId110" Type="http://schemas.openxmlformats.org/officeDocument/2006/relationships/slide" Target="slides/slide104.xml"/><Relationship Id="rId111" Type="http://schemas.openxmlformats.org/officeDocument/2006/relationships/slide" Target="slides/slide105.xml"/><Relationship Id="rId112" Type="http://schemas.openxmlformats.org/officeDocument/2006/relationships/slide" Target="slides/slide106.xml"/><Relationship Id="rId113" Type="http://schemas.openxmlformats.org/officeDocument/2006/relationships/slide" Target="slides/slide107.xml"/><Relationship Id="rId114" Type="http://schemas.openxmlformats.org/officeDocument/2006/relationships/slide" Target="slides/slide108.xml"/><Relationship Id="rId115" Type="http://schemas.openxmlformats.org/officeDocument/2006/relationships/slide" Target="slides/slide109.xml"/><Relationship Id="rId116" Type="http://schemas.openxmlformats.org/officeDocument/2006/relationships/slide" Target="slides/slide110.xml"/><Relationship Id="rId117" Type="http://schemas.openxmlformats.org/officeDocument/2006/relationships/slide" Target="slides/slide111.xml"/><Relationship Id="rId118" Type="http://schemas.openxmlformats.org/officeDocument/2006/relationships/slide" Target="slides/slide112.xml"/><Relationship Id="rId119" Type="http://schemas.openxmlformats.org/officeDocument/2006/relationships/slide" Target="slides/slide113.xml"/><Relationship Id="rId120" Type="http://schemas.openxmlformats.org/officeDocument/2006/relationships/slide" Target="slides/slide114.xml"/><Relationship Id="rId121" Type="http://schemas.openxmlformats.org/officeDocument/2006/relationships/slide" Target="slides/slide115.xml"/><Relationship Id="rId122" Type="http://schemas.openxmlformats.org/officeDocument/2006/relationships/slide" Target="slides/slide116.xml"/><Relationship Id="rId123" Type="http://schemas.openxmlformats.org/officeDocument/2006/relationships/slide" Target="slides/slide117.xml"/><Relationship Id="rId124" Type="http://schemas.openxmlformats.org/officeDocument/2006/relationships/slide" Target="slides/slide118.xml"/><Relationship Id="rId125" Type="http://schemas.openxmlformats.org/officeDocument/2006/relationships/slide" Target="slides/slide119.xml"/><Relationship Id="rId126" Type="http://schemas.openxmlformats.org/officeDocument/2006/relationships/slide" Target="slides/slide120.xml"/><Relationship Id="rId127" Type="http://schemas.openxmlformats.org/officeDocument/2006/relationships/slide" Target="slides/slide121.xml"/><Relationship Id="rId128" Type="http://schemas.openxmlformats.org/officeDocument/2006/relationships/slide" Target="slides/slide122.xml"/><Relationship Id="rId129" Type="http://schemas.openxmlformats.org/officeDocument/2006/relationships/slide" Target="slides/slide123.xml"/><Relationship Id="rId130" Type="http://schemas.openxmlformats.org/officeDocument/2006/relationships/slide" Target="slides/slide124.xml"/><Relationship Id="rId131" Type="http://schemas.openxmlformats.org/officeDocument/2006/relationships/slide" Target="slides/slide125.xml"/><Relationship Id="rId132" Type="http://schemas.openxmlformats.org/officeDocument/2006/relationships/slide" Target="slides/slide126.xml"/><Relationship Id="rId133" Type="http://schemas.openxmlformats.org/officeDocument/2006/relationships/slide" Target="slides/slide127.xml"/><Relationship Id="rId134" Type="http://schemas.openxmlformats.org/officeDocument/2006/relationships/slide" Target="slides/slide128.xml"/><Relationship Id="rId135" Type="http://schemas.openxmlformats.org/officeDocument/2006/relationships/slide" Target="slides/slide129.xml"/><Relationship Id="rId136" Type="http://schemas.openxmlformats.org/officeDocument/2006/relationships/slide" Target="slides/slide130.xml"/><Relationship Id="rId137" Type="http://schemas.openxmlformats.org/officeDocument/2006/relationships/slide" Target="slides/slide131.xml"/><Relationship Id="rId138" Type="http://schemas.openxmlformats.org/officeDocument/2006/relationships/slide" Target="slides/slide132.xml"/><Relationship Id="rId139" Type="http://schemas.openxmlformats.org/officeDocument/2006/relationships/slide" Target="slides/slide133.xml"/><Relationship Id="rId140" Type="http://schemas.openxmlformats.org/officeDocument/2006/relationships/slide" Target="slides/slide134.xml"/><Relationship Id="rId141" Type="http://schemas.openxmlformats.org/officeDocument/2006/relationships/slide" Target="slides/slide135.xml"/><Relationship Id="rId142" Type="http://schemas.openxmlformats.org/officeDocument/2006/relationships/slide" Target="slides/slide136.xml"/><Relationship Id="rId143" Type="http://schemas.openxmlformats.org/officeDocument/2006/relationships/slide" Target="slides/slide137.xml"/><Relationship Id="rId144" Type="http://schemas.openxmlformats.org/officeDocument/2006/relationships/slide" Target="slides/slide138.xml"/><Relationship Id="rId145" Type="http://schemas.openxmlformats.org/officeDocument/2006/relationships/slide" Target="slides/slide139.xml"/><Relationship Id="rId146" Type="http://schemas.openxmlformats.org/officeDocument/2006/relationships/slide" Target="slides/slide1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8899855"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9283903"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9667951"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10051999"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ectangle 8"/>
          <p:cNvSpPr/>
          <p:nvPr/>
        </p:nvSpPr>
        <p:spPr>
          <a:xfrm>
            <a:off x="10436047"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Rectangle 9"/>
          <p:cNvSpPr/>
          <p:nvPr/>
        </p:nvSpPr>
        <p:spPr>
          <a:xfrm>
            <a:off x="10820095"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11204143"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11588191"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ectangle 12"/>
          <p:cNvSpPr/>
          <p:nvPr/>
        </p:nvSpPr>
        <p:spPr>
          <a:xfrm>
            <a:off x="11972239"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1051560" y="1920240"/>
            <a:ext cx="9601200" cy="219456"/>
          </a:xfrm>
          <a:prstGeom prst="rect">
            <a:avLst/>
          </a:prstGeom>
          <a:noFill/>
        </p:spPr>
        <p:txBody>
          <a:bodyPr wrap="square" lIns="0" rIns="0" tIns="0" bIns="0" anchor="t">
            <a:spAutoFit/>
          </a:bodyPr>
          <a:lstStyle/>
          <a:p>
            <a:pPr algn="l">
              <a:lnSpc>
                <a:spcPct val="100000"/>
              </a:lnSpc>
            </a:pPr>
            <a:r>
              <a:rPr sz="1100" b="1" i="0" lang="de-DE">
                <a:solidFill>
                  <a:srgbClr val="F0A86A"/>
                </a:solidFill>
                <a:latin typeface="Segoe UI"/>
              </a:rPr>
              <a:t>BEDIENUNGSANLEITUNG · VERSION 2.0</a:t>
            </a:r>
          </a:p>
        </p:txBody>
      </p:sp>
      <p:sp>
        <p:nvSpPr>
          <p:cNvPr id="15" name="TextBox 14"/>
          <p:cNvSpPr txBox="1"/>
          <p:nvPr/>
        </p:nvSpPr>
        <p:spPr>
          <a:xfrm>
            <a:off x="1051560" y="2286000"/>
            <a:ext cx="9692640" cy="1188720"/>
          </a:xfrm>
          <a:prstGeom prst="rect">
            <a:avLst/>
          </a:prstGeom>
          <a:noFill/>
        </p:spPr>
        <p:txBody>
          <a:bodyPr wrap="square" lIns="0" rIns="0" tIns="0" bIns="0" anchor="t">
            <a:spAutoFit/>
          </a:bodyPr>
          <a:lstStyle/>
          <a:p>
            <a:pPr algn="l">
              <a:lnSpc>
                <a:spcPct val="106000"/>
              </a:lnSpc>
            </a:pPr>
            <a:r>
              <a:rPr sz="4000" b="1" i="0" lang="de-DE">
                <a:solidFill>
                  <a:srgbClr val="FFFFFF"/>
                </a:solidFill>
                <a:latin typeface="Segoe UI"/>
              </a:rPr>
              <a:t>Convention Schedule</a:t>
            </a:r>
          </a:p>
          <a:p>
            <a:pPr algn="l">
              <a:lnSpc>
                <a:spcPct val="106000"/>
              </a:lnSpc>
            </a:pPr>
            <a:r>
              <a:rPr sz="4000" b="1" i="0" lang="de-DE">
                <a:solidFill>
                  <a:srgbClr val="FFFFFF"/>
                </a:solidFill>
                <a:latin typeface="Segoe UI"/>
              </a:rPr>
              <a:t>&amp; Program Planner</a:t>
            </a:r>
          </a:p>
        </p:txBody>
      </p:sp>
      <p:sp>
        <p:nvSpPr>
          <p:cNvPr id="16" name="Rectangle 15"/>
          <p:cNvSpPr/>
          <p:nvPr/>
        </p:nvSpPr>
        <p:spPr>
          <a:xfrm>
            <a:off x="1051560" y="3767328"/>
            <a:ext cx="1234440" cy="45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1051560" y="4041648"/>
            <a:ext cx="9326880" cy="640080"/>
          </a:xfrm>
          <a:prstGeom prst="rect">
            <a:avLst/>
          </a:prstGeom>
          <a:noFill/>
        </p:spPr>
        <p:txBody>
          <a:bodyPr wrap="square" lIns="0" rIns="0" tIns="0" bIns="0" anchor="t">
            <a:spAutoFit/>
          </a:bodyPr>
          <a:lstStyle/>
          <a:p>
            <a:pPr algn="l">
              <a:lnSpc>
                <a:spcPct val="125000"/>
              </a:lnSpc>
            </a:pPr>
            <a:r>
              <a:rPr sz="1500" b="0" i="0" lang="de-DE">
                <a:solidFill>
                  <a:srgbClr val="BFD6E8"/>
                </a:solidFill>
                <a:latin typeface="Segoe UI"/>
              </a:rPr>
              <a:t>Die Bedienungsanleitung für Veranstalterinnen und Veranstalter.</a:t>
            </a:r>
          </a:p>
          <a:p>
            <a:pPr algn="l">
              <a:lnSpc>
                <a:spcPct val="125000"/>
              </a:lnSpc>
            </a:pPr>
            <a:r>
              <a:rPr sz="1500" b="0" i="0" lang="de-DE">
                <a:solidFill>
                  <a:srgbClr val="BFD6E8"/>
                </a:solidFill>
                <a:latin typeface="Segoe UI"/>
              </a:rPr>
              <a:t>Vom leeren Plugin zum fertigen Programm – Schritt für Schritt erklärt.</a:t>
            </a:r>
          </a:p>
        </p:txBody>
      </p:sp>
      <p:sp>
        <p:nvSpPr>
          <p:cNvPr id="18" name="TextBox 17"/>
          <p:cNvSpPr txBox="1"/>
          <p:nvPr/>
        </p:nvSpPr>
        <p:spPr>
          <a:xfrm>
            <a:off x="1051560" y="5897880"/>
            <a:ext cx="9326880" cy="274320"/>
          </a:xfrm>
          <a:prstGeom prst="rect">
            <a:avLst/>
          </a:prstGeom>
          <a:noFill/>
        </p:spPr>
        <p:txBody>
          <a:bodyPr wrap="square" lIns="0" rIns="0" tIns="0" bIns="0" anchor="t">
            <a:spAutoFit/>
          </a:bodyPr>
          <a:lstStyle/>
          <a:p>
            <a:pPr algn="l">
              <a:lnSpc>
                <a:spcPct val="100000"/>
              </a:lnSpc>
            </a:pPr>
            <a:r>
              <a:rPr sz="950" b="0" i="0" lang="de-DE">
                <a:solidFill>
                  <a:srgbClr val="7DA3C0"/>
                </a:solidFill>
                <a:latin typeface="Segoe UI"/>
              </a:rPr>
              <a:t>Stand: 30. August 2026   ·   Für Redaktion und Veranstaltungsleitung   ·   Keine Programmierkenntnisse erforderlich</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ZIELGRUPPE</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Für wen diese Anleitung gedacht ist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Sie planen eine Veranstaltung</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Messe, Kongress, Festival, Convention oder Tagung – überall dort, wo viele Programmpunkte an mehreren Tagen und in mehreren Räumen stattfinden.</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Ihr Ausgangspunkt: Kapitel 2</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Sie pflegen das Programm</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Sie tragen Vorträge ein, ändern Uhrzeiten, tauschen Bilder aus und sagen einzelne Punkte wieder ab. Meist unter Zeitdruck, oft kurz vor Beginn.</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Ihr Ausgangspunkt: Kapitel 5</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Sie zeigen das Programm</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Auf der Website, auf Bildschirmen im Foyer oder auf dem Handy Ihrer Gäste – immer aktuell, ohne dass jemand etwas nachtragen muss.</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Ihr Ausgangspunkt: Kapitel 1</a:t>
            </a:r>
          </a:p>
        </p:txBody>
      </p:sp>
      <p:sp>
        <p:nvSpPr>
          <p:cNvPr id="21" name="Rectangle 20"/>
          <p:cNvSpPr/>
          <p:nvPr/>
        </p:nvSpPr>
        <p:spPr>
          <a:xfrm>
            <a:off x="566928" y="4526280"/>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4" name="TextBox 23"/>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Diese Anleitung setzt keinerlei Programmierkenntnisse voraus. Wo eine technische Bezeichnung unvermeidbar ist, steht sie in </a:t>
            </a:r>
            <a:r>
              <a:rPr sz="1000" b="0" i="0" lang="de-DE">
                <a:solidFill>
                  <a:srgbClr val="2B3844"/>
                </a:solidFill>
                <a:latin typeface="Consolas"/>
              </a:rPr>
              <a:t>dieser Schrift</a:t>
            </a:r>
            <a:r>
              <a:rPr sz="1000" b="0" i="0" lang="de-DE">
                <a:solidFill>
                  <a:srgbClr val="2B3844"/>
                </a:solidFill>
                <a:latin typeface="Segoe UI"/>
              </a:rPr>
              <a:t> – Sie müssen sie nirgends selbst eintippen, außer wir sagen es ausdrücklich dazu.</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Über diese Anleitung</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2 / 140</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WEGWEISER</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So lesen Sie diese Anleitung</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566928" y="1353312"/>
            <a:ext cx="5486400" cy="256032"/>
          </a:xfrm>
          <a:prstGeom prst="rect">
            <a:avLst/>
          </a:prstGeom>
          <a:noFill/>
        </p:spPr>
        <p:txBody>
          <a:bodyPr wrap="square" lIns="0" rIns="0" tIns="0" bIns="0" anchor="t">
            <a:spAutoFit/>
          </a:bodyPr>
          <a:lstStyle/>
          <a:p>
            <a:pPr algn="l">
              <a:lnSpc>
                <a:spcPct val="100000"/>
              </a:lnSpc>
            </a:pPr>
            <a:r>
              <a:rPr sz="1400" b="1" i="0" lang="de-DE">
                <a:solidFill>
                  <a:srgbClr val="0B3A5D"/>
                </a:solidFill>
                <a:latin typeface="Segoe UI"/>
              </a:rPr>
              <a:t>Klickanleitungen</a:t>
            </a:r>
          </a:p>
        </p:txBody>
      </p:sp>
      <p:sp>
        <p:nvSpPr>
          <p:cNvPr id="7" name="TextBox 6"/>
          <p:cNvSpPr txBox="1"/>
          <p:nvPr/>
        </p:nvSpPr>
        <p:spPr>
          <a:xfrm>
            <a:off x="566928" y="1719072"/>
            <a:ext cx="5486400" cy="548640"/>
          </a:xfrm>
          <a:prstGeom prst="rect">
            <a:avLst/>
          </a:prstGeom>
          <a:noFill/>
        </p:spPr>
        <p:txBody>
          <a:bodyPr wrap="square" lIns="0" rIns="0" tIns="0" bIns="0" anchor="t">
            <a:spAutoFit/>
          </a:bodyPr>
          <a:lstStyle/>
          <a:p>
            <a:pPr algn="l">
              <a:lnSpc>
                <a:spcPct val="125000"/>
              </a:lnSpc>
            </a:pPr>
            <a:r>
              <a:rPr sz="1100" b="0" i="0" lang="de-DE">
                <a:solidFill>
                  <a:srgbClr val="3B4A57"/>
                </a:solidFill>
                <a:latin typeface="Segoe UI"/>
              </a:rPr>
              <a:t>Nummerierte Schritte auf der linken Seite gehören zu den gleich nummerierten orangefarbenen Markern im Bildschirmbild rechts. Arbeiten Sie die Nummern der Reihe nach ab.</a:t>
            </a:r>
          </a:p>
        </p:txBody>
      </p:sp>
      <p:sp>
        <p:nvSpPr>
          <p:cNvPr id="8" name="Oval 7"/>
          <p:cNvSpPr/>
          <p:nvPr/>
        </p:nvSpPr>
        <p:spPr>
          <a:xfrm>
            <a:off x="566928" y="255117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566928" y="259232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10" name="TextBox 9"/>
          <p:cNvSpPr txBox="1"/>
          <p:nvPr/>
        </p:nvSpPr>
        <p:spPr>
          <a:xfrm>
            <a:off x="950976" y="2542032"/>
            <a:ext cx="4937760" cy="237744"/>
          </a:xfrm>
          <a:prstGeom prst="rect">
            <a:avLst/>
          </a:prstGeom>
          <a:noFill/>
        </p:spPr>
        <p:txBody>
          <a:bodyPr wrap="square" lIns="0" rIns="0" tIns="0" bIns="0" anchor="t">
            <a:spAutoFit/>
          </a:bodyPr>
          <a:lstStyle/>
          <a:p>
            <a:pPr algn="l">
              <a:lnSpc>
                <a:spcPct val="100000"/>
              </a:lnSpc>
            </a:pPr>
            <a:r>
              <a:rPr sz="1150" b="0" i="0" lang="de-DE">
                <a:solidFill>
                  <a:srgbClr val="25333F"/>
                </a:solidFill>
                <a:latin typeface="Segoe UI"/>
              </a:rPr>
              <a:t>Text des Arbeitsschritts</a:t>
            </a:r>
          </a:p>
        </p:txBody>
      </p:sp>
      <p:sp>
        <p:nvSpPr>
          <p:cNvPr id="11" name="TextBox 10"/>
          <p:cNvSpPr txBox="1"/>
          <p:nvPr/>
        </p:nvSpPr>
        <p:spPr>
          <a:xfrm>
            <a:off x="950976" y="2788920"/>
            <a:ext cx="4937760" cy="219456"/>
          </a:xfrm>
          <a:prstGeom prst="rect">
            <a:avLst/>
          </a:prstGeom>
          <a:noFill/>
        </p:spPr>
        <p:txBody>
          <a:bodyPr wrap="square" lIns="0" rIns="0" tIns="0" bIns="0" anchor="t">
            <a:spAutoFit/>
          </a:bodyPr>
          <a:lstStyle/>
          <a:p>
            <a:pPr algn="l">
              <a:lnSpc>
                <a:spcPct val="100000"/>
              </a:lnSpc>
            </a:pPr>
            <a:r>
              <a:rPr sz="950" b="0" i="0" lang="de-DE">
                <a:solidFill>
                  <a:srgbClr val="6B7A88"/>
                </a:solidFill>
                <a:latin typeface="Segoe UI"/>
              </a:rPr>
              <a:t>Ergänzende Erklärung in Grau darunter</a:t>
            </a:r>
          </a:p>
        </p:txBody>
      </p:sp>
      <p:sp>
        <p:nvSpPr>
          <p:cNvPr id="12" name="Oval 11"/>
          <p:cNvSpPr/>
          <p:nvPr/>
        </p:nvSpPr>
        <p:spPr>
          <a:xfrm>
            <a:off x="566928" y="3209544"/>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3250692"/>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4" name="TextBox 13"/>
          <p:cNvSpPr txBox="1"/>
          <p:nvPr/>
        </p:nvSpPr>
        <p:spPr>
          <a:xfrm>
            <a:off x="950976" y="3200400"/>
            <a:ext cx="4937760" cy="237744"/>
          </a:xfrm>
          <a:prstGeom prst="rect">
            <a:avLst/>
          </a:prstGeom>
          <a:noFill/>
        </p:spPr>
        <p:txBody>
          <a:bodyPr wrap="square" lIns="0" rIns="0" tIns="0" bIns="0" anchor="t">
            <a:spAutoFit/>
          </a:bodyPr>
          <a:lstStyle/>
          <a:p>
            <a:pPr algn="l">
              <a:lnSpc>
                <a:spcPct val="100000"/>
              </a:lnSpc>
            </a:pPr>
            <a:r>
              <a:rPr sz="1150" b="0" i="0" lang="de-DE">
                <a:solidFill>
                  <a:srgbClr val="25333F"/>
                </a:solidFill>
                <a:latin typeface="Segoe UI"/>
              </a:rPr>
              <a:t>Nächster Schritt</a:t>
            </a:r>
          </a:p>
        </p:txBody>
      </p:sp>
      <p:sp>
        <p:nvSpPr>
          <p:cNvPr id="15" name="TextBox 14"/>
          <p:cNvSpPr txBox="1"/>
          <p:nvPr/>
        </p:nvSpPr>
        <p:spPr>
          <a:xfrm>
            <a:off x="950976" y="3447288"/>
            <a:ext cx="4937760" cy="219456"/>
          </a:xfrm>
          <a:prstGeom prst="rect">
            <a:avLst/>
          </a:prstGeom>
          <a:noFill/>
        </p:spPr>
        <p:txBody>
          <a:bodyPr wrap="square" lIns="0" rIns="0" tIns="0" bIns="0" anchor="t">
            <a:spAutoFit/>
          </a:bodyPr>
          <a:lstStyle/>
          <a:p>
            <a:pPr algn="l">
              <a:lnSpc>
                <a:spcPct val="100000"/>
              </a:lnSpc>
            </a:pPr>
            <a:r>
              <a:rPr sz="950" b="0" i="0" lang="de-DE">
                <a:solidFill>
                  <a:srgbClr val="6B7A88"/>
                </a:solidFill>
                <a:latin typeface="Segoe UI"/>
              </a:rPr>
              <a:t>Die Reihenfolge ist immer von oben nach unten</a:t>
            </a:r>
          </a:p>
        </p:txBody>
      </p:sp>
      <p:sp>
        <p:nvSpPr>
          <p:cNvPr id="16" name="Rectangle 15"/>
          <p:cNvSpPr/>
          <p:nvPr/>
        </p:nvSpPr>
        <p:spPr>
          <a:xfrm>
            <a:off x="841247" y="4005072"/>
            <a:ext cx="4754880" cy="14173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41247" y="4005072"/>
            <a:ext cx="475488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932688" y="404622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 Kongress</a:t>
            </a:r>
          </a:p>
        </p:txBody>
      </p:sp>
      <p:sp>
        <p:nvSpPr>
          <p:cNvPr id="19" name="Rectangle 18"/>
          <p:cNvSpPr/>
          <p:nvPr/>
        </p:nvSpPr>
        <p:spPr>
          <a:xfrm>
            <a:off x="841247" y="4224528"/>
            <a:ext cx="1481328" cy="119786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987551" y="4329683"/>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Übersicht</a:t>
            </a:r>
          </a:p>
        </p:txBody>
      </p:sp>
      <p:sp>
        <p:nvSpPr>
          <p:cNvPr id="21" name="Rectangle 20"/>
          <p:cNvSpPr/>
          <p:nvPr/>
        </p:nvSpPr>
        <p:spPr>
          <a:xfrm>
            <a:off x="841247" y="4526279"/>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987551" y="4567427"/>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Veranstaltungen</a:t>
            </a:r>
          </a:p>
        </p:txBody>
      </p:sp>
      <p:sp>
        <p:nvSpPr>
          <p:cNvPr id="23" name="TextBox 22"/>
          <p:cNvSpPr txBox="1"/>
          <p:nvPr/>
        </p:nvSpPr>
        <p:spPr>
          <a:xfrm>
            <a:off x="987551" y="4805171"/>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Einstellungen</a:t>
            </a:r>
          </a:p>
        </p:txBody>
      </p:sp>
      <p:sp>
        <p:nvSpPr>
          <p:cNvPr id="24" name="TextBox 23"/>
          <p:cNvSpPr txBox="1"/>
          <p:nvPr/>
        </p:nvSpPr>
        <p:spPr>
          <a:xfrm>
            <a:off x="2523744" y="4398264"/>
            <a:ext cx="2194560" cy="182880"/>
          </a:xfrm>
          <a:prstGeom prst="rect">
            <a:avLst/>
          </a:prstGeom>
          <a:noFill/>
        </p:spPr>
        <p:txBody>
          <a:bodyPr wrap="square" lIns="0" rIns="0" tIns="0" bIns="0" anchor="t">
            <a:spAutoFit/>
          </a:bodyPr>
          <a:lstStyle/>
          <a:p>
            <a:pPr algn="l">
              <a:lnSpc>
                <a:spcPct val="100000"/>
              </a:lnSpc>
            </a:pPr>
            <a:r>
              <a:rPr sz="850" b="1" i="0" lang="de-DE">
                <a:solidFill>
                  <a:srgbClr val="0B3A5D"/>
                </a:solidFill>
                <a:latin typeface="Segoe UI"/>
              </a:rPr>
              <a:t>Beispielbildschirm</a:t>
            </a:r>
          </a:p>
        </p:txBody>
      </p:sp>
      <p:sp>
        <p:nvSpPr>
          <p:cNvPr id="25" name="Rounded Rectangle 24"/>
          <p:cNvSpPr/>
          <p:nvPr/>
        </p:nvSpPr>
        <p:spPr>
          <a:xfrm>
            <a:off x="2523744" y="4663440"/>
            <a:ext cx="173736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2615184" y="4713731"/>
            <a:ext cx="1353312"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Titel eingeben</a:t>
            </a:r>
          </a:p>
        </p:txBody>
      </p:sp>
      <p:sp>
        <p:nvSpPr>
          <p:cNvPr id="27" name="Rounded Rectangle 26"/>
          <p:cNvSpPr/>
          <p:nvPr/>
        </p:nvSpPr>
        <p:spPr>
          <a:xfrm>
            <a:off x="4443984" y="4663440"/>
            <a:ext cx="784555"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4443984" y="4713731"/>
            <a:ext cx="784555"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Speichern</a:t>
            </a:r>
          </a:p>
        </p:txBody>
      </p:sp>
      <p:sp>
        <p:nvSpPr>
          <p:cNvPr id="29" name="Oval 28"/>
          <p:cNvSpPr/>
          <p:nvPr/>
        </p:nvSpPr>
        <p:spPr>
          <a:xfrm>
            <a:off x="3035808" y="477316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3035808" y="483260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31" name="Oval 30"/>
          <p:cNvSpPr/>
          <p:nvPr/>
        </p:nvSpPr>
        <p:spPr>
          <a:xfrm>
            <a:off x="4617720" y="477316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4617720" y="483260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33" name="TextBox 32"/>
          <p:cNvSpPr txBox="1"/>
          <p:nvPr/>
        </p:nvSpPr>
        <p:spPr>
          <a:xfrm>
            <a:off x="6556248" y="1353312"/>
            <a:ext cx="5068519" cy="256032"/>
          </a:xfrm>
          <a:prstGeom prst="rect">
            <a:avLst/>
          </a:prstGeom>
          <a:noFill/>
        </p:spPr>
        <p:txBody>
          <a:bodyPr wrap="square" lIns="0" rIns="0" tIns="0" bIns="0" anchor="t">
            <a:spAutoFit/>
          </a:bodyPr>
          <a:lstStyle/>
          <a:p>
            <a:pPr algn="l">
              <a:lnSpc>
                <a:spcPct val="100000"/>
              </a:lnSpc>
            </a:pPr>
            <a:r>
              <a:rPr sz="1400" b="1" i="0" lang="de-DE">
                <a:solidFill>
                  <a:srgbClr val="0B3A5D"/>
                </a:solidFill>
                <a:latin typeface="Segoe UI"/>
              </a:rPr>
              <a:t>Die drei Hinweiskästen</a:t>
            </a:r>
          </a:p>
        </p:txBody>
      </p:sp>
      <p:sp>
        <p:nvSpPr>
          <p:cNvPr id="34" name="Rectangle 33"/>
          <p:cNvSpPr/>
          <p:nvPr/>
        </p:nvSpPr>
        <p:spPr>
          <a:xfrm>
            <a:off x="6556248" y="1764792"/>
            <a:ext cx="506851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6556248" y="1764792"/>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6739128" y="1883664"/>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37" name="TextBox 36"/>
          <p:cNvSpPr txBox="1"/>
          <p:nvPr/>
        </p:nvSpPr>
        <p:spPr>
          <a:xfrm>
            <a:off x="7763256" y="1883664"/>
            <a:ext cx="369691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Ein Tipp macht Ihnen die Arbeit leichter oder schneller. Sie können ihn gefahrlos überspringen.</a:t>
            </a:r>
          </a:p>
        </p:txBody>
      </p:sp>
      <p:sp>
        <p:nvSpPr>
          <p:cNvPr id="38" name="Rectangle 37"/>
          <p:cNvSpPr/>
          <p:nvPr/>
        </p:nvSpPr>
        <p:spPr>
          <a:xfrm>
            <a:off x="6556248" y="2679192"/>
            <a:ext cx="506851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6556248" y="2679192"/>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6739128" y="2798064"/>
            <a:ext cx="1005840" cy="182880"/>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ACHTUNG</a:t>
            </a:r>
          </a:p>
        </p:txBody>
      </p:sp>
      <p:sp>
        <p:nvSpPr>
          <p:cNvPr id="41" name="TextBox 40"/>
          <p:cNvSpPr txBox="1"/>
          <p:nvPr/>
        </p:nvSpPr>
        <p:spPr>
          <a:xfrm>
            <a:off x="7763256" y="2798064"/>
            <a:ext cx="369691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Ein Achtung-Kasten warnt vor Schritten, die sich nur mit Mühe rückgängig machen lassen. Bitte vorher lesen.</a:t>
            </a:r>
          </a:p>
        </p:txBody>
      </p:sp>
      <p:sp>
        <p:nvSpPr>
          <p:cNvPr id="42" name="Rectangle 41"/>
          <p:cNvSpPr/>
          <p:nvPr/>
        </p:nvSpPr>
        <p:spPr>
          <a:xfrm>
            <a:off x="6556248" y="3593592"/>
            <a:ext cx="5068519" cy="542543"/>
          </a:xfrm>
          <a:prstGeom prst="rect">
            <a:avLst/>
          </a:prstGeom>
          <a:solidFill>
            <a:srgbClr val="ECF7F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6556248" y="3593592"/>
            <a:ext cx="50292" cy="542543"/>
          </a:xfrm>
          <a:prstGeom prst="rect">
            <a:avLst/>
          </a:prstGeom>
          <a:solidFill>
            <a:srgbClr val="1E8E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739128" y="3712464"/>
            <a:ext cx="1005840" cy="182880"/>
          </a:xfrm>
          <a:prstGeom prst="rect">
            <a:avLst/>
          </a:prstGeom>
          <a:noFill/>
        </p:spPr>
        <p:txBody>
          <a:bodyPr wrap="square" lIns="0" rIns="0" tIns="0" bIns="0" anchor="t">
            <a:spAutoFit/>
          </a:bodyPr>
          <a:lstStyle/>
          <a:p>
            <a:pPr algn="l">
              <a:lnSpc>
                <a:spcPct val="100000"/>
              </a:lnSpc>
            </a:pPr>
            <a:r>
              <a:rPr sz="850" b="1" i="0" lang="de-DE">
                <a:solidFill>
                  <a:srgbClr val="1E8E5A"/>
                </a:solidFill>
                <a:latin typeface="Segoe UI"/>
              </a:rPr>
              <a:t>GUT ZU WISSEN</a:t>
            </a:r>
          </a:p>
        </p:txBody>
      </p:sp>
      <p:sp>
        <p:nvSpPr>
          <p:cNvPr id="45" name="TextBox 44"/>
          <p:cNvSpPr txBox="1"/>
          <p:nvPr/>
        </p:nvSpPr>
        <p:spPr>
          <a:xfrm>
            <a:off x="7763256" y="3712464"/>
            <a:ext cx="369691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Gut zu wissen erklärt Hintergründe – interessant, aber für die tägliche Arbeit nicht zwingend nötig.</a:t>
            </a:r>
          </a:p>
        </p:txBody>
      </p:sp>
      <p:sp>
        <p:nvSpPr>
          <p:cNvPr id="46" name="TextBox 45"/>
          <p:cNvSpPr txBox="1"/>
          <p:nvPr/>
        </p:nvSpPr>
        <p:spPr>
          <a:xfrm>
            <a:off x="6556248" y="4599432"/>
            <a:ext cx="5068519" cy="822960"/>
          </a:xfrm>
          <a:prstGeom prst="rect">
            <a:avLst/>
          </a:prstGeom>
          <a:noFill/>
        </p:spPr>
        <p:txBody>
          <a:bodyPr wrap="square" lIns="0" rIns="0" tIns="0" bIns="0" anchor="t">
            <a:spAutoFit/>
          </a:bodyPr>
          <a:lstStyle/>
          <a:p>
            <a:pPr algn="l">
              <a:lnSpc>
                <a:spcPct val="125000"/>
              </a:lnSpc>
            </a:pPr>
            <a:r>
              <a:rPr sz="1000" b="0" i="0" lang="de-DE">
                <a:solidFill>
                  <a:srgbClr val="6B7A88"/>
                </a:solidFill>
                <a:latin typeface="Segoe UI"/>
              </a:rPr>
              <a:t>Bildschirmbilder in dieser Anleitung sind vereinfachte Nachbauten. Ihr eigenes WordPress kann je nach Design etwas anders aussehen – die Bezeichnungen der Felder und Schaltflächen stimmen aber überein.</a:t>
            </a:r>
          </a:p>
        </p:txBody>
      </p:sp>
      <p:sp>
        <p:nvSpPr>
          <p:cNvPr id="47" name="Rectangle 4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Über diese Anleitung</a:t>
            </a:r>
          </a:p>
        </p:txBody>
      </p:sp>
      <p:sp>
        <p:nvSpPr>
          <p:cNvPr id="49" name="TextBox 4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3 / 140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ZEHN KAPITEL</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Inhalt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5277459" cy="808329"/>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50292" cy="808329"/>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822960" y="1498811"/>
            <a:ext cx="640080" cy="548640"/>
          </a:xfrm>
          <a:prstGeom prst="rect">
            <a:avLst/>
          </a:prstGeom>
          <a:noFill/>
        </p:spPr>
        <p:txBody>
          <a:bodyPr wrap="square" lIns="0" rIns="0" tIns="0" bIns="0" anchor="t">
            <a:spAutoFit/>
          </a:bodyPr>
          <a:lstStyle/>
          <a:p>
            <a:pPr algn="l">
              <a:lnSpc>
                <a:spcPct val="100000"/>
              </a:lnSpc>
            </a:pPr>
            <a:r>
              <a:rPr sz="2800" b="1" i="0" lang="de-DE">
                <a:solidFill>
                  <a:srgbClr val="B8CEE1"/>
                </a:solidFill>
                <a:latin typeface="Segoe UI"/>
              </a:rPr>
              <a:t>1</a:t>
            </a:r>
          </a:p>
        </p:txBody>
      </p:sp>
      <p:sp>
        <p:nvSpPr>
          <p:cNvPr id="9" name="TextBox 8"/>
          <p:cNvSpPr txBox="1"/>
          <p:nvPr/>
        </p:nvSpPr>
        <p:spPr>
          <a:xfrm>
            <a:off x="1527048" y="1514977"/>
            <a:ext cx="4134459" cy="274320"/>
          </a:xfrm>
          <a:prstGeom prst="rect">
            <a:avLst/>
          </a:prstGeom>
          <a:noFill/>
        </p:spPr>
        <p:txBody>
          <a:bodyPr wrap="square" lIns="0" rIns="0" tIns="0" bIns="0" anchor="t">
            <a:spAutoFit/>
          </a:bodyPr>
          <a:lstStyle/>
          <a:p>
            <a:pPr algn="l">
              <a:lnSpc>
                <a:spcPct val="100000"/>
              </a:lnSpc>
            </a:pPr>
            <a:r>
              <a:rPr sz="1350" b="1" i="0" lang="de-DE">
                <a:solidFill>
                  <a:srgbClr val="0B3A5D"/>
                </a:solidFill>
                <a:latin typeface="Segoe UI"/>
              </a:rPr>
              <a:t>Das Plugin im Überblick</a:t>
            </a:r>
          </a:p>
        </p:txBody>
      </p:sp>
      <p:sp>
        <p:nvSpPr>
          <p:cNvPr id="10" name="TextBox 9"/>
          <p:cNvSpPr txBox="1"/>
          <p:nvPr/>
        </p:nvSpPr>
        <p:spPr>
          <a:xfrm>
            <a:off x="1527048" y="1805976"/>
            <a:ext cx="4134459" cy="237744"/>
          </a:xfrm>
          <a:prstGeom prst="rect">
            <a:avLst/>
          </a:prstGeom>
          <a:noFill/>
        </p:spPr>
        <p:txBody>
          <a:bodyPr wrap="square" lIns="0" rIns="0" tIns="0" bIns="0" anchor="t">
            <a:spAutoFit/>
          </a:bodyPr>
          <a:lstStyle/>
          <a:p>
            <a:pPr algn="l">
              <a:lnSpc>
                <a:spcPct val="100000"/>
              </a:lnSpc>
            </a:pPr>
            <a:r>
              <a:rPr sz="950" b="0" i="0" lang="de-DE">
                <a:solidFill>
                  <a:srgbClr val="6B7A88"/>
                </a:solidFill>
                <a:latin typeface="Segoe UI"/>
              </a:rPr>
              <a:t>Was es kann – vorne für die Gäste, hinten für Sie</a:t>
            </a:r>
          </a:p>
        </p:txBody>
      </p:sp>
      <p:sp>
        <p:nvSpPr>
          <p:cNvPr id="11" name="Rounded Rectangle 10"/>
          <p:cNvSpPr/>
          <p:nvPr/>
        </p:nvSpPr>
        <p:spPr>
          <a:xfrm>
            <a:off x="566928" y="2326233"/>
            <a:ext cx="5277459" cy="808329"/>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326233"/>
            <a:ext cx="50292" cy="808329"/>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822960" y="2471732"/>
            <a:ext cx="640080" cy="548640"/>
          </a:xfrm>
          <a:prstGeom prst="rect">
            <a:avLst/>
          </a:prstGeom>
          <a:noFill/>
        </p:spPr>
        <p:txBody>
          <a:bodyPr wrap="square" lIns="0" rIns="0" tIns="0" bIns="0" anchor="t">
            <a:spAutoFit/>
          </a:bodyPr>
          <a:lstStyle/>
          <a:p>
            <a:pPr algn="l">
              <a:lnSpc>
                <a:spcPct val="100000"/>
              </a:lnSpc>
            </a:pPr>
            <a:r>
              <a:rPr sz="2800" b="1" i="0" lang="de-DE">
                <a:solidFill>
                  <a:srgbClr val="B8CEE1"/>
                </a:solidFill>
                <a:latin typeface="Segoe UI"/>
              </a:rPr>
              <a:t>2</a:t>
            </a:r>
          </a:p>
        </p:txBody>
      </p:sp>
      <p:sp>
        <p:nvSpPr>
          <p:cNvPr id="14" name="TextBox 13"/>
          <p:cNvSpPr txBox="1"/>
          <p:nvPr/>
        </p:nvSpPr>
        <p:spPr>
          <a:xfrm>
            <a:off x="1527048" y="2487899"/>
            <a:ext cx="4134459" cy="274320"/>
          </a:xfrm>
          <a:prstGeom prst="rect">
            <a:avLst/>
          </a:prstGeom>
          <a:noFill/>
        </p:spPr>
        <p:txBody>
          <a:bodyPr wrap="square" lIns="0" rIns="0" tIns="0" bIns="0" anchor="t">
            <a:spAutoFit/>
          </a:bodyPr>
          <a:lstStyle/>
          <a:p>
            <a:pPr algn="l">
              <a:lnSpc>
                <a:spcPct val="100000"/>
              </a:lnSpc>
            </a:pPr>
            <a:r>
              <a:rPr sz="1350" b="1" i="0" lang="de-DE">
                <a:solidFill>
                  <a:srgbClr val="0B3A5D"/>
                </a:solidFill>
                <a:latin typeface="Segoe UI"/>
              </a:rPr>
              <a:t>Ersteinrichtung</a:t>
            </a:r>
          </a:p>
        </p:txBody>
      </p:sp>
      <p:sp>
        <p:nvSpPr>
          <p:cNvPr id="15" name="TextBox 14"/>
          <p:cNvSpPr txBox="1"/>
          <p:nvPr/>
        </p:nvSpPr>
        <p:spPr>
          <a:xfrm>
            <a:off x="1527048" y="2778898"/>
            <a:ext cx="4134459" cy="237744"/>
          </a:xfrm>
          <a:prstGeom prst="rect">
            <a:avLst/>
          </a:prstGeom>
          <a:noFill/>
        </p:spPr>
        <p:txBody>
          <a:bodyPr wrap="square" lIns="0" rIns="0" tIns="0" bIns="0" anchor="t">
            <a:spAutoFit/>
          </a:bodyPr>
          <a:lstStyle/>
          <a:p>
            <a:pPr algn="l">
              <a:lnSpc>
                <a:spcPct val="100000"/>
              </a:lnSpc>
            </a:pPr>
            <a:r>
              <a:rPr sz="950" b="0" i="0" lang="de-DE">
                <a:solidFill>
                  <a:srgbClr val="6B7A88"/>
                </a:solidFill>
                <a:latin typeface="Segoe UI"/>
              </a:rPr>
              <a:t>Von der Installation bis zur ersten sichtbaren Seite</a:t>
            </a:r>
          </a:p>
        </p:txBody>
      </p:sp>
      <p:sp>
        <p:nvSpPr>
          <p:cNvPr id="16" name="Rounded Rectangle 15"/>
          <p:cNvSpPr/>
          <p:nvPr/>
        </p:nvSpPr>
        <p:spPr>
          <a:xfrm>
            <a:off x="566928" y="3299155"/>
            <a:ext cx="5277459" cy="808329"/>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566928" y="3299155"/>
            <a:ext cx="50292" cy="808329"/>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22960" y="3444654"/>
            <a:ext cx="640080" cy="548640"/>
          </a:xfrm>
          <a:prstGeom prst="rect">
            <a:avLst/>
          </a:prstGeom>
          <a:noFill/>
        </p:spPr>
        <p:txBody>
          <a:bodyPr wrap="square" lIns="0" rIns="0" tIns="0" bIns="0" anchor="t">
            <a:spAutoFit/>
          </a:bodyPr>
          <a:lstStyle/>
          <a:p>
            <a:pPr algn="l">
              <a:lnSpc>
                <a:spcPct val="100000"/>
              </a:lnSpc>
            </a:pPr>
            <a:r>
              <a:rPr sz="2800" b="1" i="0" lang="de-DE">
                <a:solidFill>
                  <a:srgbClr val="B8CEE1"/>
                </a:solidFill>
                <a:latin typeface="Segoe UI"/>
              </a:rPr>
              <a:t>3</a:t>
            </a:r>
          </a:p>
        </p:txBody>
      </p:sp>
      <p:sp>
        <p:nvSpPr>
          <p:cNvPr id="19" name="TextBox 18"/>
          <p:cNvSpPr txBox="1"/>
          <p:nvPr/>
        </p:nvSpPr>
        <p:spPr>
          <a:xfrm>
            <a:off x="1527048" y="3460821"/>
            <a:ext cx="4134459" cy="274320"/>
          </a:xfrm>
          <a:prstGeom prst="rect">
            <a:avLst/>
          </a:prstGeom>
          <a:noFill/>
        </p:spPr>
        <p:txBody>
          <a:bodyPr wrap="square" lIns="0" rIns="0" tIns="0" bIns="0" anchor="t">
            <a:spAutoFit/>
          </a:bodyPr>
          <a:lstStyle/>
          <a:p>
            <a:pPr algn="l">
              <a:lnSpc>
                <a:spcPct val="100000"/>
              </a:lnSpc>
            </a:pPr>
            <a:r>
              <a:rPr sz="1350" b="1" i="0" lang="de-DE">
                <a:solidFill>
                  <a:srgbClr val="0B3A5D"/>
                </a:solidFill>
                <a:latin typeface="Segoe UI"/>
              </a:rPr>
              <a:t>Die Einstellungen</a:t>
            </a:r>
          </a:p>
        </p:txBody>
      </p:sp>
      <p:sp>
        <p:nvSpPr>
          <p:cNvPr id="20" name="TextBox 19"/>
          <p:cNvSpPr txBox="1"/>
          <p:nvPr/>
        </p:nvSpPr>
        <p:spPr>
          <a:xfrm>
            <a:off x="1527048" y="3751819"/>
            <a:ext cx="4134459" cy="237744"/>
          </a:xfrm>
          <a:prstGeom prst="rect">
            <a:avLst/>
          </a:prstGeom>
          <a:noFill/>
        </p:spPr>
        <p:txBody>
          <a:bodyPr wrap="square" lIns="0" rIns="0" tIns="0" bIns="0" anchor="t">
            <a:spAutoFit/>
          </a:bodyPr>
          <a:lstStyle/>
          <a:p>
            <a:pPr algn="l">
              <a:lnSpc>
                <a:spcPct val="100000"/>
              </a:lnSpc>
            </a:pPr>
            <a:r>
              <a:rPr sz="950" b="0" i="0" lang="de-DE">
                <a:solidFill>
                  <a:srgbClr val="6B7A88"/>
                </a:solidFill>
                <a:latin typeface="Segoe UI"/>
              </a:rPr>
              <a:t>Farben, Beschriftungen, Ticker, API, Vollbild &amp; App</a:t>
            </a:r>
          </a:p>
        </p:txBody>
      </p:sp>
      <p:sp>
        <p:nvSpPr>
          <p:cNvPr id="21" name="Rounded Rectangle 20"/>
          <p:cNvSpPr/>
          <p:nvPr/>
        </p:nvSpPr>
        <p:spPr>
          <a:xfrm>
            <a:off x="566928" y="4272076"/>
            <a:ext cx="5277459" cy="808329"/>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272076"/>
            <a:ext cx="50292" cy="808329"/>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822960" y="4417576"/>
            <a:ext cx="640080" cy="548640"/>
          </a:xfrm>
          <a:prstGeom prst="rect">
            <a:avLst/>
          </a:prstGeom>
          <a:noFill/>
        </p:spPr>
        <p:txBody>
          <a:bodyPr wrap="square" lIns="0" rIns="0" tIns="0" bIns="0" anchor="t">
            <a:spAutoFit/>
          </a:bodyPr>
          <a:lstStyle/>
          <a:p>
            <a:pPr algn="l">
              <a:lnSpc>
                <a:spcPct val="100000"/>
              </a:lnSpc>
            </a:pPr>
            <a:r>
              <a:rPr sz="2800" b="1" i="0" lang="de-DE">
                <a:solidFill>
                  <a:srgbClr val="B8CEE1"/>
                </a:solidFill>
                <a:latin typeface="Segoe UI"/>
              </a:rPr>
              <a:t>4</a:t>
            </a:r>
          </a:p>
        </p:txBody>
      </p:sp>
      <p:sp>
        <p:nvSpPr>
          <p:cNvPr id="24" name="TextBox 23"/>
          <p:cNvSpPr txBox="1"/>
          <p:nvPr/>
        </p:nvSpPr>
        <p:spPr>
          <a:xfrm>
            <a:off x="1527048" y="4433742"/>
            <a:ext cx="4134459" cy="274320"/>
          </a:xfrm>
          <a:prstGeom prst="rect">
            <a:avLst/>
          </a:prstGeom>
          <a:noFill/>
        </p:spPr>
        <p:txBody>
          <a:bodyPr wrap="square" lIns="0" rIns="0" tIns="0" bIns="0" anchor="t">
            <a:spAutoFit/>
          </a:bodyPr>
          <a:lstStyle/>
          <a:p>
            <a:pPr algn="l">
              <a:lnSpc>
                <a:spcPct val="100000"/>
              </a:lnSpc>
            </a:pPr>
            <a:r>
              <a:rPr sz="1350" b="1" i="0" lang="de-DE">
                <a:solidFill>
                  <a:srgbClr val="0B3A5D"/>
                </a:solidFill>
                <a:latin typeface="Segoe UI"/>
              </a:rPr>
              <a:t>Das Dashboard</a:t>
            </a:r>
          </a:p>
        </p:txBody>
      </p:sp>
      <p:sp>
        <p:nvSpPr>
          <p:cNvPr id="25" name="TextBox 24"/>
          <p:cNvSpPr txBox="1"/>
          <p:nvPr/>
        </p:nvSpPr>
        <p:spPr>
          <a:xfrm>
            <a:off x="1527048" y="4724741"/>
            <a:ext cx="4134459" cy="237744"/>
          </a:xfrm>
          <a:prstGeom prst="rect">
            <a:avLst/>
          </a:prstGeom>
          <a:noFill/>
        </p:spPr>
        <p:txBody>
          <a:bodyPr wrap="square" lIns="0" rIns="0" tIns="0" bIns="0" anchor="t">
            <a:spAutoFit/>
          </a:bodyPr>
          <a:lstStyle/>
          <a:p>
            <a:pPr algn="l">
              <a:lnSpc>
                <a:spcPct val="100000"/>
              </a:lnSpc>
            </a:pPr>
            <a:r>
              <a:rPr sz="950" b="0" i="0" lang="de-DE">
                <a:solidFill>
                  <a:srgbClr val="6B7A88"/>
                </a:solidFill>
                <a:latin typeface="Segoe UI"/>
              </a:rPr>
              <a:t>Zahlen zum Programm und die Suche nach Lücken</a:t>
            </a:r>
          </a:p>
        </p:txBody>
      </p:sp>
      <p:sp>
        <p:nvSpPr>
          <p:cNvPr id="26" name="Rounded Rectangle 25"/>
          <p:cNvSpPr/>
          <p:nvPr/>
        </p:nvSpPr>
        <p:spPr>
          <a:xfrm>
            <a:off x="566928" y="5244998"/>
            <a:ext cx="5277459" cy="808329"/>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5244998"/>
            <a:ext cx="50292" cy="808329"/>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822960" y="5390497"/>
            <a:ext cx="640080" cy="548640"/>
          </a:xfrm>
          <a:prstGeom prst="rect">
            <a:avLst/>
          </a:prstGeom>
          <a:noFill/>
        </p:spPr>
        <p:txBody>
          <a:bodyPr wrap="square" lIns="0" rIns="0" tIns="0" bIns="0" anchor="t">
            <a:spAutoFit/>
          </a:bodyPr>
          <a:lstStyle/>
          <a:p>
            <a:pPr algn="l">
              <a:lnSpc>
                <a:spcPct val="100000"/>
              </a:lnSpc>
            </a:pPr>
            <a:r>
              <a:rPr sz="2800" b="1" i="0" lang="de-DE">
                <a:solidFill>
                  <a:srgbClr val="B8CEE1"/>
                </a:solidFill>
                <a:latin typeface="Segoe UI"/>
              </a:rPr>
              <a:t>5</a:t>
            </a:r>
          </a:p>
        </p:txBody>
      </p:sp>
      <p:sp>
        <p:nvSpPr>
          <p:cNvPr id="29" name="TextBox 28"/>
          <p:cNvSpPr txBox="1"/>
          <p:nvPr/>
        </p:nvSpPr>
        <p:spPr>
          <a:xfrm>
            <a:off x="1527048" y="5406664"/>
            <a:ext cx="4134459" cy="274320"/>
          </a:xfrm>
          <a:prstGeom prst="rect">
            <a:avLst/>
          </a:prstGeom>
          <a:noFill/>
        </p:spPr>
        <p:txBody>
          <a:bodyPr wrap="square" lIns="0" rIns="0" tIns="0" bIns="0" anchor="t">
            <a:spAutoFit/>
          </a:bodyPr>
          <a:lstStyle/>
          <a:p>
            <a:pPr algn="l">
              <a:lnSpc>
                <a:spcPct val="100000"/>
              </a:lnSpc>
            </a:pPr>
            <a:r>
              <a:rPr sz="1350" b="1" i="0" lang="de-DE">
                <a:solidFill>
                  <a:srgbClr val="0B3A5D"/>
                </a:solidFill>
                <a:latin typeface="Segoe UI"/>
              </a:rPr>
              <a:t>Eine Veranstaltung anlegen</a:t>
            </a:r>
          </a:p>
        </p:txBody>
      </p:sp>
      <p:sp>
        <p:nvSpPr>
          <p:cNvPr id="30" name="TextBox 29"/>
          <p:cNvSpPr txBox="1"/>
          <p:nvPr/>
        </p:nvSpPr>
        <p:spPr>
          <a:xfrm>
            <a:off x="1527048" y="5697662"/>
            <a:ext cx="4134459" cy="237744"/>
          </a:xfrm>
          <a:prstGeom prst="rect">
            <a:avLst/>
          </a:prstGeom>
          <a:noFill/>
        </p:spPr>
        <p:txBody>
          <a:bodyPr wrap="square" lIns="0" rIns="0" tIns="0" bIns="0" anchor="t">
            <a:spAutoFit/>
          </a:bodyPr>
          <a:lstStyle/>
          <a:p>
            <a:pPr algn="l">
              <a:lnSpc>
                <a:spcPct val="100000"/>
              </a:lnSpc>
            </a:pPr>
            <a:r>
              <a:rPr sz="950" b="0" i="0" lang="de-DE">
                <a:solidFill>
                  <a:srgbClr val="6B7A88"/>
                </a:solidFill>
                <a:latin typeface="Segoe UI"/>
              </a:rPr>
              <a:t>Hauptveranstaltung und Programmpunkte</a:t>
            </a:r>
          </a:p>
        </p:txBody>
      </p:sp>
      <p:sp>
        <p:nvSpPr>
          <p:cNvPr id="31" name="Rounded Rectangle 30"/>
          <p:cNvSpPr/>
          <p:nvPr/>
        </p:nvSpPr>
        <p:spPr>
          <a:xfrm>
            <a:off x="6347307" y="1353312"/>
            <a:ext cx="5277459" cy="808329"/>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6347307" y="1353312"/>
            <a:ext cx="50292" cy="808329"/>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603339" y="1498811"/>
            <a:ext cx="640080" cy="548640"/>
          </a:xfrm>
          <a:prstGeom prst="rect">
            <a:avLst/>
          </a:prstGeom>
          <a:noFill/>
        </p:spPr>
        <p:txBody>
          <a:bodyPr wrap="square" lIns="0" rIns="0" tIns="0" bIns="0" anchor="t">
            <a:spAutoFit/>
          </a:bodyPr>
          <a:lstStyle/>
          <a:p>
            <a:pPr algn="l">
              <a:lnSpc>
                <a:spcPct val="100000"/>
              </a:lnSpc>
            </a:pPr>
            <a:r>
              <a:rPr sz="2800" b="1" i="0" lang="de-DE">
                <a:solidFill>
                  <a:srgbClr val="B8CEE1"/>
                </a:solidFill>
                <a:latin typeface="Segoe UI"/>
              </a:rPr>
              <a:t>6</a:t>
            </a:r>
          </a:p>
        </p:txBody>
      </p:sp>
      <p:sp>
        <p:nvSpPr>
          <p:cNvPr id="34" name="TextBox 33"/>
          <p:cNvSpPr txBox="1"/>
          <p:nvPr/>
        </p:nvSpPr>
        <p:spPr>
          <a:xfrm>
            <a:off x="7307427" y="1514977"/>
            <a:ext cx="4134459" cy="274320"/>
          </a:xfrm>
          <a:prstGeom prst="rect">
            <a:avLst/>
          </a:prstGeom>
          <a:noFill/>
        </p:spPr>
        <p:txBody>
          <a:bodyPr wrap="square" lIns="0" rIns="0" tIns="0" bIns="0" anchor="t">
            <a:spAutoFit/>
          </a:bodyPr>
          <a:lstStyle/>
          <a:p>
            <a:pPr algn="l">
              <a:lnSpc>
                <a:spcPct val="100000"/>
              </a:lnSpc>
            </a:pPr>
            <a:r>
              <a:rPr sz="1350" b="1" i="0" lang="de-DE">
                <a:solidFill>
                  <a:srgbClr val="0B3A5D"/>
                </a:solidFill>
                <a:latin typeface="Segoe UI"/>
              </a:rPr>
              <a:t>Kategorien, Orte und Rollen</a:t>
            </a:r>
          </a:p>
        </p:txBody>
      </p:sp>
      <p:sp>
        <p:nvSpPr>
          <p:cNvPr id="35" name="TextBox 34"/>
          <p:cNvSpPr txBox="1"/>
          <p:nvPr/>
        </p:nvSpPr>
        <p:spPr>
          <a:xfrm>
            <a:off x="7307427" y="1805976"/>
            <a:ext cx="4134459" cy="237744"/>
          </a:xfrm>
          <a:prstGeom prst="rect">
            <a:avLst/>
          </a:prstGeom>
          <a:noFill/>
        </p:spPr>
        <p:txBody>
          <a:bodyPr wrap="square" lIns="0" rIns="0" tIns="0" bIns="0" anchor="t">
            <a:spAutoFit/>
          </a:bodyPr>
          <a:lstStyle/>
          <a:p>
            <a:pPr algn="l">
              <a:lnSpc>
                <a:spcPct val="100000"/>
              </a:lnSpc>
            </a:pPr>
            <a:r>
              <a:rPr sz="950" b="0" i="0" lang="de-DE">
                <a:solidFill>
                  <a:srgbClr val="6B7A88"/>
                </a:solidFill>
                <a:latin typeface="Segoe UI"/>
              </a:rPr>
              <a:t>Die drei Ordnungssysteme des Programms</a:t>
            </a:r>
          </a:p>
        </p:txBody>
      </p:sp>
      <p:sp>
        <p:nvSpPr>
          <p:cNvPr id="36" name="Rounded Rectangle 35"/>
          <p:cNvSpPr/>
          <p:nvPr/>
        </p:nvSpPr>
        <p:spPr>
          <a:xfrm>
            <a:off x="6347307" y="2326233"/>
            <a:ext cx="5277459" cy="808329"/>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6347307" y="2326233"/>
            <a:ext cx="50292" cy="808329"/>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6603339" y="2471732"/>
            <a:ext cx="640080" cy="548640"/>
          </a:xfrm>
          <a:prstGeom prst="rect">
            <a:avLst/>
          </a:prstGeom>
          <a:noFill/>
        </p:spPr>
        <p:txBody>
          <a:bodyPr wrap="square" lIns="0" rIns="0" tIns="0" bIns="0" anchor="t">
            <a:spAutoFit/>
          </a:bodyPr>
          <a:lstStyle/>
          <a:p>
            <a:pPr algn="l">
              <a:lnSpc>
                <a:spcPct val="100000"/>
              </a:lnSpc>
            </a:pPr>
            <a:r>
              <a:rPr sz="2800" b="1" i="0" lang="de-DE">
                <a:solidFill>
                  <a:srgbClr val="B8CEE1"/>
                </a:solidFill>
                <a:latin typeface="Segoe UI"/>
              </a:rPr>
              <a:t>7</a:t>
            </a:r>
          </a:p>
        </p:txBody>
      </p:sp>
      <p:sp>
        <p:nvSpPr>
          <p:cNvPr id="39" name="TextBox 38"/>
          <p:cNvSpPr txBox="1"/>
          <p:nvPr/>
        </p:nvSpPr>
        <p:spPr>
          <a:xfrm>
            <a:off x="7307427" y="2487899"/>
            <a:ext cx="4134459" cy="274320"/>
          </a:xfrm>
          <a:prstGeom prst="rect">
            <a:avLst/>
          </a:prstGeom>
          <a:noFill/>
        </p:spPr>
        <p:txBody>
          <a:bodyPr wrap="square" lIns="0" rIns="0" tIns="0" bIns="0" anchor="t">
            <a:spAutoFit/>
          </a:bodyPr>
          <a:lstStyle/>
          <a:p>
            <a:pPr algn="l">
              <a:lnSpc>
                <a:spcPct val="100000"/>
              </a:lnSpc>
            </a:pPr>
            <a:r>
              <a:rPr sz="1350" b="1" i="0" lang="de-DE">
                <a:solidFill>
                  <a:srgbClr val="0B3A5D"/>
                </a:solidFill>
                <a:latin typeface="Segoe UI"/>
              </a:rPr>
              <a:t>Sprecher und Mitwirkende</a:t>
            </a:r>
          </a:p>
        </p:txBody>
      </p:sp>
      <p:sp>
        <p:nvSpPr>
          <p:cNvPr id="40" name="TextBox 39"/>
          <p:cNvSpPr txBox="1"/>
          <p:nvPr/>
        </p:nvSpPr>
        <p:spPr>
          <a:xfrm>
            <a:off x="7307427" y="2778898"/>
            <a:ext cx="4134459" cy="237744"/>
          </a:xfrm>
          <a:prstGeom prst="rect">
            <a:avLst/>
          </a:prstGeom>
          <a:noFill/>
        </p:spPr>
        <p:txBody>
          <a:bodyPr wrap="square" lIns="0" rIns="0" tIns="0" bIns="0" anchor="t">
            <a:spAutoFit/>
          </a:bodyPr>
          <a:lstStyle/>
          <a:p>
            <a:pPr algn="l">
              <a:lnSpc>
                <a:spcPct val="100000"/>
              </a:lnSpc>
            </a:pPr>
            <a:r>
              <a:rPr sz="950" b="0" i="0" lang="de-DE">
                <a:solidFill>
                  <a:srgbClr val="6B7A88"/>
                </a:solidFill>
                <a:latin typeface="Segoe UI"/>
              </a:rPr>
              <a:t>Personen einmal pflegen, überall verwenden</a:t>
            </a:r>
          </a:p>
        </p:txBody>
      </p:sp>
      <p:sp>
        <p:nvSpPr>
          <p:cNvPr id="41" name="Rounded Rectangle 40"/>
          <p:cNvSpPr/>
          <p:nvPr/>
        </p:nvSpPr>
        <p:spPr>
          <a:xfrm>
            <a:off x="6347307" y="3299155"/>
            <a:ext cx="5277459" cy="808329"/>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6347307" y="3299155"/>
            <a:ext cx="50292" cy="808329"/>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6603339" y="3444654"/>
            <a:ext cx="640080" cy="548640"/>
          </a:xfrm>
          <a:prstGeom prst="rect">
            <a:avLst/>
          </a:prstGeom>
          <a:noFill/>
        </p:spPr>
        <p:txBody>
          <a:bodyPr wrap="square" lIns="0" rIns="0" tIns="0" bIns="0" anchor="t">
            <a:spAutoFit/>
          </a:bodyPr>
          <a:lstStyle/>
          <a:p>
            <a:pPr algn="l">
              <a:lnSpc>
                <a:spcPct val="100000"/>
              </a:lnSpc>
            </a:pPr>
            <a:r>
              <a:rPr sz="2800" b="1" i="0" lang="de-DE">
                <a:solidFill>
                  <a:srgbClr val="B8CEE1"/>
                </a:solidFill>
                <a:latin typeface="Segoe UI"/>
              </a:rPr>
              <a:t>8</a:t>
            </a:r>
          </a:p>
        </p:txBody>
      </p:sp>
      <p:sp>
        <p:nvSpPr>
          <p:cNvPr id="44" name="TextBox 43"/>
          <p:cNvSpPr txBox="1"/>
          <p:nvPr/>
        </p:nvSpPr>
        <p:spPr>
          <a:xfrm>
            <a:off x="7307427" y="3460821"/>
            <a:ext cx="4134459" cy="274320"/>
          </a:xfrm>
          <a:prstGeom prst="rect">
            <a:avLst/>
          </a:prstGeom>
          <a:noFill/>
        </p:spPr>
        <p:txBody>
          <a:bodyPr wrap="square" lIns="0" rIns="0" tIns="0" bIns="0" anchor="t">
            <a:spAutoFit/>
          </a:bodyPr>
          <a:lstStyle/>
          <a:p>
            <a:pPr algn="l">
              <a:lnSpc>
                <a:spcPct val="100000"/>
              </a:lnSpc>
            </a:pPr>
            <a:r>
              <a:rPr sz="1350" b="1" i="0" lang="de-DE">
                <a:solidFill>
                  <a:srgbClr val="0B3A5D"/>
                </a:solidFill>
                <a:latin typeface="Segoe UI"/>
              </a:rPr>
              <a:t>Import und Export</a:t>
            </a:r>
          </a:p>
        </p:txBody>
      </p:sp>
      <p:sp>
        <p:nvSpPr>
          <p:cNvPr id="45" name="TextBox 44"/>
          <p:cNvSpPr txBox="1"/>
          <p:nvPr/>
        </p:nvSpPr>
        <p:spPr>
          <a:xfrm>
            <a:off x="7307427" y="3751819"/>
            <a:ext cx="4134459" cy="237744"/>
          </a:xfrm>
          <a:prstGeom prst="rect">
            <a:avLst/>
          </a:prstGeom>
          <a:noFill/>
        </p:spPr>
        <p:txBody>
          <a:bodyPr wrap="square" lIns="0" rIns="0" tIns="0" bIns="0" anchor="t">
            <a:spAutoFit/>
          </a:bodyPr>
          <a:lstStyle/>
          <a:p>
            <a:pPr algn="l">
              <a:lnSpc>
                <a:spcPct val="100000"/>
              </a:lnSpc>
            </a:pPr>
            <a:r>
              <a:rPr sz="950" b="0" i="0" lang="de-DE">
                <a:solidFill>
                  <a:srgbClr val="6B7A88"/>
                </a:solidFill>
                <a:latin typeface="Segoe UI"/>
              </a:rPr>
              <a:t>Programme aus Excel übernehmen und wieder herausgeben</a:t>
            </a:r>
          </a:p>
        </p:txBody>
      </p:sp>
      <p:sp>
        <p:nvSpPr>
          <p:cNvPr id="46" name="Rounded Rectangle 45"/>
          <p:cNvSpPr/>
          <p:nvPr/>
        </p:nvSpPr>
        <p:spPr>
          <a:xfrm>
            <a:off x="6347307" y="4272076"/>
            <a:ext cx="5277459" cy="808329"/>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6347307" y="4272076"/>
            <a:ext cx="50292" cy="808329"/>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6603339" y="4417576"/>
            <a:ext cx="640080" cy="548640"/>
          </a:xfrm>
          <a:prstGeom prst="rect">
            <a:avLst/>
          </a:prstGeom>
          <a:noFill/>
        </p:spPr>
        <p:txBody>
          <a:bodyPr wrap="square" lIns="0" rIns="0" tIns="0" bIns="0" anchor="t">
            <a:spAutoFit/>
          </a:bodyPr>
          <a:lstStyle/>
          <a:p>
            <a:pPr algn="l">
              <a:lnSpc>
                <a:spcPct val="100000"/>
              </a:lnSpc>
            </a:pPr>
            <a:r>
              <a:rPr sz="2800" b="1" i="0" lang="de-DE">
                <a:solidFill>
                  <a:srgbClr val="B8CEE1"/>
                </a:solidFill>
                <a:latin typeface="Segoe UI"/>
              </a:rPr>
              <a:t>9</a:t>
            </a:r>
          </a:p>
        </p:txBody>
      </p:sp>
      <p:sp>
        <p:nvSpPr>
          <p:cNvPr id="49" name="TextBox 48"/>
          <p:cNvSpPr txBox="1"/>
          <p:nvPr/>
        </p:nvSpPr>
        <p:spPr>
          <a:xfrm>
            <a:off x="7307427" y="4433742"/>
            <a:ext cx="4134459" cy="274320"/>
          </a:xfrm>
          <a:prstGeom prst="rect">
            <a:avLst/>
          </a:prstGeom>
          <a:noFill/>
        </p:spPr>
        <p:txBody>
          <a:bodyPr wrap="square" lIns="0" rIns="0" tIns="0" bIns="0" anchor="t">
            <a:spAutoFit/>
          </a:bodyPr>
          <a:lstStyle/>
          <a:p>
            <a:pPr algn="l">
              <a:lnSpc>
                <a:spcPct val="100000"/>
              </a:lnSpc>
            </a:pPr>
            <a:r>
              <a:rPr sz="1350" b="1" i="0" lang="de-DE">
                <a:solidFill>
                  <a:srgbClr val="0B3A5D"/>
                </a:solidFill>
                <a:latin typeface="Segoe UI"/>
              </a:rPr>
              <a:t>Der Master Editor</a:t>
            </a:r>
          </a:p>
        </p:txBody>
      </p:sp>
      <p:sp>
        <p:nvSpPr>
          <p:cNvPr id="50" name="TextBox 49"/>
          <p:cNvSpPr txBox="1"/>
          <p:nvPr/>
        </p:nvSpPr>
        <p:spPr>
          <a:xfrm>
            <a:off x="7307427" y="4724741"/>
            <a:ext cx="4134459" cy="237744"/>
          </a:xfrm>
          <a:prstGeom prst="rect">
            <a:avLst/>
          </a:prstGeom>
          <a:noFill/>
        </p:spPr>
        <p:txBody>
          <a:bodyPr wrap="square" lIns="0" rIns="0" tIns="0" bIns="0" anchor="t">
            <a:spAutoFit/>
          </a:bodyPr>
          <a:lstStyle/>
          <a:p>
            <a:pPr algn="l">
              <a:lnSpc>
                <a:spcPct val="100000"/>
              </a:lnSpc>
            </a:pPr>
            <a:r>
              <a:rPr sz="950" b="0" i="0" lang="de-DE">
                <a:solidFill>
                  <a:srgbClr val="6B7A88"/>
                </a:solidFill>
                <a:latin typeface="Segoe UI"/>
              </a:rPr>
              <a:t>Viele Programmpunkte auf einmal bearbeiten</a:t>
            </a:r>
          </a:p>
        </p:txBody>
      </p:sp>
      <p:sp>
        <p:nvSpPr>
          <p:cNvPr id="51" name="Rounded Rectangle 50"/>
          <p:cNvSpPr/>
          <p:nvPr/>
        </p:nvSpPr>
        <p:spPr>
          <a:xfrm>
            <a:off x="6347307" y="5244998"/>
            <a:ext cx="5277459" cy="808329"/>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Rectangle 51"/>
          <p:cNvSpPr/>
          <p:nvPr/>
        </p:nvSpPr>
        <p:spPr>
          <a:xfrm>
            <a:off x="6347307" y="5244998"/>
            <a:ext cx="50292" cy="808329"/>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6603339" y="5390497"/>
            <a:ext cx="640080" cy="548640"/>
          </a:xfrm>
          <a:prstGeom prst="rect">
            <a:avLst/>
          </a:prstGeom>
          <a:noFill/>
        </p:spPr>
        <p:txBody>
          <a:bodyPr wrap="square" lIns="0" rIns="0" tIns="0" bIns="0" anchor="t">
            <a:spAutoFit/>
          </a:bodyPr>
          <a:lstStyle/>
          <a:p>
            <a:pPr algn="l">
              <a:lnSpc>
                <a:spcPct val="100000"/>
              </a:lnSpc>
            </a:pPr>
            <a:r>
              <a:rPr sz="2800" b="1" i="0" lang="de-DE">
                <a:solidFill>
                  <a:srgbClr val="B8CEE1"/>
                </a:solidFill>
                <a:latin typeface="Segoe UI"/>
              </a:rPr>
              <a:t>10</a:t>
            </a:r>
          </a:p>
        </p:txBody>
      </p:sp>
      <p:sp>
        <p:nvSpPr>
          <p:cNvPr id="54" name="TextBox 53"/>
          <p:cNvSpPr txBox="1"/>
          <p:nvPr/>
        </p:nvSpPr>
        <p:spPr>
          <a:xfrm>
            <a:off x="7307427" y="5406664"/>
            <a:ext cx="4134459" cy="274320"/>
          </a:xfrm>
          <a:prstGeom prst="rect">
            <a:avLst/>
          </a:prstGeom>
          <a:noFill/>
        </p:spPr>
        <p:txBody>
          <a:bodyPr wrap="square" lIns="0" rIns="0" tIns="0" bIns="0" anchor="t">
            <a:spAutoFit/>
          </a:bodyPr>
          <a:lstStyle/>
          <a:p>
            <a:pPr algn="l">
              <a:lnSpc>
                <a:spcPct val="100000"/>
              </a:lnSpc>
            </a:pPr>
            <a:r>
              <a:rPr sz="1350" b="1" i="0" lang="de-DE">
                <a:solidFill>
                  <a:srgbClr val="0B3A5D"/>
                </a:solidFill>
                <a:latin typeface="Segoe UI"/>
              </a:rPr>
              <a:t>Der Live-Ticker</a:t>
            </a:r>
          </a:p>
        </p:txBody>
      </p:sp>
      <p:sp>
        <p:nvSpPr>
          <p:cNvPr id="55" name="TextBox 54"/>
          <p:cNvSpPr txBox="1"/>
          <p:nvPr/>
        </p:nvSpPr>
        <p:spPr>
          <a:xfrm>
            <a:off x="7307427" y="5697662"/>
            <a:ext cx="4134459" cy="237744"/>
          </a:xfrm>
          <a:prstGeom prst="rect">
            <a:avLst/>
          </a:prstGeom>
          <a:noFill/>
        </p:spPr>
        <p:txBody>
          <a:bodyPr wrap="square" lIns="0" rIns="0" tIns="0" bIns="0" anchor="t">
            <a:spAutoFit/>
          </a:bodyPr>
          <a:lstStyle/>
          <a:p>
            <a:pPr algn="l">
              <a:lnSpc>
                <a:spcPct val="100000"/>
              </a:lnSpc>
            </a:pPr>
            <a:r>
              <a:rPr sz="950" b="0" i="0" lang="de-DE">
                <a:solidFill>
                  <a:srgbClr val="6B7A88"/>
                </a:solidFill>
                <a:latin typeface="Segoe UI"/>
              </a:rPr>
              <a:t>Die Anzeige für Bildschirme vor Ort</a:t>
            </a:r>
          </a:p>
        </p:txBody>
      </p:sp>
      <p:sp>
        <p:nvSpPr>
          <p:cNvPr id="56" name="Rectangle 5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Über diese Anleitung</a:t>
            </a:r>
          </a:p>
        </p:txBody>
      </p:sp>
      <p:sp>
        <p:nvSpPr>
          <p:cNvPr id="58" name="TextBox 5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4 / 140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KLEINES WÖRTERBUCH</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Dreizehn Begriffe, die immer wiederkehren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407244"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Begriff</a:t>
            </a:r>
          </a:p>
        </p:txBody>
      </p:sp>
      <p:sp>
        <p:nvSpPr>
          <p:cNvPr id="8" name="TextBox 7"/>
          <p:cNvSpPr txBox="1"/>
          <p:nvPr/>
        </p:nvSpPr>
        <p:spPr>
          <a:xfrm>
            <a:off x="3266780" y="1435608"/>
            <a:ext cx="8284834"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Was damit gemeint ist</a:t>
            </a:r>
          </a:p>
        </p:txBody>
      </p:sp>
      <p:sp>
        <p:nvSpPr>
          <p:cNvPr id="9" name="TextBox 8"/>
          <p:cNvSpPr txBox="1"/>
          <p:nvPr/>
        </p:nvSpPr>
        <p:spPr>
          <a:xfrm>
            <a:off x="676656" y="1758656"/>
            <a:ext cx="240724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Hauptveranstaltung</a:t>
            </a:r>
          </a:p>
        </p:txBody>
      </p:sp>
      <p:sp>
        <p:nvSpPr>
          <p:cNvPr id="10" name="TextBox 9"/>
          <p:cNvSpPr txBox="1"/>
          <p:nvPr/>
        </p:nvSpPr>
        <p:spPr>
          <a:xfrm>
            <a:off x="3266780" y="1758656"/>
            <a:ext cx="828483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Die Klammer um alles: „Buchmesse 2026“. Sie legt den Zeitraum fest und bündelt alle Programmpunkte.</a:t>
            </a:r>
          </a:p>
        </p:txBody>
      </p:sp>
      <p:sp>
        <p:nvSpPr>
          <p:cNvPr id="11" name="Rectangle 10"/>
          <p:cNvSpPr/>
          <p:nvPr/>
        </p:nvSpPr>
        <p:spPr>
          <a:xfrm>
            <a:off x="566928" y="200296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002965"/>
            <a:ext cx="11057839" cy="33875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097414"/>
            <a:ext cx="240724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Programmpunkt</a:t>
            </a:r>
          </a:p>
        </p:txBody>
      </p:sp>
      <p:sp>
        <p:nvSpPr>
          <p:cNvPr id="14" name="TextBox 13"/>
          <p:cNvSpPr txBox="1"/>
          <p:nvPr/>
        </p:nvSpPr>
        <p:spPr>
          <a:xfrm>
            <a:off x="3266780" y="2097414"/>
            <a:ext cx="828483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Ein einzelner Termin darin: eine Lesung, ein Workshop, ein Konzert. Im Backend heißt beides „Veranstaltung“.</a:t>
            </a:r>
          </a:p>
        </p:txBody>
      </p:sp>
      <p:sp>
        <p:nvSpPr>
          <p:cNvPr id="15" name="Rectangle 14"/>
          <p:cNvSpPr/>
          <p:nvPr/>
        </p:nvSpPr>
        <p:spPr>
          <a:xfrm>
            <a:off x="566928" y="234172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2436172"/>
            <a:ext cx="240724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Übergeordnet</a:t>
            </a:r>
          </a:p>
        </p:txBody>
      </p:sp>
      <p:sp>
        <p:nvSpPr>
          <p:cNvPr id="17" name="TextBox 16"/>
          <p:cNvSpPr txBox="1"/>
          <p:nvPr/>
        </p:nvSpPr>
        <p:spPr>
          <a:xfrm>
            <a:off x="3266780" y="2436172"/>
            <a:ext cx="828483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Das Feld, mit dem ein Programmpunkt seiner Hauptveranstaltung zugeordnet wird. Ohne diese Zuordnung taucht er nirgends auf.</a:t>
            </a:r>
          </a:p>
        </p:txBody>
      </p:sp>
      <p:sp>
        <p:nvSpPr>
          <p:cNvPr id="18" name="Rectangle 17"/>
          <p:cNvSpPr/>
          <p:nvPr/>
        </p:nvSpPr>
        <p:spPr>
          <a:xfrm>
            <a:off x="566928" y="268048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2680481"/>
            <a:ext cx="11057839" cy="33875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76656" y="2774930"/>
            <a:ext cx="240724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Kategorie</a:t>
            </a:r>
          </a:p>
        </p:txBody>
      </p:sp>
      <p:sp>
        <p:nvSpPr>
          <p:cNvPr id="21" name="TextBox 20"/>
          <p:cNvSpPr txBox="1"/>
          <p:nvPr/>
        </p:nvSpPr>
        <p:spPr>
          <a:xfrm>
            <a:off x="3266780" y="2774930"/>
            <a:ext cx="828483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Die inhaltliche Schublade: Vortrag, Workshop, Konzert. Steuert auch die Farbe im Kalender.</a:t>
            </a:r>
          </a:p>
        </p:txBody>
      </p:sp>
      <p:sp>
        <p:nvSpPr>
          <p:cNvPr id="22" name="Rectangle 21"/>
          <p:cNvSpPr/>
          <p:nvPr/>
        </p:nvSpPr>
        <p:spPr>
          <a:xfrm>
            <a:off x="566928" y="301923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76656" y="3113688"/>
            <a:ext cx="240724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Ort</a:t>
            </a:r>
          </a:p>
        </p:txBody>
      </p:sp>
      <p:sp>
        <p:nvSpPr>
          <p:cNvPr id="24" name="TextBox 23"/>
          <p:cNvSpPr txBox="1"/>
          <p:nvPr/>
        </p:nvSpPr>
        <p:spPr>
          <a:xfrm>
            <a:off x="3266780" y="3113688"/>
            <a:ext cx="828483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Der Raum oder die Bühne. Bestimmt die Spalten im Zeitplan.</a:t>
            </a:r>
          </a:p>
        </p:txBody>
      </p:sp>
      <p:sp>
        <p:nvSpPr>
          <p:cNvPr id="25" name="Rectangle 24"/>
          <p:cNvSpPr/>
          <p:nvPr/>
        </p:nvSpPr>
        <p:spPr>
          <a:xfrm>
            <a:off x="566928" y="335799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3357997"/>
            <a:ext cx="11057839" cy="33875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676656" y="3452446"/>
            <a:ext cx="240724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Rolle</a:t>
            </a:r>
          </a:p>
        </p:txBody>
      </p:sp>
      <p:sp>
        <p:nvSpPr>
          <p:cNvPr id="28" name="TextBox 27"/>
          <p:cNvSpPr txBox="1"/>
          <p:nvPr/>
        </p:nvSpPr>
        <p:spPr>
          <a:xfrm>
            <a:off x="3266780" y="3452446"/>
            <a:ext cx="828483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Die Funktion der beteiligten Person: Autorin, Moderator, Band.</a:t>
            </a:r>
          </a:p>
        </p:txBody>
      </p:sp>
      <p:sp>
        <p:nvSpPr>
          <p:cNvPr id="29" name="Rectangle 28"/>
          <p:cNvSpPr/>
          <p:nvPr/>
        </p:nvSpPr>
        <p:spPr>
          <a:xfrm>
            <a:off x="566928" y="369675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676656" y="3866133"/>
            <a:ext cx="240724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Sprecher</a:t>
            </a:r>
          </a:p>
        </p:txBody>
      </p:sp>
      <p:sp>
        <p:nvSpPr>
          <p:cNvPr id="31" name="TextBox 30"/>
          <p:cNvSpPr txBox="1"/>
          <p:nvPr/>
        </p:nvSpPr>
        <p:spPr>
          <a:xfrm>
            <a:off x="3266780" y="3791203"/>
            <a:ext cx="8284834" cy="48260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Ein eigener Datensatz für eine mitwirkende Person – mit Portrait, Beschreibung und einer Liste aller Auftritte. Gilt für jede Rolle, nicht nur für Vortragende.</a:t>
            </a:r>
          </a:p>
        </p:txBody>
      </p:sp>
      <p:sp>
        <p:nvSpPr>
          <p:cNvPr id="32" name="Rectangle 31"/>
          <p:cNvSpPr/>
          <p:nvPr/>
        </p:nvSpPr>
        <p:spPr>
          <a:xfrm>
            <a:off x="566928" y="418537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566928" y="4185372"/>
            <a:ext cx="11057839" cy="33875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676656" y="4279821"/>
            <a:ext cx="240724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Shortcode</a:t>
            </a:r>
          </a:p>
        </p:txBody>
      </p:sp>
      <p:sp>
        <p:nvSpPr>
          <p:cNvPr id="35" name="TextBox 34"/>
          <p:cNvSpPr txBox="1"/>
          <p:nvPr/>
        </p:nvSpPr>
        <p:spPr>
          <a:xfrm>
            <a:off x="3266780" y="4279821"/>
            <a:ext cx="828483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Ein kurzer Textbaustein in eckigen Klammern, den Sie in eine Seite einfügen. Er holt das Programm an genau diese Stelle.</a:t>
            </a:r>
          </a:p>
        </p:txBody>
      </p:sp>
      <p:sp>
        <p:nvSpPr>
          <p:cNvPr id="36" name="Rectangle 35"/>
          <p:cNvSpPr/>
          <p:nvPr/>
        </p:nvSpPr>
        <p:spPr>
          <a:xfrm>
            <a:off x="566928" y="452413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618579"/>
            <a:ext cx="240724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Timetable</a:t>
            </a:r>
          </a:p>
        </p:txBody>
      </p:sp>
      <p:sp>
        <p:nvSpPr>
          <p:cNvPr id="38" name="TextBox 37"/>
          <p:cNvSpPr txBox="1"/>
          <p:nvPr/>
        </p:nvSpPr>
        <p:spPr>
          <a:xfrm>
            <a:off x="3266780" y="4618579"/>
            <a:ext cx="828483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Der Zeitplan als Raster: Räume nebeneinander, Uhrzeiten untereinander.</a:t>
            </a:r>
          </a:p>
        </p:txBody>
      </p:sp>
      <p:sp>
        <p:nvSpPr>
          <p:cNvPr id="39" name="Rectangle 38"/>
          <p:cNvSpPr/>
          <p:nvPr/>
        </p:nvSpPr>
        <p:spPr>
          <a:xfrm>
            <a:off x="566928" y="486288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566928" y="4862888"/>
            <a:ext cx="11057839" cy="33875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676656" y="4957337"/>
            <a:ext cx="240724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Live-Ticker</a:t>
            </a:r>
          </a:p>
        </p:txBody>
      </p:sp>
      <p:sp>
        <p:nvSpPr>
          <p:cNvPr id="42" name="TextBox 41"/>
          <p:cNvSpPr txBox="1"/>
          <p:nvPr/>
        </p:nvSpPr>
        <p:spPr>
          <a:xfrm>
            <a:off x="3266780" y="4957337"/>
            <a:ext cx="828483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Eine Anzeige, die immer den laufenden und den nächsten Programmpunkt zeigt.</a:t>
            </a:r>
          </a:p>
        </p:txBody>
      </p:sp>
      <p:sp>
        <p:nvSpPr>
          <p:cNvPr id="43" name="Rectangle 42"/>
          <p:cNvSpPr/>
          <p:nvPr/>
        </p:nvSpPr>
        <p:spPr>
          <a:xfrm>
            <a:off x="566928" y="520164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76656" y="5296095"/>
            <a:ext cx="240724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Raummonitor</a:t>
            </a:r>
          </a:p>
        </p:txBody>
      </p:sp>
      <p:sp>
        <p:nvSpPr>
          <p:cNvPr id="45" name="TextBox 44"/>
          <p:cNvSpPr txBox="1"/>
          <p:nvPr/>
        </p:nvSpPr>
        <p:spPr>
          <a:xfrm>
            <a:off x="3266780" y="5296095"/>
            <a:ext cx="828483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Die Vollbildanzeige für Bildschirme vor den Sälen – ein eigenes Add-on mit eigener Anleitung.</a:t>
            </a:r>
          </a:p>
        </p:txBody>
      </p:sp>
      <p:sp>
        <p:nvSpPr>
          <p:cNvPr id="46" name="Rectangle 45"/>
          <p:cNvSpPr/>
          <p:nvPr/>
        </p:nvSpPr>
        <p:spPr>
          <a:xfrm>
            <a:off x="566928" y="554040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566928" y="5540404"/>
            <a:ext cx="11057839" cy="33875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676656" y="5634853"/>
            <a:ext cx="240724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Master Editor</a:t>
            </a:r>
          </a:p>
        </p:txBody>
      </p:sp>
      <p:sp>
        <p:nvSpPr>
          <p:cNvPr id="49" name="TextBox 48"/>
          <p:cNvSpPr txBox="1"/>
          <p:nvPr/>
        </p:nvSpPr>
        <p:spPr>
          <a:xfrm>
            <a:off x="3266780" y="5634853"/>
            <a:ext cx="828483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Die Tabellenansicht, in der Sie viele Programmpunkte gleichzeitig ändern.</a:t>
            </a:r>
          </a:p>
        </p:txBody>
      </p:sp>
      <p:sp>
        <p:nvSpPr>
          <p:cNvPr id="50" name="Rectangle 49"/>
          <p:cNvSpPr/>
          <p:nvPr/>
        </p:nvSpPr>
        <p:spPr>
          <a:xfrm>
            <a:off x="566928" y="587916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676656" y="5973611"/>
            <a:ext cx="240724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Veranstaltungs-ID</a:t>
            </a:r>
          </a:p>
        </p:txBody>
      </p:sp>
      <p:sp>
        <p:nvSpPr>
          <p:cNvPr id="52" name="TextBox 51"/>
          <p:cNvSpPr txBox="1"/>
          <p:nvPr/>
        </p:nvSpPr>
        <p:spPr>
          <a:xfrm>
            <a:off x="3266780" y="5973611"/>
            <a:ext cx="828483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Die Nummer, an der das Plugin einen Programmpunkt beim Import wiedererkennt.</a:t>
            </a:r>
          </a:p>
        </p:txBody>
      </p:sp>
      <p:sp>
        <p:nvSpPr>
          <p:cNvPr id="53" name="Rectangle 52"/>
          <p:cNvSpPr/>
          <p:nvPr/>
        </p:nvSpPr>
        <p:spPr>
          <a:xfrm>
            <a:off x="566928" y="621791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Rectangle 5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Über diese Anleitung</a:t>
            </a:r>
          </a:p>
        </p:txBody>
      </p:sp>
      <p:sp>
        <p:nvSpPr>
          <p:cNvPr id="56" name="TextBox 5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5 / 140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de-DE">
                <a:solidFill>
                  <a:srgbClr val="CDDFEE"/>
                </a:solidFill>
                <a:latin typeface="Segoe UI"/>
              </a:rPr>
              <a:t>1</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de-DE">
                <a:solidFill>
                  <a:srgbClr val="0B3A5D"/>
                </a:solidFill>
                <a:latin typeface="Segoe UI"/>
              </a:rPr>
              <a:t>Das Plugin im Überblick</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de-DE">
                <a:solidFill>
                  <a:srgbClr val="4A5D6E"/>
                </a:solidFill>
                <a:latin typeface="Segoe UI"/>
              </a:rPr>
              <a:t>Was der Convention Schedule &amp; Program Planner für Sie tut – und was Ihre Gäste davon sehen.</a:t>
            </a:r>
          </a:p>
        </p:txBody>
      </p:sp>
      <p:sp>
        <p:nvSpPr>
          <p:cNvPr id="9" name="Rectangle 8"/>
          <p:cNvSpPr/>
          <p:nvPr/>
        </p:nvSpPr>
        <p:spPr>
          <a:xfrm>
            <a:off x="7434072" y="1783080"/>
            <a:ext cx="32004" cy="2011680"/>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Das Grundprinzip</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Die sieben Ansichten</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Was Gäste tun können</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Ihr Arbeitsplatz im Backend</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Die Grenzen</a:t>
            </a:r>
          </a:p>
        </p:txBody>
      </p:sp>
      <p:sp>
        <p:nvSpPr>
          <p:cNvPr id="25" name="Rectangle 24"/>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8CA6BC"/>
                </a:solidFill>
                <a:latin typeface="Segoe UI"/>
              </a:rPr>
              <a:t>1 · Das Plugin im Überblick</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8CA6BC"/>
                </a:solidFill>
                <a:latin typeface="Segoe UI"/>
              </a:rPr>
              <a:t>6 / 140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Das Grundprinzip</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468372"/>
            <a:ext cx="11057839" cy="218846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468372"/>
            <a:ext cx="54864" cy="218846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2888996"/>
            <a:ext cx="9777679" cy="883919"/>
          </a:xfrm>
          <a:prstGeom prst="rect">
            <a:avLst/>
          </a:prstGeom>
          <a:noFill/>
        </p:spPr>
        <p:txBody>
          <a:bodyPr wrap="square" lIns="0" rIns="0" tIns="0" bIns="0" anchor="t">
            <a:spAutoFit/>
          </a:bodyPr>
          <a:lstStyle/>
          <a:p>
            <a:pPr algn="l">
              <a:lnSpc>
                <a:spcPct val="115000"/>
              </a:lnSpc>
            </a:pPr>
            <a:r>
              <a:rPr sz="2400" b="1" i="0" lang="de-DE">
                <a:solidFill>
                  <a:srgbClr val="0B3A5D"/>
                </a:solidFill>
                <a:latin typeface="Segoe UI"/>
              </a:rPr>
              <a:t>Sie pflegen Ihr Programm an einer einzigen Stelle.</a:t>
            </a:r>
          </a:p>
          <a:p>
            <a:pPr algn="l">
              <a:lnSpc>
                <a:spcPct val="115000"/>
              </a:lnSpc>
            </a:pPr>
            <a:r>
              <a:rPr sz="2400" b="1" i="0" lang="de-DE">
                <a:solidFill>
                  <a:srgbClr val="0B3A5D"/>
                </a:solidFill>
                <a:latin typeface="Segoe UI"/>
              </a:rPr>
              <a:t>Angezeigt wird es überall.</a:t>
            </a:r>
          </a:p>
        </p:txBody>
      </p:sp>
      <p:sp>
        <p:nvSpPr>
          <p:cNvPr id="9" name="TextBox 8"/>
          <p:cNvSpPr txBox="1"/>
          <p:nvPr/>
        </p:nvSpPr>
        <p:spPr>
          <a:xfrm>
            <a:off x="1207007" y="3900932"/>
            <a:ext cx="9777679" cy="573024"/>
          </a:xfrm>
          <a:prstGeom prst="rect">
            <a:avLst/>
          </a:prstGeom>
          <a:noFill/>
        </p:spPr>
        <p:txBody>
          <a:bodyPr wrap="square" lIns="0" rIns="0" tIns="0" bIns="0" anchor="t">
            <a:spAutoFit/>
          </a:bodyPr>
          <a:lstStyle/>
          <a:p>
            <a:pPr algn="l">
              <a:lnSpc>
                <a:spcPct val="128000"/>
              </a:lnSpc>
            </a:pPr>
            <a:r>
              <a:rPr sz="1200" b="0" i="0" lang="de-DE">
                <a:solidFill>
                  <a:srgbClr val="4A5D6E"/>
                </a:solidFill>
                <a:latin typeface="Segoe UI"/>
              </a:rPr>
              <a:t>Ändert sich eine Uhrzeit, ändert sie sich gleichzeitig auf der Website, im Zeitplan, im Live-Ticker und auf allen Bildschirmen im Haus. Niemand muss etwas doppelt eintragen, und nichts kann auseinanderlaufen.</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 · Das Plugin im Überblick</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7 / 140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Von der Eingabe zur Anzeige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1622259"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1622259"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1</a:t>
            </a:r>
          </a:p>
        </p:txBody>
      </p:sp>
      <p:sp>
        <p:nvSpPr>
          <p:cNvPr id="10" name="TextBox 9"/>
          <p:cNvSpPr txBox="1"/>
          <p:nvPr/>
        </p:nvSpPr>
        <p:spPr>
          <a:xfrm>
            <a:off x="713232" y="2240280"/>
            <a:ext cx="218381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Sie tragen ein</a:t>
            </a:r>
          </a:p>
        </p:txBody>
      </p:sp>
      <p:sp>
        <p:nvSpPr>
          <p:cNvPr id="11" name="TextBox 10"/>
          <p:cNvSpPr txBox="1"/>
          <p:nvPr/>
        </p:nvSpPr>
        <p:spPr>
          <a:xfrm>
            <a:off x="713232" y="2499360"/>
            <a:ext cx="218381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Titel, Datum, Uhrzeit, Raum und Kategorie – einmal pro Programmpunkt.</a:t>
            </a:r>
          </a:p>
        </p:txBody>
      </p:sp>
      <p:sp>
        <p:nvSpPr>
          <p:cNvPr id="12" name="Right Arrow 11"/>
          <p:cNvSpPr/>
          <p:nvPr/>
        </p:nvSpPr>
        <p:spPr>
          <a:xfrm>
            <a:off x="3125647"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3427399"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3427399"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Oval 14"/>
          <p:cNvSpPr/>
          <p:nvPr/>
        </p:nvSpPr>
        <p:spPr>
          <a:xfrm>
            <a:off x="4482731"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4482731"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2</a:t>
            </a:r>
          </a:p>
        </p:txBody>
      </p:sp>
      <p:sp>
        <p:nvSpPr>
          <p:cNvPr id="17" name="TextBox 16"/>
          <p:cNvSpPr txBox="1"/>
          <p:nvPr/>
        </p:nvSpPr>
        <p:spPr>
          <a:xfrm>
            <a:off x="3573703" y="2240280"/>
            <a:ext cx="218381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Das Plugin ordnet</a:t>
            </a:r>
          </a:p>
        </p:txBody>
      </p:sp>
      <p:sp>
        <p:nvSpPr>
          <p:cNvPr id="18" name="TextBox 17"/>
          <p:cNvSpPr txBox="1"/>
          <p:nvPr/>
        </p:nvSpPr>
        <p:spPr>
          <a:xfrm>
            <a:off x="3573703" y="2499360"/>
            <a:ext cx="218381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Es sortiert nach Tag und Uhrzeit, gruppiert nach Raum und vergibt die Farben der Kategorien.</a:t>
            </a:r>
          </a:p>
        </p:txBody>
      </p:sp>
      <p:sp>
        <p:nvSpPr>
          <p:cNvPr id="19" name="Right Arrow 18"/>
          <p:cNvSpPr/>
          <p:nvPr/>
        </p:nvSpPr>
        <p:spPr>
          <a:xfrm>
            <a:off x="5986119"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6287871"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6287871"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Oval 21"/>
          <p:cNvSpPr/>
          <p:nvPr/>
        </p:nvSpPr>
        <p:spPr>
          <a:xfrm>
            <a:off x="7343203"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3203"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3</a:t>
            </a:r>
          </a:p>
        </p:txBody>
      </p:sp>
      <p:sp>
        <p:nvSpPr>
          <p:cNvPr id="24" name="TextBox 23"/>
          <p:cNvSpPr txBox="1"/>
          <p:nvPr/>
        </p:nvSpPr>
        <p:spPr>
          <a:xfrm>
            <a:off x="6434175" y="2240280"/>
            <a:ext cx="218381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Sie wählen die Ansicht</a:t>
            </a:r>
          </a:p>
        </p:txBody>
      </p:sp>
      <p:sp>
        <p:nvSpPr>
          <p:cNvPr id="25" name="TextBox 24"/>
          <p:cNvSpPr txBox="1"/>
          <p:nvPr/>
        </p:nvSpPr>
        <p:spPr>
          <a:xfrm>
            <a:off x="6434175" y="2499360"/>
            <a:ext cx="218381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Mit einem kurzen Textbaustein bestimmen Sie, wo welche Darstellung erscheint.</a:t>
            </a:r>
          </a:p>
        </p:txBody>
      </p:sp>
      <p:sp>
        <p:nvSpPr>
          <p:cNvPr id="26" name="Right Arrow 25"/>
          <p:cNvSpPr/>
          <p:nvPr/>
        </p:nvSpPr>
        <p:spPr>
          <a:xfrm>
            <a:off x="8846591"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ounded Rectangle 26"/>
          <p:cNvSpPr/>
          <p:nvPr/>
        </p:nvSpPr>
        <p:spPr>
          <a:xfrm>
            <a:off x="9148343"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9148343"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Oval 28"/>
          <p:cNvSpPr/>
          <p:nvPr/>
        </p:nvSpPr>
        <p:spPr>
          <a:xfrm>
            <a:off x="10203675"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10203675"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4</a:t>
            </a:r>
          </a:p>
        </p:txBody>
      </p:sp>
      <p:sp>
        <p:nvSpPr>
          <p:cNvPr id="31" name="TextBox 30"/>
          <p:cNvSpPr txBox="1"/>
          <p:nvPr/>
        </p:nvSpPr>
        <p:spPr>
          <a:xfrm>
            <a:off x="9294647" y="2240280"/>
            <a:ext cx="218381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Die Gäste sehen</a:t>
            </a:r>
          </a:p>
        </p:txBody>
      </p:sp>
      <p:sp>
        <p:nvSpPr>
          <p:cNvPr id="32" name="TextBox 31"/>
          <p:cNvSpPr txBox="1"/>
          <p:nvPr/>
        </p:nvSpPr>
        <p:spPr>
          <a:xfrm>
            <a:off x="9294647" y="2499360"/>
            <a:ext cx="218381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Auf der Website, am Handy und auf den Bildschirmen – immer der aktuelle Stand.</a:t>
            </a:r>
          </a:p>
        </p:txBody>
      </p:sp>
      <p:sp>
        <p:nvSpPr>
          <p:cNvPr id="33" name="TextBox 32"/>
          <p:cNvSpPr txBox="1"/>
          <p:nvPr/>
        </p:nvSpPr>
        <p:spPr>
          <a:xfrm>
            <a:off x="566928" y="3767328"/>
            <a:ext cx="11057839" cy="548640"/>
          </a:xfrm>
          <a:prstGeom prst="rect">
            <a:avLst/>
          </a:prstGeom>
          <a:noFill/>
        </p:spPr>
        <p:txBody>
          <a:bodyPr wrap="square" lIns="0" rIns="0" tIns="0" bIns="0" anchor="t">
            <a:spAutoFit/>
          </a:bodyPr>
          <a:lstStyle/>
          <a:p>
            <a:pPr algn="l">
              <a:lnSpc>
                <a:spcPct val="125000"/>
              </a:lnSpc>
            </a:pPr>
            <a:r>
              <a:rPr sz="1100" b="0" i="0" lang="de-DE">
                <a:solidFill>
                  <a:srgbClr val="6B7A88"/>
                </a:solidFill>
                <a:latin typeface="Segoe UI"/>
              </a:rPr>
              <a:t>Der wichtigste Punkt für Ihre tägliche Arbeit: Sie arbeiten immer nur in Schritt 1. Alles Weitere geschieht von selbst.</a:t>
            </a:r>
          </a:p>
        </p:txBody>
      </p:sp>
      <p:sp>
        <p:nvSpPr>
          <p:cNvPr id="34" name="Rectangle 3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 · Das Plugin im Überblick</a:t>
            </a:r>
          </a:p>
        </p:txBody>
      </p:sp>
      <p:sp>
        <p:nvSpPr>
          <p:cNvPr id="36" name="TextBox 3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8 / 140</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Sechs Ansichten für ein Programm</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Kalender</a:t>
            </a:r>
          </a:p>
        </p:txBody>
      </p:sp>
      <p:sp>
        <p:nvSpPr>
          <p:cNvPr id="9" name="TextBox 8"/>
          <p:cNvSpPr txBox="1"/>
          <p:nvPr/>
        </p:nvSpPr>
        <p:spPr>
          <a:xfrm>
            <a:off x="768096" y="1882394"/>
            <a:ext cx="3100730" cy="1217421"/>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Die Hauptansicht für Ihre Programmseite. Wahlweise als Kacheln mit Bild oder als kompakte Liste, mit Suche, Tagesauswahl und Filtern.</a:t>
            </a:r>
          </a:p>
        </p:txBody>
      </p:sp>
      <p:sp>
        <p:nvSpPr>
          <p:cNvPr id="10" name="TextBox 9"/>
          <p:cNvSpPr txBox="1"/>
          <p:nvPr/>
        </p:nvSpPr>
        <p:spPr>
          <a:xfrm>
            <a:off x="768096" y="2971800"/>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Kapitel 3 und 5</a:t>
            </a:r>
          </a:p>
        </p:txBody>
      </p:sp>
      <p:sp>
        <p:nvSpPr>
          <p:cNvPr id="11" name="Rounded Rectangle 10"/>
          <p:cNvSpPr/>
          <p:nvPr/>
        </p:nvSpPr>
        <p:spPr>
          <a:xfrm>
            <a:off x="4344314" y="1353312"/>
            <a:ext cx="3503066"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Zeitplan (Timetable)</a:t>
            </a:r>
          </a:p>
        </p:txBody>
      </p:sp>
      <p:sp>
        <p:nvSpPr>
          <p:cNvPr id="14" name="TextBox 13"/>
          <p:cNvSpPr txBox="1"/>
          <p:nvPr/>
        </p:nvSpPr>
        <p:spPr>
          <a:xfrm>
            <a:off x="4545482" y="1882394"/>
            <a:ext cx="3100730" cy="1217421"/>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Das klassische Raster: Räume nebeneinander, Uhrzeiten untereinander. Zeigt auf einen Blick, was parallel läuft.</a:t>
            </a:r>
          </a:p>
        </p:txBody>
      </p:sp>
      <p:sp>
        <p:nvSpPr>
          <p:cNvPr id="15" name="TextBox 14"/>
          <p:cNvSpPr txBox="1"/>
          <p:nvPr/>
        </p:nvSpPr>
        <p:spPr>
          <a:xfrm>
            <a:off x="4545482" y="2971800"/>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Braucht gepflegte Orte</a:t>
            </a:r>
          </a:p>
        </p:txBody>
      </p:sp>
      <p:sp>
        <p:nvSpPr>
          <p:cNvPr id="16" name="Rounded Rectangle 15"/>
          <p:cNvSpPr/>
          <p:nvPr/>
        </p:nvSpPr>
        <p:spPr>
          <a:xfrm>
            <a:off x="8121700" y="1353312"/>
            <a:ext cx="3503066"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Kompaktkarte</a:t>
            </a:r>
          </a:p>
        </p:txBody>
      </p:sp>
      <p:sp>
        <p:nvSpPr>
          <p:cNvPr id="19" name="TextBox 18"/>
          <p:cNvSpPr txBox="1"/>
          <p:nvPr/>
        </p:nvSpPr>
        <p:spPr>
          <a:xfrm>
            <a:off x="8322868" y="1882394"/>
            <a:ext cx="3100730" cy="1217421"/>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Ein einzelner Programmpunkt als kleine Karte – ideal für Startseite, Sidebar oder als Hinweis mitten im Text.</a:t>
            </a:r>
          </a:p>
        </p:txBody>
      </p:sp>
      <p:sp>
        <p:nvSpPr>
          <p:cNvPr id="20" name="Rounded Rectangle 19"/>
          <p:cNvSpPr/>
          <p:nvPr/>
        </p:nvSpPr>
        <p:spPr>
          <a:xfrm>
            <a:off x="566928" y="3557015"/>
            <a:ext cx="3503066"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566928" y="3557015"/>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768096" y="3794759"/>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Live-Ticker</a:t>
            </a:r>
          </a:p>
        </p:txBody>
      </p:sp>
      <p:sp>
        <p:nvSpPr>
          <p:cNvPr id="23" name="TextBox 22"/>
          <p:cNvSpPr txBox="1"/>
          <p:nvPr/>
        </p:nvSpPr>
        <p:spPr>
          <a:xfrm>
            <a:off x="768096" y="4086097"/>
            <a:ext cx="3100730" cy="1217422"/>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Zeigt fortlaufend, was gerade läuft und was als Nächstes kommt. Zählt selbstständig weiter, auch ohne Neuladen der Seite.</a:t>
            </a:r>
          </a:p>
        </p:txBody>
      </p:sp>
      <p:sp>
        <p:nvSpPr>
          <p:cNvPr id="24" name="Rounded Rectangle 23"/>
          <p:cNvSpPr/>
          <p:nvPr/>
        </p:nvSpPr>
        <p:spPr>
          <a:xfrm>
            <a:off x="4344314" y="3557015"/>
            <a:ext cx="3503066"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4344314" y="3557015"/>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4545482" y="3794759"/>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Sprecher-Übersicht</a:t>
            </a:r>
          </a:p>
        </p:txBody>
      </p:sp>
      <p:sp>
        <p:nvSpPr>
          <p:cNvPr id="27" name="TextBox 26"/>
          <p:cNvSpPr txBox="1"/>
          <p:nvPr/>
        </p:nvSpPr>
        <p:spPr>
          <a:xfrm>
            <a:off x="4545482" y="4086097"/>
            <a:ext cx="3100730" cy="1217422"/>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Alle Mitwirkenden als Portrait-Raster oder als Liste – mit Suche, Rollenfilter und Gruppen nach Rolle.</a:t>
            </a:r>
          </a:p>
        </p:txBody>
      </p:sp>
      <p:sp>
        <p:nvSpPr>
          <p:cNvPr id="28" name="TextBox 27"/>
          <p:cNvSpPr txBox="1"/>
          <p:nvPr/>
        </p:nvSpPr>
        <p:spPr>
          <a:xfrm>
            <a:off x="4545482" y="5175504"/>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Kapitel 7</a:t>
            </a:r>
          </a:p>
        </p:txBody>
      </p:sp>
      <p:sp>
        <p:nvSpPr>
          <p:cNvPr id="29" name="Rounded Rectangle 28"/>
          <p:cNvSpPr/>
          <p:nvPr/>
        </p:nvSpPr>
        <p:spPr>
          <a:xfrm>
            <a:off x="8121700" y="3557015"/>
            <a:ext cx="3503066"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8121700" y="3557015"/>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8322868" y="3794759"/>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Raummonitor (Add-on)</a:t>
            </a:r>
          </a:p>
        </p:txBody>
      </p:sp>
      <p:sp>
        <p:nvSpPr>
          <p:cNvPr id="32" name="TextBox 31"/>
          <p:cNvSpPr txBox="1"/>
          <p:nvPr/>
        </p:nvSpPr>
        <p:spPr>
          <a:xfrm>
            <a:off x="8322868" y="4086097"/>
            <a:ext cx="3100730" cy="1217422"/>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Vollbildanzeige für Bildschirme neben den Sälen, dazu eine Kachel-Startseite für Ihre Anzeigegeräte.</a:t>
            </a:r>
          </a:p>
        </p:txBody>
      </p:sp>
      <p:sp>
        <p:nvSpPr>
          <p:cNvPr id="33" name="TextBox 32"/>
          <p:cNvSpPr txBox="1"/>
          <p:nvPr/>
        </p:nvSpPr>
        <p:spPr>
          <a:xfrm>
            <a:off x="8322868" y="5175504"/>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Eigenes Plugin, eigene Anleitung</a:t>
            </a:r>
          </a:p>
        </p:txBody>
      </p:sp>
      <p:sp>
        <p:nvSpPr>
          <p:cNvPr id="34" name="Rectangle 33"/>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37" name="TextBox 36"/>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Sie müssen sich nicht entscheiden. Alle Ansichten zeigen dieselben Daten und dürfen gleichzeitig verwendet werden – auch mehrfach auf derselben Seite. Der Live-Ticker ist in </a:t>
            </a:r>
            <a:r>
              <a:rPr sz="1000" b="1" i="0" lang="de-DE">
                <a:solidFill>
                  <a:srgbClr val="2B3844"/>
                </a:solidFill>
                <a:latin typeface="Segoe UI"/>
              </a:rPr>
              <a:t>Kapitel 10</a:t>
            </a:r>
            <a:r>
              <a:rPr sz="1000" b="0" i="0" lang="de-DE">
                <a:solidFill>
                  <a:srgbClr val="2B3844"/>
                </a:solidFill>
                <a:latin typeface="Segoe UI"/>
              </a:rPr>
              <a:t> ausführlich beschrieben. Für Links und QR-Codes gibt es zusätzlich die </a:t>
            </a:r>
            <a:r>
              <a:rPr sz="1000" b="1" i="0" lang="de-DE">
                <a:solidFill>
                  <a:srgbClr val="2B3844"/>
                </a:solidFill>
                <a:latin typeface="Segoe UI"/>
              </a:rPr>
              <a:t>Vollbildseite</a:t>
            </a:r>
            <a:r>
              <a:rPr sz="1000" b="0" i="0" lang="de-DE">
                <a:solidFill>
                  <a:srgbClr val="2B3844"/>
                </a:solidFill>
                <a:latin typeface="Segoe UI"/>
              </a:rPr>
              <a:t> ohne Theme (Kapitel 3).</a:t>
            </a:r>
          </a:p>
        </p:txBody>
      </p:sp>
      <p:sp>
        <p:nvSpPr>
          <p:cNvPr id="38" name="Rectangle 3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 · Das Plugin im Überblick</a:t>
            </a:r>
          </a:p>
        </p:txBody>
      </p:sp>
      <p:sp>
        <p:nvSpPr>
          <p:cNvPr id="40" name="TextBox 3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9 / 140</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1.2 · KALENDER</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So sieht der Kalender für Ihre Gäste aus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7589520" cy="297180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758952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6803136"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6675120" cy="146304"/>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Consolas"/>
              </a:rPr>
              <a:t>https://mein-kongress.de/programm</a:t>
            </a:r>
          </a:p>
        </p:txBody>
      </p:sp>
      <p:sp>
        <p:nvSpPr>
          <p:cNvPr id="13" name="TextBox 12"/>
          <p:cNvSpPr txBox="1"/>
          <p:nvPr/>
        </p:nvSpPr>
        <p:spPr>
          <a:xfrm>
            <a:off x="768096" y="1810512"/>
            <a:ext cx="3657600" cy="219456"/>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Programm 2026</a:t>
            </a:r>
          </a:p>
        </p:txBody>
      </p:sp>
      <p:sp>
        <p:nvSpPr>
          <p:cNvPr id="14" name="Rounded Rectangle 13"/>
          <p:cNvSpPr/>
          <p:nvPr/>
        </p:nvSpPr>
        <p:spPr>
          <a:xfrm>
            <a:off x="768096" y="2157984"/>
            <a:ext cx="841248"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768096" y="2208276"/>
            <a:ext cx="841248" cy="146304"/>
          </a:xfrm>
          <a:prstGeom prst="rect">
            <a:avLst/>
          </a:prstGeom>
          <a:noFill/>
        </p:spPr>
        <p:txBody>
          <a:bodyPr wrap="square" lIns="0" rIns="0" tIns="0" bIns="0" anchor="t">
            <a:spAutoFit/>
          </a:bodyPr>
          <a:lstStyle/>
          <a:p>
            <a:pPr algn="ctr">
              <a:lnSpc>
                <a:spcPct val="100000"/>
              </a:lnSpc>
            </a:pPr>
            <a:r>
              <a:rPr sz="750" b="0" i="0" lang="de-DE">
                <a:solidFill>
                  <a:srgbClr val="1F2933"/>
                </a:solidFill>
                <a:latin typeface="Segoe UI"/>
              </a:rPr>
              <a:t>Alle Tage</a:t>
            </a:r>
          </a:p>
        </p:txBody>
      </p:sp>
      <p:sp>
        <p:nvSpPr>
          <p:cNvPr id="16" name="Rounded Rectangle 15"/>
          <p:cNvSpPr/>
          <p:nvPr/>
        </p:nvSpPr>
        <p:spPr>
          <a:xfrm>
            <a:off x="1673352" y="2157984"/>
            <a:ext cx="841248" cy="237744"/>
          </a:xfrm>
          <a:prstGeom prst="roundRect">
            <a:avLst>
              <a:gd name="adj" fmla="val 14000"/>
            </a:avLst>
          </a:prstGeom>
          <a:solidFill>
            <a:srgbClr val="0B3A5D"/>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1673352" y="2208276"/>
            <a:ext cx="841248" cy="146304"/>
          </a:xfrm>
          <a:prstGeom prst="rect">
            <a:avLst/>
          </a:prstGeom>
          <a:noFill/>
        </p:spPr>
        <p:txBody>
          <a:bodyPr wrap="square" lIns="0" rIns="0" tIns="0" bIns="0" anchor="t">
            <a:spAutoFit/>
          </a:bodyPr>
          <a:lstStyle/>
          <a:p>
            <a:pPr algn="ctr">
              <a:lnSpc>
                <a:spcPct val="100000"/>
              </a:lnSpc>
            </a:pPr>
            <a:r>
              <a:rPr sz="750" b="1" i="0" lang="de-DE">
                <a:solidFill>
                  <a:srgbClr val="FFFFFF"/>
                </a:solidFill>
                <a:latin typeface="Segoe UI"/>
              </a:rPr>
              <a:t>Fr 12.06.</a:t>
            </a:r>
          </a:p>
        </p:txBody>
      </p:sp>
      <p:sp>
        <p:nvSpPr>
          <p:cNvPr id="18" name="Rounded Rectangle 17"/>
          <p:cNvSpPr/>
          <p:nvPr/>
        </p:nvSpPr>
        <p:spPr>
          <a:xfrm>
            <a:off x="2578608" y="2157984"/>
            <a:ext cx="841248"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2578608" y="2208276"/>
            <a:ext cx="841248" cy="146304"/>
          </a:xfrm>
          <a:prstGeom prst="rect">
            <a:avLst/>
          </a:prstGeom>
          <a:noFill/>
        </p:spPr>
        <p:txBody>
          <a:bodyPr wrap="square" lIns="0" rIns="0" tIns="0" bIns="0" anchor="t">
            <a:spAutoFit/>
          </a:bodyPr>
          <a:lstStyle/>
          <a:p>
            <a:pPr algn="ctr">
              <a:lnSpc>
                <a:spcPct val="100000"/>
              </a:lnSpc>
            </a:pPr>
            <a:r>
              <a:rPr sz="750" b="0" i="0" lang="de-DE">
                <a:solidFill>
                  <a:srgbClr val="1F2933"/>
                </a:solidFill>
                <a:latin typeface="Segoe UI"/>
              </a:rPr>
              <a:t>Sa 13.06.</a:t>
            </a:r>
          </a:p>
        </p:txBody>
      </p:sp>
      <p:sp>
        <p:nvSpPr>
          <p:cNvPr id="20" name="Rounded Rectangle 19"/>
          <p:cNvSpPr/>
          <p:nvPr/>
        </p:nvSpPr>
        <p:spPr>
          <a:xfrm>
            <a:off x="3483863" y="2157984"/>
            <a:ext cx="841248"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3483863" y="2208276"/>
            <a:ext cx="841248" cy="146304"/>
          </a:xfrm>
          <a:prstGeom prst="rect">
            <a:avLst/>
          </a:prstGeom>
          <a:noFill/>
        </p:spPr>
        <p:txBody>
          <a:bodyPr wrap="square" lIns="0" rIns="0" tIns="0" bIns="0" anchor="t">
            <a:spAutoFit/>
          </a:bodyPr>
          <a:lstStyle/>
          <a:p>
            <a:pPr algn="ctr">
              <a:lnSpc>
                <a:spcPct val="100000"/>
              </a:lnSpc>
            </a:pPr>
            <a:r>
              <a:rPr sz="750" b="0" i="0" lang="de-DE">
                <a:solidFill>
                  <a:srgbClr val="1F2933"/>
                </a:solidFill>
                <a:latin typeface="Segoe UI"/>
              </a:rPr>
              <a:t>So 14.06.</a:t>
            </a:r>
          </a:p>
        </p:txBody>
      </p:sp>
      <p:sp>
        <p:nvSpPr>
          <p:cNvPr id="22" name="Rounded Rectangle 21"/>
          <p:cNvSpPr/>
          <p:nvPr/>
        </p:nvSpPr>
        <p:spPr>
          <a:xfrm>
            <a:off x="4526280" y="2157984"/>
            <a:ext cx="1417320" cy="237744"/>
          </a:xfrm>
          <a:prstGeom prst="roundRect">
            <a:avLst>
              <a:gd name="adj" fmla="val 14000"/>
            </a:avLst>
          </a:prstGeom>
          <a:solidFill>
            <a:srgbClr val="F7FAFC"/>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4645152" y="2208276"/>
            <a:ext cx="1280160" cy="146304"/>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Segoe UI"/>
              </a:rPr>
              <a:t>Suchen ...</a:t>
            </a:r>
          </a:p>
        </p:txBody>
      </p:sp>
      <p:sp>
        <p:nvSpPr>
          <p:cNvPr id="24" name="Rounded Rectangle 23"/>
          <p:cNvSpPr/>
          <p:nvPr/>
        </p:nvSpPr>
        <p:spPr>
          <a:xfrm>
            <a:off x="6053328" y="2157984"/>
            <a:ext cx="777240"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053328" y="2208276"/>
            <a:ext cx="777240" cy="146304"/>
          </a:xfrm>
          <a:prstGeom prst="rect">
            <a:avLst/>
          </a:prstGeom>
          <a:noFill/>
        </p:spPr>
        <p:txBody>
          <a:bodyPr wrap="square" lIns="0" rIns="0" tIns="0" bIns="0" anchor="t">
            <a:spAutoFit/>
          </a:bodyPr>
          <a:lstStyle/>
          <a:p>
            <a:pPr algn="ctr">
              <a:lnSpc>
                <a:spcPct val="100000"/>
              </a:lnSpc>
            </a:pPr>
            <a:r>
              <a:rPr sz="750" b="0" i="0" lang="de-DE">
                <a:solidFill>
                  <a:srgbClr val="1F2933"/>
                </a:solidFill>
                <a:latin typeface="Segoe UI"/>
              </a:rPr>
              <a:t>Kategorie v</a:t>
            </a:r>
          </a:p>
        </p:txBody>
      </p:sp>
      <p:sp>
        <p:nvSpPr>
          <p:cNvPr id="26" name="Rounded Rectangle 25"/>
          <p:cNvSpPr/>
          <p:nvPr/>
        </p:nvSpPr>
        <p:spPr>
          <a:xfrm>
            <a:off x="768096" y="2560320"/>
            <a:ext cx="1687068" cy="1481328"/>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768096" y="2560320"/>
            <a:ext cx="1687068" cy="548640"/>
          </a:xfrm>
          <a:prstGeom prst="rect">
            <a:avLst/>
          </a:prstGeom>
          <a:solidFill>
            <a:srgbClr val="E4EC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768096" y="2560320"/>
            <a:ext cx="1687068" cy="45720"/>
          </a:xfrm>
          <a:prstGeom prst="rect">
            <a:avLst/>
          </a:prstGeom>
          <a:solidFill>
            <a:srgbClr val="2C6E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841247" y="2779776"/>
            <a:ext cx="1540764" cy="146304"/>
          </a:xfrm>
          <a:prstGeom prst="rect">
            <a:avLst/>
          </a:prstGeom>
          <a:noFill/>
        </p:spPr>
        <p:txBody>
          <a:bodyPr wrap="square" lIns="0" rIns="0" tIns="0" bIns="0" anchor="t">
            <a:spAutoFit/>
          </a:bodyPr>
          <a:lstStyle/>
          <a:p>
            <a:pPr algn="ctr">
              <a:lnSpc>
                <a:spcPct val="100000"/>
              </a:lnSpc>
            </a:pPr>
            <a:r>
              <a:rPr sz="650" b="0" i="0" lang="de-DE">
                <a:solidFill>
                  <a:srgbClr val="6B7A88"/>
                </a:solidFill>
                <a:latin typeface="Segoe UI"/>
              </a:rPr>
              <a:t>Bild</a:t>
            </a:r>
          </a:p>
        </p:txBody>
      </p:sp>
      <p:sp>
        <p:nvSpPr>
          <p:cNvPr id="30" name="Rounded Rectangle 29"/>
          <p:cNvSpPr/>
          <p:nvPr/>
        </p:nvSpPr>
        <p:spPr>
          <a:xfrm>
            <a:off x="841247" y="3182112"/>
            <a:ext cx="554126" cy="182880"/>
          </a:xfrm>
          <a:prstGeom prst="roundRect">
            <a:avLst>
              <a:gd name="adj" fmla="val 50000"/>
            </a:avLst>
          </a:prstGeom>
          <a:solidFill>
            <a:srgbClr val="EEF4FA"/>
          </a:solidFill>
          <a:ln w="8890">
            <a:solidFill>
              <a:srgbClr val="2C6E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841247" y="3207715"/>
            <a:ext cx="554126" cy="137160"/>
          </a:xfrm>
          <a:prstGeom prst="rect">
            <a:avLst/>
          </a:prstGeom>
          <a:noFill/>
        </p:spPr>
        <p:txBody>
          <a:bodyPr wrap="square" lIns="0" rIns="0" tIns="0" bIns="0" anchor="t">
            <a:spAutoFit/>
          </a:bodyPr>
          <a:lstStyle/>
          <a:p>
            <a:pPr algn="ctr">
              <a:lnSpc>
                <a:spcPct val="100000"/>
              </a:lnSpc>
            </a:pPr>
            <a:r>
              <a:rPr sz="700" b="1" i="0" lang="de-DE">
                <a:solidFill>
                  <a:srgbClr val="2C6EA8"/>
                </a:solidFill>
                <a:latin typeface="Segoe UI"/>
              </a:rPr>
              <a:t>Vortrag</a:t>
            </a:r>
          </a:p>
        </p:txBody>
      </p:sp>
      <p:sp>
        <p:nvSpPr>
          <p:cNvPr id="32" name="TextBox 31"/>
          <p:cNvSpPr txBox="1"/>
          <p:nvPr/>
        </p:nvSpPr>
        <p:spPr>
          <a:xfrm>
            <a:off x="841247" y="3419856"/>
            <a:ext cx="1540764" cy="310896"/>
          </a:xfrm>
          <a:prstGeom prst="rect">
            <a:avLst/>
          </a:prstGeom>
          <a:noFill/>
        </p:spPr>
        <p:txBody>
          <a:bodyPr wrap="square" lIns="0" rIns="0" tIns="0" bIns="0" anchor="t">
            <a:spAutoFit/>
          </a:bodyPr>
          <a:lstStyle/>
          <a:p>
            <a:pPr algn="l">
              <a:lnSpc>
                <a:spcPct val="110000"/>
              </a:lnSpc>
            </a:pPr>
            <a:r>
              <a:rPr sz="800" b="1" i="0" lang="de-DE">
                <a:solidFill>
                  <a:srgbClr val="0B3A5D"/>
                </a:solidFill>
                <a:latin typeface="Segoe UI"/>
              </a:rPr>
              <a:t>Eröffnungsvortrag</a:t>
            </a:r>
          </a:p>
        </p:txBody>
      </p:sp>
      <p:sp>
        <p:nvSpPr>
          <p:cNvPr id="33" name="TextBox 32"/>
          <p:cNvSpPr txBox="1"/>
          <p:nvPr/>
        </p:nvSpPr>
        <p:spPr>
          <a:xfrm>
            <a:off x="841247" y="3767328"/>
            <a:ext cx="1540764" cy="146304"/>
          </a:xfrm>
          <a:prstGeom prst="rect">
            <a:avLst/>
          </a:prstGeom>
          <a:noFill/>
        </p:spPr>
        <p:txBody>
          <a:bodyPr wrap="square" lIns="0" rIns="0" tIns="0" bIns="0" anchor="t">
            <a:spAutoFit/>
          </a:bodyPr>
          <a:lstStyle/>
          <a:p>
            <a:pPr algn="l">
              <a:lnSpc>
                <a:spcPct val="100000"/>
              </a:lnSpc>
            </a:pPr>
            <a:r>
              <a:rPr sz="700" b="0" i="0" lang="de-DE">
                <a:solidFill>
                  <a:srgbClr val="6B7A88"/>
                </a:solidFill>
                <a:latin typeface="Segoe UI"/>
              </a:rPr>
              <a:t>10:00  ·  Saal A</a:t>
            </a:r>
          </a:p>
        </p:txBody>
      </p:sp>
      <p:sp>
        <p:nvSpPr>
          <p:cNvPr id="34" name="TextBox 33"/>
          <p:cNvSpPr txBox="1"/>
          <p:nvPr/>
        </p:nvSpPr>
        <p:spPr>
          <a:xfrm>
            <a:off x="2217420" y="3163824"/>
            <a:ext cx="164592" cy="164592"/>
          </a:xfrm>
          <a:prstGeom prst="rect">
            <a:avLst/>
          </a:prstGeom>
          <a:noFill/>
        </p:spPr>
        <p:txBody>
          <a:bodyPr wrap="square" lIns="0" rIns="0" tIns="0" bIns="0" anchor="t">
            <a:spAutoFit/>
          </a:bodyPr>
          <a:lstStyle/>
          <a:p>
            <a:pPr algn="l">
              <a:lnSpc>
                <a:spcPct val="100000"/>
              </a:lnSpc>
            </a:pPr>
            <a:r>
              <a:rPr sz="900" b="0" i="0" lang="de-DE">
                <a:solidFill>
                  <a:srgbClr val="C25708"/>
                </a:solidFill>
                <a:latin typeface="Segoe UI"/>
              </a:rPr>
              <a:t>♥</a:t>
            </a:r>
          </a:p>
        </p:txBody>
      </p:sp>
      <p:sp>
        <p:nvSpPr>
          <p:cNvPr id="35" name="Rounded Rectangle 34"/>
          <p:cNvSpPr/>
          <p:nvPr/>
        </p:nvSpPr>
        <p:spPr>
          <a:xfrm>
            <a:off x="2601468" y="2560320"/>
            <a:ext cx="1687068" cy="1481328"/>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Rectangle 35"/>
          <p:cNvSpPr/>
          <p:nvPr/>
        </p:nvSpPr>
        <p:spPr>
          <a:xfrm>
            <a:off x="2601468" y="2560320"/>
            <a:ext cx="1687068" cy="548640"/>
          </a:xfrm>
          <a:prstGeom prst="rect">
            <a:avLst/>
          </a:prstGeom>
          <a:solidFill>
            <a:srgbClr val="E4EC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2601468" y="2560320"/>
            <a:ext cx="1687068" cy="45720"/>
          </a:xfrm>
          <a:prstGeom prst="rect">
            <a:avLst/>
          </a:prstGeom>
          <a:solidFill>
            <a:srgbClr val="1E8E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2674620" y="2779776"/>
            <a:ext cx="1540764" cy="146304"/>
          </a:xfrm>
          <a:prstGeom prst="rect">
            <a:avLst/>
          </a:prstGeom>
          <a:noFill/>
        </p:spPr>
        <p:txBody>
          <a:bodyPr wrap="square" lIns="0" rIns="0" tIns="0" bIns="0" anchor="t">
            <a:spAutoFit/>
          </a:bodyPr>
          <a:lstStyle/>
          <a:p>
            <a:pPr algn="ctr">
              <a:lnSpc>
                <a:spcPct val="100000"/>
              </a:lnSpc>
            </a:pPr>
            <a:r>
              <a:rPr sz="650" b="0" i="0" lang="de-DE">
                <a:solidFill>
                  <a:srgbClr val="6B7A88"/>
                </a:solidFill>
                <a:latin typeface="Segoe UI"/>
              </a:rPr>
              <a:t>Bild</a:t>
            </a:r>
          </a:p>
        </p:txBody>
      </p:sp>
      <p:sp>
        <p:nvSpPr>
          <p:cNvPr id="39" name="Rounded Rectangle 38"/>
          <p:cNvSpPr/>
          <p:nvPr/>
        </p:nvSpPr>
        <p:spPr>
          <a:xfrm>
            <a:off x="2674620" y="3182112"/>
            <a:ext cx="607161" cy="182880"/>
          </a:xfrm>
          <a:prstGeom prst="roundRect">
            <a:avLst>
              <a:gd name="adj" fmla="val 50000"/>
            </a:avLst>
          </a:prstGeom>
          <a:solidFill>
            <a:srgbClr val="EEF4FA"/>
          </a:solidFill>
          <a:ln w="889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2674620" y="3207715"/>
            <a:ext cx="607161" cy="137160"/>
          </a:xfrm>
          <a:prstGeom prst="rect">
            <a:avLst/>
          </a:prstGeom>
          <a:noFill/>
        </p:spPr>
        <p:txBody>
          <a:bodyPr wrap="square" lIns="0" rIns="0" tIns="0" bIns="0" anchor="t">
            <a:spAutoFit/>
          </a:bodyPr>
          <a:lstStyle/>
          <a:p>
            <a:pPr algn="ctr">
              <a:lnSpc>
                <a:spcPct val="100000"/>
              </a:lnSpc>
            </a:pPr>
            <a:r>
              <a:rPr sz="700" b="1" i="0" lang="de-DE">
                <a:solidFill>
                  <a:srgbClr val="1E8E5A"/>
                </a:solidFill>
                <a:latin typeface="Segoe UI"/>
              </a:rPr>
              <a:t>Workshop</a:t>
            </a:r>
          </a:p>
        </p:txBody>
      </p:sp>
      <p:sp>
        <p:nvSpPr>
          <p:cNvPr id="41" name="TextBox 40"/>
          <p:cNvSpPr txBox="1"/>
          <p:nvPr/>
        </p:nvSpPr>
        <p:spPr>
          <a:xfrm>
            <a:off x="2674620" y="3419856"/>
            <a:ext cx="1540764" cy="310896"/>
          </a:xfrm>
          <a:prstGeom prst="rect">
            <a:avLst/>
          </a:prstGeom>
          <a:noFill/>
        </p:spPr>
        <p:txBody>
          <a:bodyPr wrap="square" lIns="0" rIns="0" tIns="0" bIns="0" anchor="t">
            <a:spAutoFit/>
          </a:bodyPr>
          <a:lstStyle/>
          <a:p>
            <a:pPr algn="l">
              <a:lnSpc>
                <a:spcPct val="110000"/>
              </a:lnSpc>
            </a:pPr>
            <a:r>
              <a:rPr sz="800" b="1" i="0" lang="de-DE">
                <a:solidFill>
                  <a:srgbClr val="0B3A5D"/>
                </a:solidFill>
                <a:latin typeface="Segoe UI"/>
              </a:rPr>
              <a:t>Schreibwerkstatt</a:t>
            </a:r>
          </a:p>
        </p:txBody>
      </p:sp>
      <p:sp>
        <p:nvSpPr>
          <p:cNvPr id="42" name="TextBox 41"/>
          <p:cNvSpPr txBox="1"/>
          <p:nvPr/>
        </p:nvSpPr>
        <p:spPr>
          <a:xfrm>
            <a:off x="2674620" y="3767328"/>
            <a:ext cx="1540764" cy="146304"/>
          </a:xfrm>
          <a:prstGeom prst="rect">
            <a:avLst/>
          </a:prstGeom>
          <a:noFill/>
        </p:spPr>
        <p:txBody>
          <a:bodyPr wrap="square" lIns="0" rIns="0" tIns="0" bIns="0" anchor="t">
            <a:spAutoFit/>
          </a:bodyPr>
          <a:lstStyle/>
          <a:p>
            <a:pPr algn="l">
              <a:lnSpc>
                <a:spcPct val="100000"/>
              </a:lnSpc>
            </a:pPr>
            <a:r>
              <a:rPr sz="700" b="0" i="0" lang="de-DE">
                <a:solidFill>
                  <a:srgbClr val="6B7A88"/>
                </a:solidFill>
                <a:latin typeface="Segoe UI"/>
              </a:rPr>
              <a:t>11:30  ·  Raum 2</a:t>
            </a:r>
          </a:p>
        </p:txBody>
      </p:sp>
      <p:sp>
        <p:nvSpPr>
          <p:cNvPr id="43" name="TextBox 42"/>
          <p:cNvSpPr txBox="1"/>
          <p:nvPr/>
        </p:nvSpPr>
        <p:spPr>
          <a:xfrm>
            <a:off x="4050792" y="3163824"/>
            <a:ext cx="164592" cy="164592"/>
          </a:xfrm>
          <a:prstGeom prst="rect">
            <a:avLst/>
          </a:prstGeom>
          <a:noFill/>
        </p:spPr>
        <p:txBody>
          <a:bodyPr wrap="square" lIns="0" rIns="0" tIns="0" bIns="0" anchor="t">
            <a:spAutoFit/>
          </a:bodyPr>
          <a:lstStyle/>
          <a:p>
            <a:pPr algn="l">
              <a:lnSpc>
                <a:spcPct val="100000"/>
              </a:lnSpc>
            </a:pPr>
            <a:r>
              <a:rPr sz="900" b="0" i="0" lang="de-DE">
                <a:solidFill>
                  <a:srgbClr val="C25708"/>
                </a:solidFill>
                <a:latin typeface="Segoe UI"/>
              </a:rPr>
              <a:t>♥</a:t>
            </a:r>
          </a:p>
        </p:txBody>
      </p:sp>
      <p:sp>
        <p:nvSpPr>
          <p:cNvPr id="44" name="Rounded Rectangle 43"/>
          <p:cNvSpPr/>
          <p:nvPr/>
        </p:nvSpPr>
        <p:spPr>
          <a:xfrm>
            <a:off x="4434840" y="2560320"/>
            <a:ext cx="1687068" cy="1481328"/>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Rectangle 44"/>
          <p:cNvSpPr/>
          <p:nvPr/>
        </p:nvSpPr>
        <p:spPr>
          <a:xfrm>
            <a:off x="4434840" y="2560320"/>
            <a:ext cx="1687068" cy="548640"/>
          </a:xfrm>
          <a:prstGeom prst="rect">
            <a:avLst/>
          </a:prstGeom>
          <a:solidFill>
            <a:srgbClr val="E4EC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4434840" y="2560320"/>
            <a:ext cx="1687068" cy="45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4507992" y="2779776"/>
            <a:ext cx="1540764" cy="146304"/>
          </a:xfrm>
          <a:prstGeom prst="rect">
            <a:avLst/>
          </a:prstGeom>
          <a:noFill/>
        </p:spPr>
        <p:txBody>
          <a:bodyPr wrap="square" lIns="0" rIns="0" tIns="0" bIns="0" anchor="t">
            <a:spAutoFit/>
          </a:bodyPr>
          <a:lstStyle/>
          <a:p>
            <a:pPr algn="ctr">
              <a:lnSpc>
                <a:spcPct val="100000"/>
              </a:lnSpc>
            </a:pPr>
            <a:r>
              <a:rPr sz="650" b="0" i="0" lang="de-DE">
                <a:solidFill>
                  <a:srgbClr val="6B7A88"/>
                </a:solidFill>
                <a:latin typeface="Segoe UI"/>
              </a:rPr>
              <a:t>Bild</a:t>
            </a:r>
          </a:p>
        </p:txBody>
      </p:sp>
      <p:sp>
        <p:nvSpPr>
          <p:cNvPr id="48" name="Rounded Rectangle 47"/>
          <p:cNvSpPr/>
          <p:nvPr/>
        </p:nvSpPr>
        <p:spPr>
          <a:xfrm>
            <a:off x="4507992" y="3182112"/>
            <a:ext cx="501091" cy="182880"/>
          </a:xfrm>
          <a:prstGeom prst="roundRect">
            <a:avLst>
              <a:gd name="adj" fmla="val 50000"/>
            </a:avLst>
          </a:prstGeom>
          <a:solidFill>
            <a:srgbClr val="EEF4FA"/>
          </a:solidFill>
          <a:ln w="889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4507992" y="3207715"/>
            <a:ext cx="501091" cy="137160"/>
          </a:xfrm>
          <a:prstGeom prst="rect">
            <a:avLst/>
          </a:prstGeom>
          <a:noFill/>
        </p:spPr>
        <p:txBody>
          <a:bodyPr wrap="square" lIns="0" rIns="0" tIns="0" bIns="0" anchor="t">
            <a:spAutoFit/>
          </a:bodyPr>
          <a:lstStyle/>
          <a:p>
            <a:pPr algn="ctr">
              <a:lnSpc>
                <a:spcPct val="100000"/>
              </a:lnSpc>
            </a:pPr>
            <a:r>
              <a:rPr sz="700" b="1" i="0" lang="de-DE">
                <a:solidFill>
                  <a:srgbClr val="C25708"/>
                </a:solidFill>
                <a:latin typeface="Segoe UI"/>
              </a:rPr>
              <a:t>Lesung</a:t>
            </a:r>
          </a:p>
        </p:txBody>
      </p:sp>
      <p:sp>
        <p:nvSpPr>
          <p:cNvPr id="50" name="TextBox 49"/>
          <p:cNvSpPr txBox="1"/>
          <p:nvPr/>
        </p:nvSpPr>
        <p:spPr>
          <a:xfrm>
            <a:off x="4507992" y="3419856"/>
            <a:ext cx="1540764" cy="310896"/>
          </a:xfrm>
          <a:prstGeom prst="rect">
            <a:avLst/>
          </a:prstGeom>
          <a:noFill/>
        </p:spPr>
        <p:txBody>
          <a:bodyPr wrap="square" lIns="0" rIns="0" tIns="0" bIns="0" anchor="t">
            <a:spAutoFit/>
          </a:bodyPr>
          <a:lstStyle/>
          <a:p>
            <a:pPr algn="l">
              <a:lnSpc>
                <a:spcPct val="110000"/>
              </a:lnSpc>
            </a:pPr>
            <a:r>
              <a:rPr sz="800" b="1" i="0" lang="de-DE">
                <a:solidFill>
                  <a:srgbClr val="0B3A5D"/>
                </a:solidFill>
                <a:latin typeface="Segoe UI"/>
              </a:rPr>
              <a:t>Lesung: Nordlicht</a:t>
            </a:r>
          </a:p>
        </p:txBody>
      </p:sp>
      <p:sp>
        <p:nvSpPr>
          <p:cNvPr id="51" name="TextBox 50"/>
          <p:cNvSpPr txBox="1"/>
          <p:nvPr/>
        </p:nvSpPr>
        <p:spPr>
          <a:xfrm>
            <a:off x="4507992" y="3767328"/>
            <a:ext cx="1540764" cy="146304"/>
          </a:xfrm>
          <a:prstGeom prst="rect">
            <a:avLst/>
          </a:prstGeom>
          <a:noFill/>
        </p:spPr>
        <p:txBody>
          <a:bodyPr wrap="square" lIns="0" rIns="0" tIns="0" bIns="0" anchor="t">
            <a:spAutoFit/>
          </a:bodyPr>
          <a:lstStyle/>
          <a:p>
            <a:pPr algn="l">
              <a:lnSpc>
                <a:spcPct val="100000"/>
              </a:lnSpc>
            </a:pPr>
            <a:r>
              <a:rPr sz="700" b="0" i="0" lang="de-DE">
                <a:solidFill>
                  <a:srgbClr val="6B7A88"/>
                </a:solidFill>
                <a:latin typeface="Segoe UI"/>
              </a:rPr>
              <a:t>13:00  ·  Bühne</a:t>
            </a:r>
          </a:p>
        </p:txBody>
      </p:sp>
      <p:sp>
        <p:nvSpPr>
          <p:cNvPr id="52" name="TextBox 51"/>
          <p:cNvSpPr txBox="1"/>
          <p:nvPr/>
        </p:nvSpPr>
        <p:spPr>
          <a:xfrm>
            <a:off x="5884164" y="3163824"/>
            <a:ext cx="164592" cy="164592"/>
          </a:xfrm>
          <a:prstGeom prst="rect">
            <a:avLst/>
          </a:prstGeom>
          <a:noFill/>
        </p:spPr>
        <p:txBody>
          <a:bodyPr wrap="square" lIns="0" rIns="0" tIns="0" bIns="0" anchor="t">
            <a:spAutoFit/>
          </a:bodyPr>
          <a:lstStyle/>
          <a:p>
            <a:pPr algn="l">
              <a:lnSpc>
                <a:spcPct val="100000"/>
              </a:lnSpc>
            </a:pPr>
            <a:r>
              <a:rPr sz="900" b="0" i="0" lang="de-DE">
                <a:solidFill>
                  <a:srgbClr val="C25708"/>
                </a:solidFill>
                <a:latin typeface="Segoe UI"/>
              </a:rPr>
              <a:t>♥</a:t>
            </a:r>
          </a:p>
        </p:txBody>
      </p:sp>
      <p:sp>
        <p:nvSpPr>
          <p:cNvPr id="53" name="Rounded Rectangle 52"/>
          <p:cNvSpPr/>
          <p:nvPr/>
        </p:nvSpPr>
        <p:spPr>
          <a:xfrm>
            <a:off x="6268212" y="2560320"/>
            <a:ext cx="1687068" cy="1481328"/>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Rectangle 53"/>
          <p:cNvSpPr/>
          <p:nvPr/>
        </p:nvSpPr>
        <p:spPr>
          <a:xfrm>
            <a:off x="6268212" y="2560320"/>
            <a:ext cx="1687068" cy="548640"/>
          </a:xfrm>
          <a:prstGeom prst="rect">
            <a:avLst/>
          </a:prstGeom>
          <a:solidFill>
            <a:srgbClr val="E4EC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Rectangle 54"/>
          <p:cNvSpPr/>
          <p:nvPr/>
        </p:nvSpPr>
        <p:spPr>
          <a:xfrm>
            <a:off x="6268212" y="2560320"/>
            <a:ext cx="1687068" cy="45720"/>
          </a:xfrm>
          <a:prstGeom prst="rect">
            <a:avLst/>
          </a:prstGeom>
          <a:solidFill>
            <a:srgbClr val="9B358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6341364" y="2779776"/>
            <a:ext cx="1540764" cy="146304"/>
          </a:xfrm>
          <a:prstGeom prst="rect">
            <a:avLst/>
          </a:prstGeom>
          <a:noFill/>
        </p:spPr>
        <p:txBody>
          <a:bodyPr wrap="square" lIns="0" rIns="0" tIns="0" bIns="0" anchor="t">
            <a:spAutoFit/>
          </a:bodyPr>
          <a:lstStyle/>
          <a:p>
            <a:pPr algn="ctr">
              <a:lnSpc>
                <a:spcPct val="100000"/>
              </a:lnSpc>
            </a:pPr>
            <a:r>
              <a:rPr sz="650" b="0" i="0" lang="de-DE">
                <a:solidFill>
                  <a:srgbClr val="6B7A88"/>
                </a:solidFill>
                <a:latin typeface="Segoe UI"/>
              </a:rPr>
              <a:t>Bild</a:t>
            </a:r>
          </a:p>
        </p:txBody>
      </p:sp>
      <p:sp>
        <p:nvSpPr>
          <p:cNvPr id="57" name="Rounded Rectangle 56"/>
          <p:cNvSpPr/>
          <p:nvPr/>
        </p:nvSpPr>
        <p:spPr>
          <a:xfrm>
            <a:off x="6341364" y="3182112"/>
            <a:ext cx="554126" cy="182880"/>
          </a:xfrm>
          <a:prstGeom prst="roundRect">
            <a:avLst>
              <a:gd name="adj" fmla="val 50000"/>
            </a:avLst>
          </a:prstGeom>
          <a:solidFill>
            <a:srgbClr val="EEF4FA"/>
          </a:solidFill>
          <a:ln w="8890">
            <a:solidFill>
              <a:srgbClr val="9B358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6341364" y="3207715"/>
            <a:ext cx="554126" cy="137160"/>
          </a:xfrm>
          <a:prstGeom prst="rect">
            <a:avLst/>
          </a:prstGeom>
          <a:noFill/>
        </p:spPr>
        <p:txBody>
          <a:bodyPr wrap="square" lIns="0" rIns="0" tIns="0" bIns="0" anchor="t">
            <a:spAutoFit/>
          </a:bodyPr>
          <a:lstStyle/>
          <a:p>
            <a:pPr algn="ctr">
              <a:lnSpc>
                <a:spcPct val="100000"/>
              </a:lnSpc>
            </a:pPr>
            <a:r>
              <a:rPr sz="700" b="1" i="0" lang="de-DE">
                <a:solidFill>
                  <a:srgbClr val="9B358C"/>
                </a:solidFill>
                <a:latin typeface="Segoe UI"/>
              </a:rPr>
              <a:t>Konzert</a:t>
            </a:r>
          </a:p>
        </p:txBody>
      </p:sp>
      <p:sp>
        <p:nvSpPr>
          <p:cNvPr id="59" name="TextBox 58"/>
          <p:cNvSpPr txBox="1"/>
          <p:nvPr/>
        </p:nvSpPr>
        <p:spPr>
          <a:xfrm>
            <a:off x="6341364" y="3419856"/>
            <a:ext cx="1540764" cy="310896"/>
          </a:xfrm>
          <a:prstGeom prst="rect">
            <a:avLst/>
          </a:prstGeom>
          <a:noFill/>
        </p:spPr>
        <p:txBody>
          <a:bodyPr wrap="square" lIns="0" rIns="0" tIns="0" bIns="0" anchor="t">
            <a:spAutoFit/>
          </a:bodyPr>
          <a:lstStyle/>
          <a:p>
            <a:pPr algn="l">
              <a:lnSpc>
                <a:spcPct val="110000"/>
              </a:lnSpc>
            </a:pPr>
            <a:r>
              <a:rPr sz="800" b="1" i="0" lang="de-DE">
                <a:solidFill>
                  <a:srgbClr val="0B3A5D"/>
                </a:solidFill>
                <a:latin typeface="Segoe UI"/>
              </a:rPr>
              <a:t>Abendkonzert</a:t>
            </a:r>
          </a:p>
        </p:txBody>
      </p:sp>
      <p:sp>
        <p:nvSpPr>
          <p:cNvPr id="60" name="TextBox 59"/>
          <p:cNvSpPr txBox="1"/>
          <p:nvPr/>
        </p:nvSpPr>
        <p:spPr>
          <a:xfrm>
            <a:off x="6341364" y="3767328"/>
            <a:ext cx="1540764" cy="146304"/>
          </a:xfrm>
          <a:prstGeom prst="rect">
            <a:avLst/>
          </a:prstGeom>
          <a:noFill/>
        </p:spPr>
        <p:txBody>
          <a:bodyPr wrap="square" lIns="0" rIns="0" tIns="0" bIns="0" anchor="t">
            <a:spAutoFit/>
          </a:bodyPr>
          <a:lstStyle/>
          <a:p>
            <a:pPr algn="l">
              <a:lnSpc>
                <a:spcPct val="100000"/>
              </a:lnSpc>
            </a:pPr>
            <a:r>
              <a:rPr sz="700" b="0" i="0" lang="de-DE">
                <a:solidFill>
                  <a:srgbClr val="6B7A88"/>
                </a:solidFill>
                <a:latin typeface="Segoe UI"/>
              </a:rPr>
              <a:t>15:00  ·  Saal A</a:t>
            </a:r>
          </a:p>
        </p:txBody>
      </p:sp>
      <p:sp>
        <p:nvSpPr>
          <p:cNvPr id="61" name="TextBox 60"/>
          <p:cNvSpPr txBox="1"/>
          <p:nvPr/>
        </p:nvSpPr>
        <p:spPr>
          <a:xfrm>
            <a:off x="7717536" y="3163824"/>
            <a:ext cx="164592" cy="164592"/>
          </a:xfrm>
          <a:prstGeom prst="rect">
            <a:avLst/>
          </a:prstGeom>
          <a:noFill/>
        </p:spPr>
        <p:txBody>
          <a:bodyPr wrap="square" lIns="0" rIns="0" tIns="0" bIns="0" anchor="t">
            <a:spAutoFit/>
          </a:bodyPr>
          <a:lstStyle/>
          <a:p>
            <a:pPr algn="l">
              <a:lnSpc>
                <a:spcPct val="100000"/>
              </a:lnSpc>
            </a:pPr>
            <a:r>
              <a:rPr sz="900" b="0" i="0" lang="de-DE">
                <a:solidFill>
                  <a:srgbClr val="C25708"/>
                </a:solidFill>
                <a:latin typeface="Segoe UI"/>
              </a:rPr>
              <a:t>♥</a:t>
            </a:r>
          </a:p>
        </p:txBody>
      </p:sp>
      <p:sp>
        <p:nvSpPr>
          <p:cNvPr id="62" name="Oval 61"/>
          <p:cNvSpPr/>
          <p:nvPr/>
        </p:nvSpPr>
        <p:spPr>
          <a:xfrm>
            <a:off x="2368296" y="202082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2368296" y="208026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64" name="Oval 63"/>
          <p:cNvSpPr/>
          <p:nvPr/>
        </p:nvSpPr>
        <p:spPr>
          <a:xfrm>
            <a:off x="5824727" y="202082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5824727" y="208026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66" name="Oval 65"/>
          <p:cNvSpPr/>
          <p:nvPr/>
        </p:nvSpPr>
        <p:spPr>
          <a:xfrm>
            <a:off x="2020824" y="297180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2020824" y="303123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68" name="TextBox 67"/>
          <p:cNvSpPr txBox="1"/>
          <p:nvPr/>
        </p:nvSpPr>
        <p:spPr>
          <a:xfrm>
            <a:off x="8567928" y="1353312"/>
            <a:ext cx="305683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Was Ihre Gäste hier tun</a:t>
            </a:r>
          </a:p>
        </p:txBody>
      </p:sp>
      <p:sp>
        <p:nvSpPr>
          <p:cNvPr id="69" name="TextBox 68"/>
          <p:cNvSpPr txBox="1"/>
          <p:nvPr/>
        </p:nvSpPr>
        <p:spPr>
          <a:xfrm>
            <a:off x="8567928" y="1737360"/>
            <a:ext cx="305683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1  Tagesauswahl</a:t>
            </a:r>
          </a:p>
        </p:txBody>
      </p:sp>
      <p:sp>
        <p:nvSpPr>
          <p:cNvPr id="70" name="TextBox 69"/>
          <p:cNvSpPr txBox="1"/>
          <p:nvPr/>
        </p:nvSpPr>
        <p:spPr>
          <a:xfrm>
            <a:off x="8567928" y="1957070"/>
            <a:ext cx="305683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Ein Klick blendet alles aus, was nicht an diesem Tag stattfindet. Auf Wunsch zeigt „Alle Tage“ das ganze Programm.</a:t>
            </a:r>
          </a:p>
        </p:txBody>
      </p:sp>
      <p:sp>
        <p:nvSpPr>
          <p:cNvPr id="71" name="TextBox 70"/>
          <p:cNvSpPr txBox="1"/>
          <p:nvPr/>
        </p:nvSpPr>
        <p:spPr>
          <a:xfrm>
            <a:off x="8567928" y="2641346"/>
            <a:ext cx="305683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2  Suche und Filter</a:t>
            </a:r>
          </a:p>
        </p:txBody>
      </p:sp>
      <p:sp>
        <p:nvSpPr>
          <p:cNvPr id="72" name="TextBox 71"/>
          <p:cNvSpPr txBox="1"/>
          <p:nvPr/>
        </p:nvSpPr>
        <p:spPr>
          <a:xfrm>
            <a:off x="8567928" y="2861056"/>
            <a:ext cx="305683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Gäste suchen nach Stichwort und wählen mehrere Orte oder Kategorien. „Link zum Filter kopieren“ gibt die Auswahl weiter.</a:t>
            </a:r>
          </a:p>
        </p:txBody>
      </p:sp>
      <p:sp>
        <p:nvSpPr>
          <p:cNvPr id="73" name="TextBox 72"/>
          <p:cNvSpPr txBox="1"/>
          <p:nvPr/>
        </p:nvSpPr>
        <p:spPr>
          <a:xfrm>
            <a:off x="8567928" y="3545332"/>
            <a:ext cx="305683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3  Merken</a:t>
            </a:r>
          </a:p>
        </p:txBody>
      </p:sp>
      <p:sp>
        <p:nvSpPr>
          <p:cNvPr id="74" name="TextBox 73"/>
          <p:cNvSpPr txBox="1"/>
          <p:nvPr/>
        </p:nvSpPr>
        <p:spPr>
          <a:xfrm>
            <a:off x="8567928" y="3765042"/>
            <a:ext cx="305683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Ein Klick auf das Herz legt den Punkt auf die persönliche Merkliste – ohne Anmeldung, direkt im Browser gespeichert.</a:t>
            </a:r>
          </a:p>
        </p:txBody>
      </p:sp>
      <p:sp>
        <p:nvSpPr>
          <p:cNvPr id="75" name="Rectangle 7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 · Das Plugin im Überblick</a:t>
            </a:r>
          </a:p>
        </p:txBody>
      </p:sp>
      <p:sp>
        <p:nvSpPr>
          <p:cNvPr id="77" name="TextBox 7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10 / 140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1.2 · ZEITPLAN</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Der Zeitplan zeigt, was parallel läuft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7589520" cy="315468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758952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6803136"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6675120" cy="146304"/>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Consolas"/>
              </a:rPr>
              <a:t>https://mein-kongress.de/zeitplan</a:t>
            </a:r>
          </a:p>
        </p:txBody>
      </p:sp>
      <p:sp>
        <p:nvSpPr>
          <p:cNvPr id="13" name="TextBox 12"/>
          <p:cNvSpPr txBox="1"/>
          <p:nvPr/>
        </p:nvSpPr>
        <p:spPr>
          <a:xfrm>
            <a:off x="768096" y="1792224"/>
            <a:ext cx="2743200" cy="201168"/>
          </a:xfrm>
          <a:prstGeom prst="rect">
            <a:avLst/>
          </a:prstGeom>
          <a:noFill/>
        </p:spPr>
        <p:txBody>
          <a:bodyPr wrap="square" lIns="0" rIns="0" tIns="0" bIns="0" anchor="t">
            <a:spAutoFit/>
          </a:bodyPr>
          <a:lstStyle/>
          <a:p>
            <a:pPr algn="l">
              <a:lnSpc>
                <a:spcPct val="100000"/>
              </a:lnSpc>
            </a:pPr>
            <a:r>
              <a:rPr sz="1100" b="1" i="0" lang="de-DE">
                <a:solidFill>
                  <a:srgbClr val="0B3A5D"/>
                </a:solidFill>
                <a:latin typeface="Segoe UI"/>
              </a:rPr>
              <a:t>Samstag, 13. Juni</a:t>
            </a:r>
          </a:p>
        </p:txBody>
      </p:sp>
      <p:sp>
        <p:nvSpPr>
          <p:cNvPr id="14" name="Rectangle 13"/>
          <p:cNvSpPr/>
          <p:nvPr/>
        </p:nvSpPr>
        <p:spPr>
          <a:xfrm>
            <a:off x="768096" y="2084832"/>
            <a:ext cx="7187184" cy="237744"/>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1335024" y="2135124"/>
            <a:ext cx="1655064" cy="146304"/>
          </a:xfrm>
          <a:prstGeom prst="rect">
            <a:avLst/>
          </a:prstGeom>
          <a:noFill/>
        </p:spPr>
        <p:txBody>
          <a:bodyPr wrap="square" lIns="0" rIns="0" tIns="0" bIns="0" anchor="t">
            <a:spAutoFit/>
          </a:bodyPr>
          <a:lstStyle/>
          <a:p>
            <a:pPr algn="ctr">
              <a:lnSpc>
                <a:spcPct val="100000"/>
              </a:lnSpc>
            </a:pPr>
            <a:r>
              <a:rPr sz="750" b="1" i="0" lang="de-DE">
                <a:solidFill>
                  <a:srgbClr val="FFFFFF"/>
                </a:solidFill>
                <a:latin typeface="Segoe UI"/>
              </a:rPr>
              <a:t>Saal A</a:t>
            </a:r>
          </a:p>
        </p:txBody>
      </p:sp>
      <p:sp>
        <p:nvSpPr>
          <p:cNvPr id="16" name="TextBox 15"/>
          <p:cNvSpPr txBox="1"/>
          <p:nvPr/>
        </p:nvSpPr>
        <p:spPr>
          <a:xfrm>
            <a:off x="2990088" y="2135124"/>
            <a:ext cx="1655064" cy="146304"/>
          </a:xfrm>
          <a:prstGeom prst="rect">
            <a:avLst/>
          </a:prstGeom>
          <a:noFill/>
        </p:spPr>
        <p:txBody>
          <a:bodyPr wrap="square" lIns="0" rIns="0" tIns="0" bIns="0" anchor="t">
            <a:spAutoFit/>
          </a:bodyPr>
          <a:lstStyle/>
          <a:p>
            <a:pPr algn="ctr">
              <a:lnSpc>
                <a:spcPct val="100000"/>
              </a:lnSpc>
            </a:pPr>
            <a:r>
              <a:rPr sz="750" b="1" i="0" lang="de-DE">
                <a:solidFill>
                  <a:srgbClr val="FFFFFF"/>
                </a:solidFill>
                <a:latin typeface="Segoe UI"/>
              </a:rPr>
              <a:t>Raum 2</a:t>
            </a:r>
          </a:p>
        </p:txBody>
      </p:sp>
      <p:sp>
        <p:nvSpPr>
          <p:cNvPr id="17" name="TextBox 16"/>
          <p:cNvSpPr txBox="1"/>
          <p:nvPr/>
        </p:nvSpPr>
        <p:spPr>
          <a:xfrm>
            <a:off x="4645152" y="2135124"/>
            <a:ext cx="1655064" cy="146304"/>
          </a:xfrm>
          <a:prstGeom prst="rect">
            <a:avLst/>
          </a:prstGeom>
          <a:noFill/>
        </p:spPr>
        <p:txBody>
          <a:bodyPr wrap="square" lIns="0" rIns="0" tIns="0" bIns="0" anchor="t">
            <a:spAutoFit/>
          </a:bodyPr>
          <a:lstStyle/>
          <a:p>
            <a:pPr algn="ctr">
              <a:lnSpc>
                <a:spcPct val="100000"/>
              </a:lnSpc>
            </a:pPr>
            <a:r>
              <a:rPr sz="750" b="1" i="0" lang="de-DE">
                <a:solidFill>
                  <a:srgbClr val="FFFFFF"/>
                </a:solidFill>
                <a:latin typeface="Segoe UI"/>
              </a:rPr>
              <a:t>Bühne</a:t>
            </a:r>
          </a:p>
        </p:txBody>
      </p:sp>
      <p:sp>
        <p:nvSpPr>
          <p:cNvPr id="18" name="TextBox 17"/>
          <p:cNvSpPr txBox="1"/>
          <p:nvPr/>
        </p:nvSpPr>
        <p:spPr>
          <a:xfrm>
            <a:off x="6300216" y="2135124"/>
            <a:ext cx="1655064" cy="146304"/>
          </a:xfrm>
          <a:prstGeom prst="rect">
            <a:avLst/>
          </a:prstGeom>
          <a:noFill/>
        </p:spPr>
        <p:txBody>
          <a:bodyPr wrap="square" lIns="0" rIns="0" tIns="0" bIns="0" anchor="t">
            <a:spAutoFit/>
          </a:bodyPr>
          <a:lstStyle/>
          <a:p>
            <a:pPr algn="ctr">
              <a:lnSpc>
                <a:spcPct val="100000"/>
              </a:lnSpc>
            </a:pPr>
            <a:r>
              <a:rPr sz="750" b="1" i="0" lang="de-DE">
                <a:solidFill>
                  <a:srgbClr val="FFFFFF"/>
                </a:solidFill>
                <a:latin typeface="Segoe UI"/>
              </a:rPr>
              <a:t>Foyer</a:t>
            </a:r>
          </a:p>
        </p:txBody>
      </p:sp>
      <p:sp>
        <p:nvSpPr>
          <p:cNvPr id="19" name="TextBox 18"/>
          <p:cNvSpPr txBox="1"/>
          <p:nvPr/>
        </p:nvSpPr>
        <p:spPr>
          <a:xfrm>
            <a:off x="768096" y="2377440"/>
            <a:ext cx="502920" cy="137160"/>
          </a:xfrm>
          <a:prstGeom prst="rect">
            <a:avLst/>
          </a:prstGeom>
          <a:noFill/>
        </p:spPr>
        <p:txBody>
          <a:bodyPr wrap="square" lIns="0" rIns="0" tIns="0" bIns="0" anchor="t">
            <a:spAutoFit/>
          </a:bodyPr>
          <a:lstStyle/>
          <a:p>
            <a:pPr algn="l">
              <a:lnSpc>
                <a:spcPct val="100000"/>
              </a:lnSpc>
            </a:pPr>
            <a:r>
              <a:rPr sz="650" b="0" i="0" lang="de-DE">
                <a:solidFill>
                  <a:srgbClr val="6B7A88"/>
                </a:solidFill>
                <a:latin typeface="Segoe UI"/>
              </a:rPr>
              <a:t>09:00</a:t>
            </a:r>
          </a:p>
        </p:txBody>
      </p:sp>
      <p:sp>
        <p:nvSpPr>
          <p:cNvPr id="20" name="Rectangle 19"/>
          <p:cNvSpPr/>
          <p:nvPr/>
        </p:nvSpPr>
        <p:spPr>
          <a:xfrm>
            <a:off x="1335024" y="2359152"/>
            <a:ext cx="6620256"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768096" y="2651760"/>
            <a:ext cx="502920" cy="137160"/>
          </a:xfrm>
          <a:prstGeom prst="rect">
            <a:avLst/>
          </a:prstGeom>
          <a:noFill/>
        </p:spPr>
        <p:txBody>
          <a:bodyPr wrap="square" lIns="0" rIns="0" tIns="0" bIns="0" anchor="t">
            <a:spAutoFit/>
          </a:bodyPr>
          <a:lstStyle/>
          <a:p>
            <a:pPr algn="l">
              <a:lnSpc>
                <a:spcPct val="100000"/>
              </a:lnSpc>
            </a:pPr>
            <a:r>
              <a:rPr sz="650" b="0" i="0" lang="de-DE">
                <a:solidFill>
                  <a:srgbClr val="6B7A88"/>
                </a:solidFill>
                <a:latin typeface="Segoe UI"/>
              </a:rPr>
              <a:t>10:00</a:t>
            </a:r>
          </a:p>
        </p:txBody>
      </p:sp>
      <p:sp>
        <p:nvSpPr>
          <p:cNvPr id="22" name="Rectangle 21"/>
          <p:cNvSpPr/>
          <p:nvPr/>
        </p:nvSpPr>
        <p:spPr>
          <a:xfrm>
            <a:off x="1335024" y="2633472"/>
            <a:ext cx="6620256"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68096" y="2926080"/>
            <a:ext cx="502920" cy="137160"/>
          </a:xfrm>
          <a:prstGeom prst="rect">
            <a:avLst/>
          </a:prstGeom>
          <a:noFill/>
        </p:spPr>
        <p:txBody>
          <a:bodyPr wrap="square" lIns="0" rIns="0" tIns="0" bIns="0" anchor="t">
            <a:spAutoFit/>
          </a:bodyPr>
          <a:lstStyle/>
          <a:p>
            <a:pPr algn="l">
              <a:lnSpc>
                <a:spcPct val="100000"/>
              </a:lnSpc>
            </a:pPr>
            <a:r>
              <a:rPr sz="650" b="0" i="0" lang="de-DE">
                <a:solidFill>
                  <a:srgbClr val="6B7A88"/>
                </a:solidFill>
                <a:latin typeface="Segoe UI"/>
              </a:rPr>
              <a:t>11:00</a:t>
            </a:r>
          </a:p>
        </p:txBody>
      </p:sp>
      <p:sp>
        <p:nvSpPr>
          <p:cNvPr id="24" name="Rectangle 23"/>
          <p:cNvSpPr/>
          <p:nvPr/>
        </p:nvSpPr>
        <p:spPr>
          <a:xfrm>
            <a:off x="1335024" y="2907792"/>
            <a:ext cx="6620256"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768096" y="3200400"/>
            <a:ext cx="502920" cy="137160"/>
          </a:xfrm>
          <a:prstGeom prst="rect">
            <a:avLst/>
          </a:prstGeom>
          <a:noFill/>
        </p:spPr>
        <p:txBody>
          <a:bodyPr wrap="square" lIns="0" rIns="0" tIns="0" bIns="0" anchor="t">
            <a:spAutoFit/>
          </a:bodyPr>
          <a:lstStyle/>
          <a:p>
            <a:pPr algn="l">
              <a:lnSpc>
                <a:spcPct val="100000"/>
              </a:lnSpc>
            </a:pPr>
            <a:r>
              <a:rPr sz="650" b="0" i="0" lang="de-DE">
                <a:solidFill>
                  <a:srgbClr val="6B7A88"/>
                </a:solidFill>
                <a:latin typeface="Segoe UI"/>
              </a:rPr>
              <a:t>12:00</a:t>
            </a:r>
          </a:p>
        </p:txBody>
      </p:sp>
      <p:sp>
        <p:nvSpPr>
          <p:cNvPr id="26" name="Rectangle 25"/>
          <p:cNvSpPr/>
          <p:nvPr/>
        </p:nvSpPr>
        <p:spPr>
          <a:xfrm>
            <a:off x="1335024" y="3182112"/>
            <a:ext cx="6620256"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768096" y="3474720"/>
            <a:ext cx="502920" cy="137160"/>
          </a:xfrm>
          <a:prstGeom prst="rect">
            <a:avLst/>
          </a:prstGeom>
          <a:noFill/>
        </p:spPr>
        <p:txBody>
          <a:bodyPr wrap="square" lIns="0" rIns="0" tIns="0" bIns="0" anchor="t">
            <a:spAutoFit/>
          </a:bodyPr>
          <a:lstStyle/>
          <a:p>
            <a:pPr algn="l">
              <a:lnSpc>
                <a:spcPct val="100000"/>
              </a:lnSpc>
            </a:pPr>
            <a:r>
              <a:rPr sz="650" b="0" i="0" lang="de-DE">
                <a:solidFill>
                  <a:srgbClr val="6B7A88"/>
                </a:solidFill>
                <a:latin typeface="Segoe UI"/>
              </a:rPr>
              <a:t>13:00</a:t>
            </a:r>
          </a:p>
        </p:txBody>
      </p:sp>
      <p:sp>
        <p:nvSpPr>
          <p:cNvPr id="28" name="Rectangle 27"/>
          <p:cNvSpPr/>
          <p:nvPr/>
        </p:nvSpPr>
        <p:spPr>
          <a:xfrm>
            <a:off x="1335024" y="3456432"/>
            <a:ext cx="6620256"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768096" y="3749040"/>
            <a:ext cx="502920" cy="137160"/>
          </a:xfrm>
          <a:prstGeom prst="rect">
            <a:avLst/>
          </a:prstGeom>
          <a:noFill/>
        </p:spPr>
        <p:txBody>
          <a:bodyPr wrap="square" lIns="0" rIns="0" tIns="0" bIns="0" anchor="t">
            <a:spAutoFit/>
          </a:bodyPr>
          <a:lstStyle/>
          <a:p>
            <a:pPr algn="l">
              <a:lnSpc>
                <a:spcPct val="100000"/>
              </a:lnSpc>
            </a:pPr>
            <a:r>
              <a:rPr sz="650" b="0" i="0" lang="de-DE">
                <a:solidFill>
                  <a:srgbClr val="6B7A88"/>
                </a:solidFill>
                <a:latin typeface="Segoe UI"/>
              </a:rPr>
              <a:t>14:00</a:t>
            </a:r>
          </a:p>
        </p:txBody>
      </p:sp>
      <p:sp>
        <p:nvSpPr>
          <p:cNvPr id="30" name="Rectangle 29"/>
          <p:cNvSpPr/>
          <p:nvPr/>
        </p:nvSpPr>
        <p:spPr>
          <a:xfrm>
            <a:off x="1335024" y="3730752"/>
            <a:ext cx="6620256"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768096" y="4023360"/>
            <a:ext cx="502920" cy="137160"/>
          </a:xfrm>
          <a:prstGeom prst="rect">
            <a:avLst/>
          </a:prstGeom>
          <a:noFill/>
        </p:spPr>
        <p:txBody>
          <a:bodyPr wrap="square" lIns="0" rIns="0" tIns="0" bIns="0" anchor="t">
            <a:spAutoFit/>
          </a:bodyPr>
          <a:lstStyle/>
          <a:p>
            <a:pPr algn="l">
              <a:lnSpc>
                <a:spcPct val="100000"/>
              </a:lnSpc>
            </a:pPr>
            <a:r>
              <a:rPr sz="650" b="0" i="0" lang="de-DE">
                <a:solidFill>
                  <a:srgbClr val="6B7A88"/>
                </a:solidFill>
                <a:latin typeface="Segoe UI"/>
              </a:rPr>
              <a:t>15:00</a:t>
            </a:r>
          </a:p>
        </p:txBody>
      </p:sp>
      <p:sp>
        <p:nvSpPr>
          <p:cNvPr id="32" name="Rectangle 31"/>
          <p:cNvSpPr/>
          <p:nvPr/>
        </p:nvSpPr>
        <p:spPr>
          <a:xfrm>
            <a:off x="1335024" y="4005072"/>
            <a:ext cx="6620256"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ounded Rectangle 32"/>
          <p:cNvSpPr/>
          <p:nvPr/>
        </p:nvSpPr>
        <p:spPr>
          <a:xfrm>
            <a:off x="1362456" y="2359152"/>
            <a:ext cx="1563624" cy="566928"/>
          </a:xfrm>
          <a:prstGeom prst="roundRect">
            <a:avLst>
              <a:gd name="adj" fmla="val 10000"/>
            </a:avLst>
          </a:prstGeom>
          <a:solidFill>
            <a:srgbClr val="FFFFFF"/>
          </a:solidFill>
          <a:ln w="12700">
            <a:solidFill>
              <a:srgbClr val="2C6E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p:cNvSpPr/>
          <p:nvPr/>
        </p:nvSpPr>
        <p:spPr>
          <a:xfrm>
            <a:off x="1362456" y="2359152"/>
            <a:ext cx="45720" cy="566928"/>
          </a:xfrm>
          <a:prstGeom prst="rect">
            <a:avLst/>
          </a:prstGeom>
          <a:solidFill>
            <a:srgbClr val="2C6E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1472184" y="2414016"/>
            <a:ext cx="1399032" cy="274320"/>
          </a:xfrm>
          <a:prstGeom prst="rect">
            <a:avLst/>
          </a:prstGeom>
          <a:noFill/>
        </p:spPr>
        <p:txBody>
          <a:bodyPr wrap="square" lIns="0" rIns="0" tIns="0" bIns="0" anchor="t">
            <a:spAutoFit/>
          </a:bodyPr>
          <a:lstStyle/>
          <a:p>
            <a:pPr algn="l">
              <a:lnSpc>
                <a:spcPct val="110000"/>
              </a:lnSpc>
            </a:pPr>
            <a:r>
              <a:rPr sz="700" b="1" i="0" lang="de-DE">
                <a:solidFill>
                  <a:srgbClr val="0B3A5D"/>
                </a:solidFill>
                <a:latin typeface="Segoe UI"/>
              </a:rPr>
              <a:t>Eröffnung</a:t>
            </a:r>
          </a:p>
        </p:txBody>
      </p:sp>
      <p:sp>
        <p:nvSpPr>
          <p:cNvPr id="36" name="Rounded Rectangle 35"/>
          <p:cNvSpPr/>
          <p:nvPr/>
        </p:nvSpPr>
        <p:spPr>
          <a:xfrm>
            <a:off x="3017520" y="2679192"/>
            <a:ext cx="1563624" cy="777240"/>
          </a:xfrm>
          <a:prstGeom prst="roundRect">
            <a:avLst>
              <a:gd name="adj" fmla="val 10000"/>
            </a:avLst>
          </a:prstGeom>
          <a:solidFill>
            <a:srgbClr val="FFFFFF"/>
          </a:solidFill>
          <a:ln w="1270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3017520" y="2679192"/>
            <a:ext cx="45720" cy="777240"/>
          </a:xfrm>
          <a:prstGeom prst="rect">
            <a:avLst/>
          </a:prstGeom>
          <a:solidFill>
            <a:srgbClr val="1E8E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3127248" y="2734056"/>
            <a:ext cx="1399032" cy="274320"/>
          </a:xfrm>
          <a:prstGeom prst="rect">
            <a:avLst/>
          </a:prstGeom>
          <a:noFill/>
        </p:spPr>
        <p:txBody>
          <a:bodyPr wrap="square" lIns="0" rIns="0" tIns="0" bIns="0" anchor="t">
            <a:spAutoFit/>
          </a:bodyPr>
          <a:lstStyle/>
          <a:p>
            <a:pPr algn="l">
              <a:lnSpc>
                <a:spcPct val="110000"/>
              </a:lnSpc>
            </a:pPr>
            <a:r>
              <a:rPr sz="700" b="1" i="0" lang="de-DE">
                <a:solidFill>
                  <a:srgbClr val="0B3A5D"/>
                </a:solidFill>
                <a:latin typeface="Segoe UI"/>
              </a:rPr>
              <a:t>Schreibwerkstatt</a:t>
            </a:r>
          </a:p>
        </p:txBody>
      </p:sp>
      <p:sp>
        <p:nvSpPr>
          <p:cNvPr id="39" name="Rounded Rectangle 38"/>
          <p:cNvSpPr/>
          <p:nvPr/>
        </p:nvSpPr>
        <p:spPr>
          <a:xfrm>
            <a:off x="4672584" y="3456432"/>
            <a:ext cx="1563624" cy="502920"/>
          </a:xfrm>
          <a:prstGeom prst="roundRect">
            <a:avLst>
              <a:gd name="adj" fmla="val 10000"/>
            </a:avLst>
          </a:prstGeom>
          <a:solidFill>
            <a:srgbClr val="FFFFFF"/>
          </a:solidFill>
          <a:ln w="1270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4672584" y="3456432"/>
            <a:ext cx="45720" cy="5029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4782312" y="3511296"/>
            <a:ext cx="1399032" cy="274320"/>
          </a:xfrm>
          <a:prstGeom prst="rect">
            <a:avLst/>
          </a:prstGeom>
          <a:noFill/>
        </p:spPr>
        <p:txBody>
          <a:bodyPr wrap="square" lIns="0" rIns="0" tIns="0" bIns="0" anchor="t">
            <a:spAutoFit/>
          </a:bodyPr>
          <a:lstStyle/>
          <a:p>
            <a:pPr algn="l">
              <a:lnSpc>
                <a:spcPct val="110000"/>
              </a:lnSpc>
            </a:pPr>
            <a:r>
              <a:rPr sz="700" b="1" i="0" lang="de-DE">
                <a:solidFill>
                  <a:srgbClr val="0B3A5D"/>
                </a:solidFill>
                <a:latin typeface="Segoe UI"/>
              </a:rPr>
              <a:t>Lesung</a:t>
            </a:r>
          </a:p>
        </p:txBody>
      </p:sp>
      <p:sp>
        <p:nvSpPr>
          <p:cNvPr id="42" name="Rounded Rectangle 41"/>
          <p:cNvSpPr/>
          <p:nvPr/>
        </p:nvSpPr>
        <p:spPr>
          <a:xfrm>
            <a:off x="1362456" y="3776472"/>
            <a:ext cx="1563624" cy="548640"/>
          </a:xfrm>
          <a:prstGeom prst="roundRect">
            <a:avLst>
              <a:gd name="adj" fmla="val 10000"/>
            </a:avLst>
          </a:prstGeom>
          <a:solidFill>
            <a:srgbClr val="FFFFFF"/>
          </a:solidFill>
          <a:ln w="12700">
            <a:solidFill>
              <a:srgbClr val="2C6E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1362456" y="3776472"/>
            <a:ext cx="45720" cy="548640"/>
          </a:xfrm>
          <a:prstGeom prst="rect">
            <a:avLst/>
          </a:prstGeom>
          <a:solidFill>
            <a:srgbClr val="2C6E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1472184" y="3831336"/>
            <a:ext cx="1399032" cy="274320"/>
          </a:xfrm>
          <a:prstGeom prst="rect">
            <a:avLst/>
          </a:prstGeom>
          <a:noFill/>
        </p:spPr>
        <p:txBody>
          <a:bodyPr wrap="square" lIns="0" rIns="0" tIns="0" bIns="0" anchor="t">
            <a:spAutoFit/>
          </a:bodyPr>
          <a:lstStyle/>
          <a:p>
            <a:pPr algn="l">
              <a:lnSpc>
                <a:spcPct val="110000"/>
              </a:lnSpc>
            </a:pPr>
            <a:r>
              <a:rPr sz="700" b="1" i="0" lang="de-DE">
                <a:solidFill>
                  <a:srgbClr val="0B3A5D"/>
                </a:solidFill>
                <a:latin typeface="Segoe UI"/>
              </a:rPr>
              <a:t>Podium</a:t>
            </a:r>
          </a:p>
        </p:txBody>
      </p:sp>
      <p:sp>
        <p:nvSpPr>
          <p:cNvPr id="45" name="Rounded Rectangle 44"/>
          <p:cNvSpPr/>
          <p:nvPr/>
        </p:nvSpPr>
        <p:spPr>
          <a:xfrm>
            <a:off x="6327648" y="2999232"/>
            <a:ext cx="1563624" cy="411480"/>
          </a:xfrm>
          <a:prstGeom prst="roundRect">
            <a:avLst>
              <a:gd name="adj" fmla="val 10000"/>
            </a:avLst>
          </a:prstGeom>
          <a:solidFill>
            <a:srgbClr val="FFFFFF"/>
          </a:solidFill>
          <a:ln w="12700">
            <a:solidFill>
              <a:srgbClr val="2C6E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6327648" y="2999232"/>
            <a:ext cx="45720" cy="411480"/>
          </a:xfrm>
          <a:prstGeom prst="rect">
            <a:avLst/>
          </a:prstGeom>
          <a:solidFill>
            <a:srgbClr val="2C6E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6437376" y="3054096"/>
            <a:ext cx="1399032" cy="274320"/>
          </a:xfrm>
          <a:prstGeom prst="rect">
            <a:avLst/>
          </a:prstGeom>
          <a:noFill/>
        </p:spPr>
        <p:txBody>
          <a:bodyPr wrap="square" lIns="0" rIns="0" tIns="0" bIns="0" anchor="t">
            <a:spAutoFit/>
          </a:bodyPr>
          <a:lstStyle/>
          <a:p>
            <a:pPr algn="l">
              <a:lnSpc>
                <a:spcPct val="110000"/>
              </a:lnSpc>
            </a:pPr>
            <a:r>
              <a:rPr sz="700" b="1" i="0" lang="de-DE">
                <a:solidFill>
                  <a:srgbClr val="0B3A5D"/>
                </a:solidFill>
                <a:latin typeface="Segoe UI"/>
              </a:rPr>
              <a:t>Signierstunde</a:t>
            </a:r>
          </a:p>
        </p:txBody>
      </p:sp>
      <p:sp>
        <p:nvSpPr>
          <p:cNvPr id="48" name="Rounded Rectangle 47"/>
          <p:cNvSpPr/>
          <p:nvPr/>
        </p:nvSpPr>
        <p:spPr>
          <a:xfrm>
            <a:off x="4672584" y="4233672"/>
            <a:ext cx="1563624" cy="502920"/>
          </a:xfrm>
          <a:prstGeom prst="roundRect">
            <a:avLst>
              <a:gd name="adj" fmla="val 10000"/>
            </a:avLst>
          </a:prstGeom>
          <a:solidFill>
            <a:srgbClr val="FFFFFF"/>
          </a:solidFill>
          <a:ln w="12700">
            <a:solidFill>
              <a:srgbClr val="9B358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Rectangle 48"/>
          <p:cNvSpPr/>
          <p:nvPr/>
        </p:nvSpPr>
        <p:spPr>
          <a:xfrm>
            <a:off x="4672584" y="4233672"/>
            <a:ext cx="45720" cy="502920"/>
          </a:xfrm>
          <a:prstGeom prst="rect">
            <a:avLst/>
          </a:prstGeom>
          <a:solidFill>
            <a:srgbClr val="9B358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4782312" y="4288536"/>
            <a:ext cx="1399032" cy="274320"/>
          </a:xfrm>
          <a:prstGeom prst="rect">
            <a:avLst/>
          </a:prstGeom>
          <a:noFill/>
        </p:spPr>
        <p:txBody>
          <a:bodyPr wrap="square" lIns="0" rIns="0" tIns="0" bIns="0" anchor="t">
            <a:spAutoFit/>
          </a:bodyPr>
          <a:lstStyle/>
          <a:p>
            <a:pPr algn="l">
              <a:lnSpc>
                <a:spcPct val="110000"/>
              </a:lnSpc>
            </a:pPr>
            <a:r>
              <a:rPr sz="700" b="1" i="0" lang="de-DE">
                <a:solidFill>
                  <a:srgbClr val="0B3A5D"/>
                </a:solidFill>
                <a:latin typeface="Segoe UI"/>
              </a:rPr>
              <a:t>Konzert</a:t>
            </a:r>
          </a:p>
        </p:txBody>
      </p:sp>
      <p:sp>
        <p:nvSpPr>
          <p:cNvPr id="51" name="Rectangle 50"/>
          <p:cNvSpPr/>
          <p:nvPr/>
        </p:nvSpPr>
        <p:spPr>
          <a:xfrm>
            <a:off x="1335024" y="3182112"/>
            <a:ext cx="6620256" cy="18288"/>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Rounded Rectangle 51"/>
          <p:cNvSpPr/>
          <p:nvPr/>
        </p:nvSpPr>
        <p:spPr>
          <a:xfrm>
            <a:off x="1042415" y="3108960"/>
            <a:ext cx="274320" cy="164592"/>
          </a:xfrm>
          <a:prstGeom prst="roundRect">
            <a:avLst>
              <a:gd name="adj" fmla="val 40000"/>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1042415" y="3138220"/>
            <a:ext cx="274320" cy="118872"/>
          </a:xfrm>
          <a:prstGeom prst="rect">
            <a:avLst/>
          </a:prstGeom>
          <a:noFill/>
        </p:spPr>
        <p:txBody>
          <a:bodyPr wrap="square" lIns="0" rIns="0" tIns="0" bIns="0" anchor="t">
            <a:spAutoFit/>
          </a:bodyPr>
          <a:lstStyle/>
          <a:p>
            <a:pPr algn="ctr">
              <a:lnSpc>
                <a:spcPct val="100000"/>
              </a:lnSpc>
            </a:pPr>
            <a:r>
              <a:rPr sz="550" b="1" i="0" lang="de-DE">
                <a:solidFill>
                  <a:srgbClr val="FFFFFF"/>
                </a:solidFill>
                <a:latin typeface="Segoe UI"/>
              </a:rPr>
              <a:t>jetzt</a:t>
            </a:r>
          </a:p>
        </p:txBody>
      </p:sp>
      <p:sp>
        <p:nvSpPr>
          <p:cNvPr id="54" name="Oval 53"/>
          <p:cNvSpPr/>
          <p:nvPr/>
        </p:nvSpPr>
        <p:spPr>
          <a:xfrm>
            <a:off x="1289304" y="206654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1289304" y="212598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56" name="Oval 55"/>
          <p:cNvSpPr/>
          <p:nvPr/>
        </p:nvSpPr>
        <p:spPr>
          <a:xfrm>
            <a:off x="4608575" y="305409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4608575" y="311353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58" name="TextBox 57"/>
          <p:cNvSpPr txBox="1"/>
          <p:nvPr/>
        </p:nvSpPr>
        <p:spPr>
          <a:xfrm>
            <a:off x="8567928" y="1353312"/>
            <a:ext cx="305683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Worauf es hier ankommt</a:t>
            </a:r>
          </a:p>
        </p:txBody>
      </p:sp>
      <p:sp>
        <p:nvSpPr>
          <p:cNvPr id="59" name="TextBox 58"/>
          <p:cNvSpPr txBox="1"/>
          <p:nvPr/>
        </p:nvSpPr>
        <p:spPr>
          <a:xfrm>
            <a:off x="8567928" y="1737360"/>
            <a:ext cx="305683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1  Räume als Spalten</a:t>
            </a:r>
          </a:p>
        </p:txBody>
      </p:sp>
      <p:sp>
        <p:nvSpPr>
          <p:cNvPr id="60" name="TextBox 59"/>
          <p:cNvSpPr txBox="1"/>
          <p:nvPr/>
        </p:nvSpPr>
        <p:spPr>
          <a:xfrm>
            <a:off x="8567928" y="1957070"/>
            <a:ext cx="305683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Jeder Ort, den Sie angelegt haben, bekommt eine eigene Spalte. Die Reihenfolge bestimmen Sie.</a:t>
            </a:r>
          </a:p>
        </p:txBody>
      </p:sp>
      <p:sp>
        <p:nvSpPr>
          <p:cNvPr id="61" name="TextBox 60"/>
          <p:cNvSpPr txBox="1"/>
          <p:nvPr/>
        </p:nvSpPr>
        <p:spPr>
          <a:xfrm>
            <a:off x="8567928" y="2486406"/>
            <a:ext cx="305683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2  Die Jetzt-Linie</a:t>
            </a:r>
          </a:p>
        </p:txBody>
      </p:sp>
      <p:sp>
        <p:nvSpPr>
          <p:cNvPr id="62" name="TextBox 61"/>
          <p:cNvSpPr txBox="1"/>
          <p:nvPr/>
        </p:nvSpPr>
        <p:spPr>
          <a:xfrm>
            <a:off x="8567928" y="2706116"/>
            <a:ext cx="305683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Eine rote Linie wandert über das Raster und zeigt die aktuelle Uhrzeit – am Veranstaltungstag sehr beliebt.</a:t>
            </a:r>
          </a:p>
        </p:txBody>
      </p:sp>
      <p:sp>
        <p:nvSpPr>
          <p:cNvPr id="63" name="TextBox 62"/>
          <p:cNvSpPr txBox="1"/>
          <p:nvPr/>
        </p:nvSpPr>
        <p:spPr>
          <a:xfrm>
            <a:off x="8567928" y="3390391"/>
            <a:ext cx="305683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Farben</a:t>
            </a:r>
          </a:p>
        </p:txBody>
      </p:sp>
      <p:sp>
        <p:nvSpPr>
          <p:cNvPr id="64" name="TextBox 63"/>
          <p:cNvSpPr txBox="1"/>
          <p:nvPr/>
        </p:nvSpPr>
        <p:spPr>
          <a:xfrm>
            <a:off x="8567928" y="3610101"/>
            <a:ext cx="305683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Die Farbe eines Blocks kommt aus seiner Kategorie. Sie legen sie einmal fest, siehe Kapitel 6.</a:t>
            </a:r>
          </a:p>
        </p:txBody>
      </p:sp>
      <p:sp>
        <p:nvSpPr>
          <p:cNvPr id="65" name="Rectangle 6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 · Das Plugin im Überblick</a:t>
            </a:r>
          </a:p>
        </p:txBody>
      </p:sp>
      <p:sp>
        <p:nvSpPr>
          <p:cNvPr id="67" name="TextBox 6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11 / 140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1.2 · LIVE-TICKER</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Der Live-Ticker für Foyer und Eingang</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949440" cy="2834640"/>
          </a:xfrm>
          <a:prstGeom prst="rect">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949440" cy="310896"/>
          </a:xfrm>
          <a:prstGeom prst="rect">
            <a:avLst/>
          </a:prstGeom>
          <a:solidFill>
            <a:srgbClr val="FFF9F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ounded Rectangle 7"/>
          <p:cNvSpPr/>
          <p:nvPr/>
        </p:nvSpPr>
        <p:spPr>
          <a:xfrm>
            <a:off x="713232" y="1421892"/>
            <a:ext cx="713232" cy="182880"/>
          </a:xfrm>
          <a:prstGeom prst="roundRect">
            <a:avLst>
              <a:gd name="adj" fmla="val 50000"/>
            </a:avLst>
          </a:prstGeom>
          <a:solidFill>
            <a:srgbClr val="C0392B"/>
          </a:solidFill>
          <a:ln w="889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13232" y="1447495"/>
            <a:ext cx="713232" cy="137160"/>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JETZT LIVE</a:t>
            </a:r>
          </a:p>
        </p:txBody>
      </p:sp>
      <p:sp>
        <p:nvSpPr>
          <p:cNvPr id="10" name="Rounded Rectangle 9"/>
          <p:cNvSpPr/>
          <p:nvPr/>
        </p:nvSpPr>
        <p:spPr>
          <a:xfrm>
            <a:off x="713232" y="1773936"/>
            <a:ext cx="6656831" cy="420624"/>
          </a:xfrm>
          <a:prstGeom prst="roundRect">
            <a:avLst>
              <a:gd name="adj" fmla="val 5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713232" y="1773936"/>
            <a:ext cx="54864" cy="420624"/>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877824" y="1837944"/>
            <a:ext cx="3822191" cy="182880"/>
          </a:xfrm>
          <a:prstGeom prst="rect">
            <a:avLst/>
          </a:prstGeom>
          <a:noFill/>
        </p:spPr>
        <p:txBody>
          <a:bodyPr wrap="square" lIns="0" rIns="0" tIns="0" bIns="0" anchor="t">
            <a:spAutoFit/>
          </a:bodyPr>
          <a:lstStyle/>
          <a:p>
            <a:pPr algn="l">
              <a:lnSpc>
                <a:spcPct val="100000"/>
              </a:lnSpc>
            </a:pPr>
            <a:r>
              <a:rPr sz="1000" b="1" i="0" lang="de-DE">
                <a:solidFill>
                  <a:srgbClr val="0B3A5D"/>
                </a:solidFill>
                <a:latin typeface="Segoe UI"/>
              </a:rPr>
              <a:t>Eröffnungsvortrag</a:t>
            </a:r>
          </a:p>
        </p:txBody>
      </p:sp>
      <p:sp>
        <p:nvSpPr>
          <p:cNvPr id="13" name="TextBox 12"/>
          <p:cNvSpPr txBox="1"/>
          <p:nvPr/>
        </p:nvSpPr>
        <p:spPr>
          <a:xfrm>
            <a:off x="877824" y="2011680"/>
            <a:ext cx="3822191" cy="146304"/>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Segoe UI"/>
              </a:rPr>
              <a:t>Saal A</a:t>
            </a:r>
          </a:p>
        </p:txBody>
      </p:sp>
      <p:sp>
        <p:nvSpPr>
          <p:cNvPr id="14" name="TextBox 13"/>
          <p:cNvSpPr txBox="1"/>
          <p:nvPr/>
        </p:nvSpPr>
        <p:spPr>
          <a:xfrm>
            <a:off x="6364224" y="1901952"/>
            <a:ext cx="914400" cy="164592"/>
          </a:xfrm>
          <a:prstGeom prst="rect">
            <a:avLst/>
          </a:prstGeom>
          <a:noFill/>
        </p:spPr>
        <p:txBody>
          <a:bodyPr wrap="square" lIns="0" rIns="0" tIns="0" bIns="0" anchor="t">
            <a:spAutoFit/>
          </a:bodyPr>
          <a:lstStyle/>
          <a:p>
            <a:pPr algn="r">
              <a:lnSpc>
                <a:spcPct val="100000"/>
              </a:lnSpc>
            </a:pPr>
            <a:r>
              <a:rPr sz="800" b="1" i="0" lang="de-DE">
                <a:solidFill>
                  <a:srgbClr val="C0392B"/>
                </a:solidFill>
                <a:latin typeface="Segoe UI"/>
              </a:rPr>
              <a:t>bis 11:00</a:t>
            </a:r>
          </a:p>
        </p:txBody>
      </p:sp>
      <p:sp>
        <p:nvSpPr>
          <p:cNvPr id="15" name="Rounded Rectangle 14"/>
          <p:cNvSpPr/>
          <p:nvPr/>
        </p:nvSpPr>
        <p:spPr>
          <a:xfrm>
            <a:off x="713232" y="2267712"/>
            <a:ext cx="6656831" cy="420624"/>
          </a:xfrm>
          <a:prstGeom prst="roundRect">
            <a:avLst>
              <a:gd name="adj" fmla="val 5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713232" y="2267712"/>
            <a:ext cx="54864" cy="420624"/>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877824" y="2331720"/>
            <a:ext cx="3822191" cy="182880"/>
          </a:xfrm>
          <a:prstGeom prst="rect">
            <a:avLst/>
          </a:prstGeom>
          <a:noFill/>
        </p:spPr>
        <p:txBody>
          <a:bodyPr wrap="square" lIns="0" rIns="0" tIns="0" bIns="0" anchor="t">
            <a:spAutoFit/>
          </a:bodyPr>
          <a:lstStyle/>
          <a:p>
            <a:pPr algn="l">
              <a:lnSpc>
                <a:spcPct val="100000"/>
              </a:lnSpc>
            </a:pPr>
            <a:r>
              <a:rPr sz="1000" b="1" i="0" lang="de-DE">
                <a:solidFill>
                  <a:srgbClr val="0B3A5D"/>
                </a:solidFill>
                <a:latin typeface="Segoe UI"/>
              </a:rPr>
              <a:t>Schreibwerkstatt</a:t>
            </a:r>
          </a:p>
        </p:txBody>
      </p:sp>
      <p:sp>
        <p:nvSpPr>
          <p:cNvPr id="18" name="TextBox 17"/>
          <p:cNvSpPr txBox="1"/>
          <p:nvPr/>
        </p:nvSpPr>
        <p:spPr>
          <a:xfrm>
            <a:off x="877824" y="2505456"/>
            <a:ext cx="3822191" cy="146304"/>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Segoe UI"/>
              </a:rPr>
              <a:t>Raum 2</a:t>
            </a:r>
          </a:p>
        </p:txBody>
      </p:sp>
      <p:sp>
        <p:nvSpPr>
          <p:cNvPr id="19" name="TextBox 18"/>
          <p:cNvSpPr txBox="1"/>
          <p:nvPr/>
        </p:nvSpPr>
        <p:spPr>
          <a:xfrm>
            <a:off x="6364224" y="2395728"/>
            <a:ext cx="914400" cy="164592"/>
          </a:xfrm>
          <a:prstGeom prst="rect">
            <a:avLst/>
          </a:prstGeom>
          <a:noFill/>
        </p:spPr>
        <p:txBody>
          <a:bodyPr wrap="square" lIns="0" rIns="0" tIns="0" bIns="0" anchor="t">
            <a:spAutoFit/>
          </a:bodyPr>
          <a:lstStyle/>
          <a:p>
            <a:pPr algn="r">
              <a:lnSpc>
                <a:spcPct val="100000"/>
              </a:lnSpc>
            </a:pPr>
            <a:r>
              <a:rPr sz="800" b="1" i="0" lang="de-DE">
                <a:solidFill>
                  <a:srgbClr val="C0392B"/>
                </a:solidFill>
                <a:latin typeface="Segoe UI"/>
              </a:rPr>
              <a:t>bis 13:00</a:t>
            </a:r>
          </a:p>
        </p:txBody>
      </p:sp>
      <p:sp>
        <p:nvSpPr>
          <p:cNvPr id="20" name="Rectangle 19"/>
          <p:cNvSpPr/>
          <p:nvPr/>
        </p:nvSpPr>
        <p:spPr>
          <a:xfrm>
            <a:off x="566928" y="2834640"/>
            <a:ext cx="6949440" cy="27432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ounded Rectangle 20"/>
          <p:cNvSpPr/>
          <p:nvPr/>
        </p:nvSpPr>
        <p:spPr>
          <a:xfrm>
            <a:off x="713232" y="2884932"/>
            <a:ext cx="660196" cy="182880"/>
          </a:xfrm>
          <a:prstGeom prst="roundRect">
            <a:avLst>
              <a:gd name="adj" fmla="val 50000"/>
            </a:avLst>
          </a:prstGeom>
          <a:solidFill>
            <a:srgbClr val="C25708"/>
          </a:solidFill>
          <a:ln w="889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713232" y="2910535"/>
            <a:ext cx="660196" cy="137160"/>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DEMNÄCHST</a:t>
            </a:r>
          </a:p>
        </p:txBody>
      </p:sp>
      <p:sp>
        <p:nvSpPr>
          <p:cNvPr id="23" name="Rounded Rectangle 22"/>
          <p:cNvSpPr/>
          <p:nvPr/>
        </p:nvSpPr>
        <p:spPr>
          <a:xfrm>
            <a:off x="713232" y="3200400"/>
            <a:ext cx="6656831" cy="384048"/>
          </a:xfrm>
          <a:prstGeom prst="roundRect">
            <a:avLst>
              <a:gd name="adj" fmla="val 5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877824" y="3255264"/>
            <a:ext cx="3822191" cy="182880"/>
          </a:xfrm>
          <a:prstGeom prst="rect">
            <a:avLst/>
          </a:prstGeom>
          <a:noFill/>
        </p:spPr>
        <p:txBody>
          <a:bodyPr wrap="square" lIns="0" rIns="0" tIns="0" bIns="0" anchor="t">
            <a:spAutoFit/>
          </a:bodyPr>
          <a:lstStyle/>
          <a:p>
            <a:pPr algn="l">
              <a:lnSpc>
                <a:spcPct val="100000"/>
              </a:lnSpc>
            </a:pPr>
            <a:r>
              <a:rPr sz="950" b="1" i="0" lang="de-DE">
                <a:solidFill>
                  <a:srgbClr val="0B3A5D"/>
                </a:solidFill>
                <a:latin typeface="Segoe UI"/>
              </a:rPr>
              <a:t>Lesung: Nordlicht</a:t>
            </a:r>
          </a:p>
        </p:txBody>
      </p:sp>
      <p:sp>
        <p:nvSpPr>
          <p:cNvPr id="25" name="TextBox 24"/>
          <p:cNvSpPr txBox="1"/>
          <p:nvPr/>
        </p:nvSpPr>
        <p:spPr>
          <a:xfrm>
            <a:off x="877824" y="3419856"/>
            <a:ext cx="3822191" cy="128016"/>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Segoe UI"/>
              </a:rPr>
              <a:t>Bühne</a:t>
            </a:r>
          </a:p>
        </p:txBody>
      </p:sp>
      <p:sp>
        <p:nvSpPr>
          <p:cNvPr id="26" name="Rounded Rectangle 25"/>
          <p:cNvSpPr/>
          <p:nvPr/>
        </p:nvSpPr>
        <p:spPr>
          <a:xfrm>
            <a:off x="6409944" y="3291840"/>
            <a:ext cx="868680" cy="201168"/>
          </a:xfrm>
          <a:prstGeom prst="roundRect">
            <a:avLst>
              <a:gd name="adj" fmla="val 40000"/>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6409944" y="3332988"/>
            <a:ext cx="868680" cy="146304"/>
          </a:xfrm>
          <a:prstGeom prst="rect">
            <a:avLst/>
          </a:prstGeom>
          <a:noFill/>
        </p:spPr>
        <p:txBody>
          <a:bodyPr wrap="square" lIns="0" rIns="0" tIns="0" bIns="0" anchor="t">
            <a:spAutoFit/>
          </a:bodyPr>
          <a:lstStyle/>
          <a:p>
            <a:pPr algn="ctr">
              <a:lnSpc>
                <a:spcPct val="100000"/>
              </a:lnSpc>
            </a:pPr>
            <a:r>
              <a:rPr sz="750" b="1" i="0" lang="de-DE">
                <a:solidFill>
                  <a:srgbClr val="C25708"/>
                </a:solidFill>
                <a:latin typeface="Segoe UI"/>
              </a:rPr>
              <a:t>in 15 Min.</a:t>
            </a:r>
          </a:p>
        </p:txBody>
      </p:sp>
      <p:sp>
        <p:nvSpPr>
          <p:cNvPr id="28" name="Rounded Rectangle 27"/>
          <p:cNvSpPr/>
          <p:nvPr/>
        </p:nvSpPr>
        <p:spPr>
          <a:xfrm>
            <a:off x="713232" y="3657600"/>
            <a:ext cx="6656831" cy="384048"/>
          </a:xfrm>
          <a:prstGeom prst="roundRect">
            <a:avLst>
              <a:gd name="adj" fmla="val 5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877824" y="3712464"/>
            <a:ext cx="3822191" cy="182880"/>
          </a:xfrm>
          <a:prstGeom prst="rect">
            <a:avLst/>
          </a:prstGeom>
          <a:noFill/>
        </p:spPr>
        <p:txBody>
          <a:bodyPr wrap="square" lIns="0" rIns="0" tIns="0" bIns="0" anchor="t">
            <a:spAutoFit/>
          </a:bodyPr>
          <a:lstStyle/>
          <a:p>
            <a:pPr algn="l">
              <a:lnSpc>
                <a:spcPct val="100000"/>
              </a:lnSpc>
            </a:pPr>
            <a:r>
              <a:rPr sz="950" b="1" i="0" lang="de-DE">
                <a:solidFill>
                  <a:srgbClr val="0B3A5D"/>
                </a:solidFill>
                <a:latin typeface="Segoe UI"/>
              </a:rPr>
              <a:t>Abendkonzert</a:t>
            </a:r>
          </a:p>
        </p:txBody>
      </p:sp>
      <p:sp>
        <p:nvSpPr>
          <p:cNvPr id="30" name="TextBox 29"/>
          <p:cNvSpPr txBox="1"/>
          <p:nvPr/>
        </p:nvSpPr>
        <p:spPr>
          <a:xfrm>
            <a:off x="877824" y="3877056"/>
            <a:ext cx="3822191" cy="128016"/>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Segoe UI"/>
              </a:rPr>
              <a:t>Saal A</a:t>
            </a:r>
          </a:p>
        </p:txBody>
      </p:sp>
      <p:sp>
        <p:nvSpPr>
          <p:cNvPr id="31" name="Rounded Rectangle 30"/>
          <p:cNvSpPr/>
          <p:nvPr/>
        </p:nvSpPr>
        <p:spPr>
          <a:xfrm>
            <a:off x="6409944" y="3749040"/>
            <a:ext cx="868680" cy="201168"/>
          </a:xfrm>
          <a:prstGeom prst="roundRect">
            <a:avLst>
              <a:gd name="adj" fmla="val 40000"/>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6409944" y="3790188"/>
            <a:ext cx="868680" cy="146304"/>
          </a:xfrm>
          <a:prstGeom prst="rect">
            <a:avLst/>
          </a:prstGeom>
          <a:noFill/>
        </p:spPr>
        <p:txBody>
          <a:bodyPr wrap="square" lIns="0" rIns="0" tIns="0" bIns="0" anchor="t">
            <a:spAutoFit/>
          </a:bodyPr>
          <a:lstStyle/>
          <a:p>
            <a:pPr algn="ctr">
              <a:lnSpc>
                <a:spcPct val="100000"/>
              </a:lnSpc>
            </a:pPr>
            <a:r>
              <a:rPr sz="750" b="1" i="0" lang="de-DE">
                <a:solidFill>
                  <a:srgbClr val="C25708"/>
                </a:solidFill>
                <a:latin typeface="Segoe UI"/>
              </a:rPr>
              <a:t>in 2 Std.</a:t>
            </a:r>
          </a:p>
        </p:txBody>
      </p:sp>
      <p:sp>
        <p:nvSpPr>
          <p:cNvPr id="33" name="TextBox 32"/>
          <p:cNvSpPr txBox="1"/>
          <p:nvPr/>
        </p:nvSpPr>
        <p:spPr>
          <a:xfrm>
            <a:off x="7927847" y="1353312"/>
            <a:ext cx="369691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Für den Einsatz vor Ort</a:t>
            </a:r>
          </a:p>
        </p:txBody>
      </p:sp>
      <p:sp>
        <p:nvSpPr>
          <p:cNvPr id="34" name="TextBox 33"/>
          <p:cNvSpPr txBox="1"/>
          <p:nvPr/>
        </p:nvSpPr>
        <p:spPr>
          <a:xfrm>
            <a:off x="7927847" y="1737360"/>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Läuft von allein</a:t>
            </a:r>
          </a:p>
        </p:txBody>
      </p:sp>
      <p:sp>
        <p:nvSpPr>
          <p:cNvPr id="35" name="TextBox 34"/>
          <p:cNvSpPr txBox="1"/>
          <p:nvPr/>
        </p:nvSpPr>
        <p:spPr>
          <a:xfrm>
            <a:off x="7927847" y="1957070"/>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Bildschirm anschließen, Adresse aufrufen, Vollbild – fertig. Danach ist kein Eingriff mehr nötig.</a:t>
            </a:r>
          </a:p>
        </p:txBody>
      </p:sp>
      <p:sp>
        <p:nvSpPr>
          <p:cNvPr id="36" name="TextBox 35"/>
          <p:cNvSpPr txBox="1"/>
          <p:nvPr/>
        </p:nvSpPr>
        <p:spPr>
          <a:xfrm>
            <a:off x="7927847" y="2486406"/>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Übersteht Störungen</a:t>
            </a:r>
          </a:p>
        </p:txBody>
      </p:sp>
      <p:sp>
        <p:nvSpPr>
          <p:cNvPr id="37" name="TextBox 36"/>
          <p:cNvSpPr txBox="1"/>
          <p:nvPr/>
        </p:nvSpPr>
        <p:spPr>
          <a:xfrm>
            <a:off x="7927847" y="2706116"/>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Fällt das Netz kurz aus, zählt die Anzeige lokal weiter und holt die Daten nach, sobald die Verbindung zurück ist.</a:t>
            </a:r>
          </a:p>
        </p:txBody>
      </p:sp>
      <p:sp>
        <p:nvSpPr>
          <p:cNvPr id="38" name="TextBox 37"/>
          <p:cNvSpPr txBox="1"/>
          <p:nvPr/>
        </p:nvSpPr>
        <p:spPr>
          <a:xfrm>
            <a:off x="7927847" y="3235452"/>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Zeigt den Stand von jetzt</a:t>
            </a:r>
          </a:p>
        </p:txBody>
      </p:sp>
      <p:sp>
        <p:nvSpPr>
          <p:cNvPr id="39" name="TextBox 38"/>
          <p:cNvSpPr txBox="1"/>
          <p:nvPr/>
        </p:nvSpPr>
        <p:spPr>
          <a:xfrm>
            <a:off x="7927847" y="3455161"/>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Oben, was gerade läuft, darunter was als Nächstes beginnt – mit Countdown.</a:t>
            </a:r>
          </a:p>
        </p:txBody>
      </p:sp>
      <p:sp>
        <p:nvSpPr>
          <p:cNvPr id="40" name="TextBox 39"/>
          <p:cNvSpPr txBox="1"/>
          <p:nvPr/>
        </p:nvSpPr>
        <p:spPr>
          <a:xfrm>
            <a:off x="7927847" y="3984498"/>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Ein Bildschirm je Raum?</a:t>
            </a:r>
          </a:p>
        </p:txBody>
      </p:sp>
      <p:sp>
        <p:nvSpPr>
          <p:cNvPr id="41" name="TextBox 40"/>
          <p:cNvSpPr txBox="1"/>
          <p:nvPr/>
        </p:nvSpPr>
        <p:spPr>
          <a:xfrm>
            <a:off x="7927847" y="4204208"/>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Das übernimmt das Add-on </a:t>
            </a:r>
            <a:r>
              <a:rPr sz="1000" b="1" i="0" lang="de-DE">
                <a:solidFill>
                  <a:srgbClr val="3B4A57"/>
                </a:solidFill>
                <a:latin typeface="Segoe UI"/>
              </a:rPr>
              <a:t>Raummonitor &amp; Kiosk-Hub</a:t>
            </a:r>
            <a:r>
              <a:rPr sz="1000" b="0" i="0" lang="de-DE">
                <a:solidFill>
                  <a:srgbClr val="3B4A57"/>
                </a:solidFill>
                <a:latin typeface="Segoe UI"/>
              </a:rPr>
              <a:t>.</a:t>
            </a:r>
          </a:p>
        </p:txBody>
      </p:sp>
      <p:sp>
        <p:nvSpPr>
          <p:cNvPr id="42" name="Rectangle 41"/>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45" name="TextBox 44"/>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Für Bildschirme brauchen Sie keinen eigenen Rechner: Ein Smart-TV mit Browser oder ein kleiner Stick genügt.</a:t>
            </a:r>
          </a:p>
        </p:txBody>
      </p:sp>
      <p:sp>
        <p:nvSpPr>
          <p:cNvPr id="46" name="Rectangle 4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 · Das Plugin im Überblick</a:t>
            </a:r>
          </a:p>
        </p:txBody>
      </p:sp>
      <p:sp>
        <p:nvSpPr>
          <p:cNvPr id="48" name="TextBox 4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12 / 140</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Was Ihre Gäste ohne Anmeldung tun können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1909143"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Funktion</a:t>
            </a:r>
          </a:p>
        </p:txBody>
      </p:sp>
      <p:sp>
        <p:nvSpPr>
          <p:cNvPr id="8" name="TextBox 7"/>
          <p:cNvSpPr txBox="1"/>
          <p:nvPr/>
        </p:nvSpPr>
        <p:spPr>
          <a:xfrm>
            <a:off x="2768679" y="1435608"/>
            <a:ext cx="5395849"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Was passiert</a:t>
            </a:r>
          </a:p>
        </p:txBody>
      </p:sp>
      <p:sp>
        <p:nvSpPr>
          <p:cNvPr id="9" name="TextBox 8"/>
          <p:cNvSpPr txBox="1"/>
          <p:nvPr/>
        </p:nvSpPr>
        <p:spPr>
          <a:xfrm>
            <a:off x="8347409" y="1435608"/>
            <a:ext cx="3204205"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Wo es sichtbar wird</a:t>
            </a:r>
          </a:p>
        </p:txBody>
      </p:sp>
      <p:sp>
        <p:nvSpPr>
          <p:cNvPr id="10" name="TextBox 9"/>
          <p:cNvSpPr txBox="1"/>
          <p:nvPr/>
        </p:nvSpPr>
        <p:spPr>
          <a:xfrm>
            <a:off x="676656" y="1777015"/>
            <a:ext cx="1909143"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Suchen</a:t>
            </a:r>
          </a:p>
        </p:txBody>
      </p:sp>
      <p:sp>
        <p:nvSpPr>
          <p:cNvPr id="11" name="TextBox 10"/>
          <p:cNvSpPr txBox="1"/>
          <p:nvPr/>
        </p:nvSpPr>
        <p:spPr>
          <a:xfrm>
            <a:off x="2768679" y="1777015"/>
            <a:ext cx="5395849"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Volltextsuche über Titel, Beschreibung und beteiligte Personen</a:t>
            </a:r>
          </a:p>
        </p:txBody>
      </p:sp>
      <p:sp>
        <p:nvSpPr>
          <p:cNvPr id="12" name="TextBox 11"/>
          <p:cNvSpPr txBox="1"/>
          <p:nvPr/>
        </p:nvSpPr>
        <p:spPr>
          <a:xfrm>
            <a:off x="8347409" y="1777015"/>
            <a:ext cx="320420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Kalender, Zeitplan</a:t>
            </a:r>
          </a:p>
        </p:txBody>
      </p:sp>
      <p:sp>
        <p:nvSpPr>
          <p:cNvPr id="13" name="Rectangle 12"/>
          <p:cNvSpPr/>
          <p:nvPr/>
        </p:nvSpPr>
        <p:spPr>
          <a:xfrm>
            <a:off x="566928" y="203219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032190"/>
            <a:ext cx="11057839" cy="51034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216181"/>
            <a:ext cx="1909143"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Filtern</a:t>
            </a:r>
          </a:p>
        </p:txBody>
      </p:sp>
      <p:sp>
        <p:nvSpPr>
          <p:cNvPr id="16" name="TextBox 15"/>
          <p:cNvSpPr txBox="1"/>
          <p:nvPr/>
        </p:nvSpPr>
        <p:spPr>
          <a:xfrm>
            <a:off x="2768679" y="2144998"/>
            <a:ext cx="5395849" cy="467614"/>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Eingrenzen nach Tag, Kategorie, Ort, Rolle und Person – mehrere Orte und Kategorien gleichzeitig</a:t>
            </a:r>
          </a:p>
        </p:txBody>
      </p:sp>
      <p:sp>
        <p:nvSpPr>
          <p:cNvPr id="17" name="TextBox 16"/>
          <p:cNvSpPr txBox="1"/>
          <p:nvPr/>
        </p:nvSpPr>
        <p:spPr>
          <a:xfrm>
            <a:off x="8347409" y="2216181"/>
            <a:ext cx="320420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Kalender, Zeitplan</a:t>
            </a:r>
          </a:p>
        </p:txBody>
      </p:sp>
      <p:sp>
        <p:nvSpPr>
          <p:cNvPr id="18" name="Rectangle 17"/>
          <p:cNvSpPr/>
          <p:nvPr/>
        </p:nvSpPr>
        <p:spPr>
          <a:xfrm>
            <a:off x="566928" y="254254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655347"/>
            <a:ext cx="1909143"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Filter weitergeben</a:t>
            </a:r>
          </a:p>
        </p:txBody>
      </p:sp>
      <p:sp>
        <p:nvSpPr>
          <p:cNvPr id="20" name="TextBox 19"/>
          <p:cNvSpPr txBox="1"/>
          <p:nvPr/>
        </p:nvSpPr>
        <p:spPr>
          <a:xfrm>
            <a:off x="2768679" y="2655347"/>
            <a:ext cx="5395849"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„Link zum Filter kopieren“: Der Link öffnet den Kalender mit derselben Auswahl</a:t>
            </a:r>
          </a:p>
        </p:txBody>
      </p:sp>
      <p:sp>
        <p:nvSpPr>
          <p:cNvPr id="21" name="TextBox 20"/>
          <p:cNvSpPr txBox="1"/>
          <p:nvPr/>
        </p:nvSpPr>
        <p:spPr>
          <a:xfrm>
            <a:off x="8347409" y="2655347"/>
            <a:ext cx="320420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Kalender</a:t>
            </a:r>
          </a:p>
        </p:txBody>
      </p:sp>
      <p:sp>
        <p:nvSpPr>
          <p:cNvPr id="22" name="Rectangle 21"/>
          <p:cNvSpPr/>
          <p:nvPr/>
        </p:nvSpPr>
        <p:spPr>
          <a:xfrm>
            <a:off x="566928" y="291052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2910522"/>
            <a:ext cx="11057839" cy="36798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023330"/>
            <a:ext cx="1909143"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Nur Kommendes</a:t>
            </a:r>
          </a:p>
        </p:txBody>
      </p:sp>
      <p:sp>
        <p:nvSpPr>
          <p:cNvPr id="25" name="TextBox 24"/>
          <p:cNvSpPr txBox="1"/>
          <p:nvPr/>
        </p:nvSpPr>
        <p:spPr>
          <a:xfrm>
            <a:off x="2768679" y="3023330"/>
            <a:ext cx="5395849"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Blendet alles aus, was bereits vorbei ist</a:t>
            </a:r>
          </a:p>
        </p:txBody>
      </p:sp>
      <p:sp>
        <p:nvSpPr>
          <p:cNvPr id="26" name="TextBox 25"/>
          <p:cNvSpPr txBox="1"/>
          <p:nvPr/>
        </p:nvSpPr>
        <p:spPr>
          <a:xfrm>
            <a:off x="8347409" y="3023330"/>
            <a:ext cx="320420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Kalender</a:t>
            </a:r>
          </a:p>
        </p:txBody>
      </p:sp>
      <p:sp>
        <p:nvSpPr>
          <p:cNvPr id="27" name="Rectangle 26"/>
          <p:cNvSpPr/>
          <p:nvPr/>
        </p:nvSpPr>
        <p:spPr>
          <a:xfrm>
            <a:off x="566928" y="327850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391312"/>
            <a:ext cx="1909143"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Merken</a:t>
            </a:r>
          </a:p>
        </p:txBody>
      </p:sp>
      <p:sp>
        <p:nvSpPr>
          <p:cNvPr id="29" name="TextBox 28"/>
          <p:cNvSpPr txBox="1"/>
          <p:nvPr/>
        </p:nvSpPr>
        <p:spPr>
          <a:xfrm>
            <a:off x="2768679" y="3391312"/>
            <a:ext cx="5395849"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Programmpunkte auf eine persönliche Merkliste legen (Herz-Symbol)</a:t>
            </a:r>
          </a:p>
        </p:txBody>
      </p:sp>
      <p:sp>
        <p:nvSpPr>
          <p:cNvPr id="30" name="TextBox 29"/>
          <p:cNvSpPr txBox="1"/>
          <p:nvPr/>
        </p:nvSpPr>
        <p:spPr>
          <a:xfrm>
            <a:off x="8347409" y="3391312"/>
            <a:ext cx="320420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überall, wo Punkte erscheinen</a:t>
            </a:r>
          </a:p>
        </p:txBody>
      </p:sp>
      <p:sp>
        <p:nvSpPr>
          <p:cNvPr id="31" name="Rectangle 30"/>
          <p:cNvSpPr/>
          <p:nvPr/>
        </p:nvSpPr>
        <p:spPr>
          <a:xfrm>
            <a:off x="566928" y="364648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3646487"/>
            <a:ext cx="11057839" cy="36798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3759295"/>
            <a:ext cx="1909143"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Merkliste teilen</a:t>
            </a:r>
          </a:p>
        </p:txBody>
      </p:sp>
      <p:sp>
        <p:nvSpPr>
          <p:cNvPr id="34" name="TextBox 33"/>
          <p:cNvSpPr txBox="1"/>
          <p:nvPr/>
        </p:nvSpPr>
        <p:spPr>
          <a:xfrm>
            <a:off x="2768679" y="3759295"/>
            <a:ext cx="5395849"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Die eigene Auswahl per Link oder QR-Code an andere weitergeben</a:t>
            </a:r>
          </a:p>
        </p:txBody>
      </p:sp>
      <p:sp>
        <p:nvSpPr>
          <p:cNvPr id="35" name="TextBox 34"/>
          <p:cNvSpPr txBox="1"/>
          <p:nvPr/>
        </p:nvSpPr>
        <p:spPr>
          <a:xfrm>
            <a:off x="8347409" y="3759295"/>
            <a:ext cx="320420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Merkliste</a:t>
            </a:r>
          </a:p>
        </p:txBody>
      </p:sp>
      <p:sp>
        <p:nvSpPr>
          <p:cNvPr id="36" name="Rectangle 35"/>
          <p:cNvSpPr/>
          <p:nvPr/>
        </p:nvSpPr>
        <p:spPr>
          <a:xfrm>
            <a:off x="566928" y="401447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127277"/>
            <a:ext cx="1909143"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In den Kalender</a:t>
            </a:r>
          </a:p>
        </p:txBody>
      </p:sp>
      <p:sp>
        <p:nvSpPr>
          <p:cNvPr id="38" name="TextBox 37"/>
          <p:cNvSpPr txBox="1"/>
          <p:nvPr/>
        </p:nvSpPr>
        <p:spPr>
          <a:xfrm>
            <a:off x="2768679" y="4127277"/>
            <a:ext cx="5395849"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Einzelnen Punkt oder die ganze Merkliste als Termin herunterladen (Outlook, Apple, Google)</a:t>
            </a:r>
          </a:p>
        </p:txBody>
      </p:sp>
      <p:sp>
        <p:nvSpPr>
          <p:cNvPr id="39" name="TextBox 38"/>
          <p:cNvSpPr txBox="1"/>
          <p:nvPr/>
        </p:nvSpPr>
        <p:spPr>
          <a:xfrm>
            <a:off x="8347409" y="4127277"/>
            <a:ext cx="320420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Detailansicht, Merkliste</a:t>
            </a:r>
          </a:p>
        </p:txBody>
      </p:sp>
      <p:sp>
        <p:nvSpPr>
          <p:cNvPr id="40" name="Rectangle 39"/>
          <p:cNvSpPr/>
          <p:nvPr/>
        </p:nvSpPr>
        <p:spPr>
          <a:xfrm>
            <a:off x="566928" y="438245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4382452"/>
            <a:ext cx="11057839" cy="36798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76656" y="4495260"/>
            <a:ext cx="1909143"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Weiterempfehlen</a:t>
            </a:r>
          </a:p>
        </p:txBody>
      </p:sp>
      <p:sp>
        <p:nvSpPr>
          <p:cNvPr id="43" name="TextBox 42"/>
          <p:cNvSpPr txBox="1"/>
          <p:nvPr/>
        </p:nvSpPr>
        <p:spPr>
          <a:xfrm>
            <a:off x="2768679" y="4495260"/>
            <a:ext cx="5395849"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Teilen-Schaltfläche des Geräts, alternativ „Link kopieren“ und QR-Code</a:t>
            </a:r>
          </a:p>
        </p:txBody>
      </p:sp>
      <p:sp>
        <p:nvSpPr>
          <p:cNvPr id="44" name="TextBox 43"/>
          <p:cNvSpPr txBox="1"/>
          <p:nvPr/>
        </p:nvSpPr>
        <p:spPr>
          <a:xfrm>
            <a:off x="8347409" y="4495260"/>
            <a:ext cx="320420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Detailansicht</a:t>
            </a:r>
          </a:p>
        </p:txBody>
      </p:sp>
      <p:sp>
        <p:nvSpPr>
          <p:cNvPr id="45" name="Rectangle 44"/>
          <p:cNvSpPr/>
          <p:nvPr/>
        </p:nvSpPr>
        <p:spPr>
          <a:xfrm>
            <a:off x="566928" y="475043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76656" y="4863242"/>
            <a:ext cx="1909143"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Saal finden</a:t>
            </a:r>
          </a:p>
        </p:txBody>
      </p:sp>
      <p:sp>
        <p:nvSpPr>
          <p:cNvPr id="47" name="TextBox 46"/>
          <p:cNvSpPr txBox="1"/>
          <p:nvPr/>
        </p:nvSpPr>
        <p:spPr>
          <a:xfrm>
            <a:off x="2768679" y="4863242"/>
            <a:ext cx="5395849"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Hallenplan öffnen, hineinzoomen, der eigene Raum wird hervorgehoben</a:t>
            </a:r>
          </a:p>
        </p:txBody>
      </p:sp>
      <p:sp>
        <p:nvSpPr>
          <p:cNvPr id="48" name="TextBox 47"/>
          <p:cNvSpPr txBox="1"/>
          <p:nvPr/>
        </p:nvSpPr>
        <p:spPr>
          <a:xfrm>
            <a:off x="8347409" y="4863242"/>
            <a:ext cx="320420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Detailansicht</a:t>
            </a:r>
          </a:p>
        </p:txBody>
      </p:sp>
      <p:sp>
        <p:nvSpPr>
          <p:cNvPr id="49" name="Rectangle 48"/>
          <p:cNvSpPr/>
          <p:nvPr/>
        </p:nvSpPr>
        <p:spPr>
          <a:xfrm>
            <a:off x="566928" y="511841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566928" y="5118417"/>
            <a:ext cx="11057839" cy="36798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676656" y="5231225"/>
            <a:ext cx="1909143"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Wie eine App</a:t>
            </a:r>
          </a:p>
        </p:txBody>
      </p:sp>
      <p:sp>
        <p:nvSpPr>
          <p:cNvPr id="52" name="TextBox 51"/>
          <p:cNvSpPr txBox="1"/>
          <p:nvPr/>
        </p:nvSpPr>
        <p:spPr>
          <a:xfrm>
            <a:off x="2768679" y="5231225"/>
            <a:ext cx="5395849"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Programm, Zeitplan und Sprecher als Vollbildseite, auf dem Handy mit Navigationsleiste unten</a:t>
            </a:r>
          </a:p>
        </p:txBody>
      </p:sp>
      <p:sp>
        <p:nvSpPr>
          <p:cNvPr id="53" name="TextBox 52"/>
          <p:cNvSpPr txBox="1"/>
          <p:nvPr/>
        </p:nvSpPr>
        <p:spPr>
          <a:xfrm>
            <a:off x="8347409" y="5231225"/>
            <a:ext cx="320420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Link oder QR-Code</a:t>
            </a:r>
          </a:p>
        </p:txBody>
      </p:sp>
      <p:sp>
        <p:nvSpPr>
          <p:cNvPr id="54" name="Rectangle 53"/>
          <p:cNvSpPr/>
          <p:nvPr/>
        </p:nvSpPr>
        <p:spPr>
          <a:xfrm>
            <a:off x="566928" y="548639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Rectangle 54"/>
          <p:cNvSpPr/>
          <p:nvPr/>
        </p:nvSpPr>
        <p:spPr>
          <a:xfrm>
            <a:off x="566928" y="5687567"/>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Rectangle 55"/>
          <p:cNvSpPr/>
          <p:nvPr/>
        </p:nvSpPr>
        <p:spPr>
          <a:xfrm>
            <a:off x="566928" y="5687567"/>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749808" y="5806439"/>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58" name="TextBox 57"/>
          <p:cNvSpPr txBox="1"/>
          <p:nvPr/>
        </p:nvSpPr>
        <p:spPr>
          <a:xfrm>
            <a:off x="1773936" y="5806439"/>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Nichts davon erfordert ein Benutzerkonto. Merkliste und Filter werden im Browser des Gastes gespeichert und bleiben auch nach dem Schließen der Seite erhalten.</a:t>
            </a:r>
          </a:p>
        </p:txBody>
      </p:sp>
      <p:sp>
        <p:nvSpPr>
          <p:cNvPr id="59" name="Rectangle 5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 · Das Plugin im Überblick</a:t>
            </a:r>
          </a:p>
        </p:txBody>
      </p:sp>
      <p:sp>
        <p:nvSpPr>
          <p:cNvPr id="61" name="TextBox 6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13 / 140</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Ihr Arbeitsplatz: das Menü „Veranstaltungen“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035040" cy="4864607"/>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03504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 Kongress</a:t>
            </a:r>
          </a:p>
        </p:txBody>
      </p:sp>
      <p:sp>
        <p:nvSpPr>
          <p:cNvPr id="9" name="Rectangle 8"/>
          <p:cNvSpPr/>
          <p:nvPr/>
        </p:nvSpPr>
        <p:spPr>
          <a:xfrm>
            <a:off x="566928" y="1572768"/>
            <a:ext cx="1481328" cy="4645151"/>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Veranstaltungen</a:t>
            </a:r>
          </a:p>
        </p:txBody>
      </p:sp>
      <p:sp>
        <p:nvSpPr>
          <p:cNvPr id="13" name="Rectangle 12"/>
          <p:cNvSpPr/>
          <p:nvPr/>
        </p:nvSpPr>
        <p:spPr>
          <a:xfrm>
            <a:off x="566928"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Alle Veranstaltungen</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Erstellen</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Sprecher</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Orte</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Rollen</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Master Editor</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25" name="TextBox 24"/>
          <p:cNvSpPr txBox="1"/>
          <p:nvPr/>
        </p:nvSpPr>
        <p:spPr>
          <a:xfrm>
            <a:off x="713232" y="42382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26" name="TextBox 25"/>
          <p:cNvSpPr txBox="1"/>
          <p:nvPr/>
        </p:nvSpPr>
        <p:spPr>
          <a:xfrm>
            <a:off x="713232" y="44759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27" name="TextBox 26"/>
          <p:cNvSpPr txBox="1"/>
          <p:nvPr/>
        </p:nvSpPr>
        <p:spPr>
          <a:xfrm>
            <a:off x="713232" y="4713732"/>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Design</a:t>
            </a:r>
          </a:p>
        </p:txBody>
      </p:sp>
      <p:sp>
        <p:nvSpPr>
          <p:cNvPr id="28" name="TextBox 27"/>
          <p:cNvSpPr txBox="1"/>
          <p:nvPr/>
        </p:nvSpPr>
        <p:spPr>
          <a:xfrm>
            <a:off x="713232" y="4951476"/>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Plugins</a:t>
            </a:r>
          </a:p>
        </p:txBody>
      </p:sp>
      <p:sp>
        <p:nvSpPr>
          <p:cNvPr id="29" name="TextBox 28"/>
          <p:cNvSpPr txBox="1"/>
          <p:nvPr/>
        </p:nvSpPr>
        <p:spPr>
          <a:xfrm>
            <a:off x="7013448" y="1353312"/>
            <a:ext cx="461131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Übersichtlich gehalten</a:t>
            </a:r>
          </a:p>
        </p:txBody>
      </p:sp>
      <p:sp>
        <p:nvSpPr>
          <p:cNvPr id="30" name="TextBox 29"/>
          <p:cNvSpPr txBox="1"/>
          <p:nvPr/>
        </p:nvSpPr>
        <p:spPr>
          <a:xfrm>
            <a:off x="7013448" y="1737360"/>
            <a:ext cx="46113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Dashboard</a:t>
            </a:r>
          </a:p>
        </p:txBody>
      </p:sp>
      <p:sp>
        <p:nvSpPr>
          <p:cNvPr id="31" name="TextBox 30"/>
          <p:cNvSpPr txBox="1"/>
          <p:nvPr/>
        </p:nvSpPr>
        <p:spPr>
          <a:xfrm>
            <a:off x="7013448" y="1957070"/>
            <a:ext cx="46113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Der erste Eintrag – und die Seite, die ein Klick auf „Veranstaltungen“ öffnet. Siehe Kapitel 4.</a:t>
            </a:r>
          </a:p>
        </p:txBody>
      </p:sp>
      <p:sp>
        <p:nvSpPr>
          <p:cNvPr id="32" name="TextBox 31"/>
          <p:cNvSpPr txBox="1"/>
          <p:nvPr/>
        </p:nvSpPr>
        <p:spPr>
          <a:xfrm>
            <a:off x="7013448" y="2486406"/>
            <a:ext cx="46113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Alle Veranstaltungen · Erstellen</a:t>
            </a:r>
          </a:p>
        </p:txBody>
      </p:sp>
      <p:sp>
        <p:nvSpPr>
          <p:cNvPr id="33" name="TextBox 32"/>
          <p:cNvSpPr txBox="1"/>
          <p:nvPr/>
        </p:nvSpPr>
        <p:spPr>
          <a:xfrm>
            <a:off x="7013448" y="2706116"/>
            <a:ext cx="46113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Die Liste und der Weg zu einem neuen Programmpunkt – siehe Kapitel 5.</a:t>
            </a:r>
          </a:p>
        </p:txBody>
      </p:sp>
      <p:sp>
        <p:nvSpPr>
          <p:cNvPr id="34" name="TextBox 33"/>
          <p:cNvSpPr txBox="1"/>
          <p:nvPr/>
        </p:nvSpPr>
        <p:spPr>
          <a:xfrm>
            <a:off x="7013448" y="3080512"/>
            <a:ext cx="46113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Sprecher · Kategorien · Orte · Rollen</a:t>
            </a:r>
          </a:p>
        </p:txBody>
      </p:sp>
      <p:sp>
        <p:nvSpPr>
          <p:cNvPr id="35" name="TextBox 34"/>
          <p:cNvSpPr txBox="1"/>
          <p:nvPr/>
        </p:nvSpPr>
        <p:spPr>
          <a:xfrm>
            <a:off x="7013448" y="3300222"/>
            <a:ext cx="46113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Die Personen und die drei Ordnungssysteme – siehe Kapitel 6 und 7.</a:t>
            </a:r>
          </a:p>
        </p:txBody>
      </p:sp>
      <p:sp>
        <p:nvSpPr>
          <p:cNvPr id="36" name="TextBox 35"/>
          <p:cNvSpPr txBox="1"/>
          <p:nvPr/>
        </p:nvSpPr>
        <p:spPr>
          <a:xfrm>
            <a:off x="7013448" y="3674617"/>
            <a:ext cx="46113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Master Editor · Import / Export</a:t>
            </a:r>
          </a:p>
        </p:txBody>
      </p:sp>
      <p:sp>
        <p:nvSpPr>
          <p:cNvPr id="37" name="TextBox 36"/>
          <p:cNvSpPr txBox="1"/>
          <p:nvPr/>
        </p:nvSpPr>
        <p:spPr>
          <a:xfrm>
            <a:off x="7013448" y="3894327"/>
            <a:ext cx="46113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Viele Punkte auf einmal, Programme aus Excel – in PRO, siehe Kapitel 8 und 9.</a:t>
            </a:r>
          </a:p>
        </p:txBody>
      </p:sp>
      <p:sp>
        <p:nvSpPr>
          <p:cNvPr id="38" name="TextBox 37"/>
          <p:cNvSpPr txBox="1"/>
          <p:nvPr/>
        </p:nvSpPr>
        <p:spPr>
          <a:xfrm>
            <a:off x="7013448" y="4423664"/>
            <a:ext cx="46113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Einstellungen</a:t>
            </a:r>
          </a:p>
        </p:txBody>
      </p:sp>
      <p:sp>
        <p:nvSpPr>
          <p:cNvPr id="39" name="TextBox 38"/>
          <p:cNvSpPr txBox="1"/>
          <p:nvPr/>
        </p:nvSpPr>
        <p:spPr>
          <a:xfrm>
            <a:off x="7013448" y="4643374"/>
            <a:ext cx="46113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Acht Reiter: Aussehen, Beschriftungen, Vollbild &amp; App, Ticker, Sicherheit und die öffentliche API – siehe Kapitel 3.</a:t>
            </a:r>
          </a:p>
        </p:txBody>
      </p:sp>
      <p:sp>
        <p:nvSpPr>
          <p:cNvPr id="40" name="TextBox 39"/>
          <p:cNvSpPr txBox="1"/>
          <p:nvPr/>
        </p:nvSpPr>
        <p:spPr>
          <a:xfrm>
            <a:off x="7013448" y="5172710"/>
            <a:ext cx="46113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Hilfe · Konto</a:t>
            </a:r>
          </a:p>
        </p:txBody>
      </p:sp>
      <p:sp>
        <p:nvSpPr>
          <p:cNvPr id="41" name="TextBox 40"/>
          <p:cNvSpPr txBox="1"/>
          <p:nvPr/>
        </p:nvSpPr>
        <p:spPr>
          <a:xfrm>
            <a:off x="7013448" y="5392420"/>
            <a:ext cx="46113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Die Kurzdokumentation aller Bausteine und Ihre Lizenz – für Administratoren je nach Lage auch „Upgrade auf PRO“ (Anhang A).</a:t>
            </a:r>
          </a:p>
        </p:txBody>
      </p:sp>
      <p:sp>
        <p:nvSpPr>
          <p:cNvPr id="42" name="Rectangle 4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 · Das Plugin im Überblick</a:t>
            </a:r>
          </a:p>
        </p:txBody>
      </p:sp>
      <p:sp>
        <p:nvSpPr>
          <p:cNvPr id="44" name="TextBox 4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14 / 140</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Was das Plugin bewusst nicht tut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Keine Wiederholungen</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Es gibt keine Regel „jeden Montag“. Das Plugin ist für in sich abgeschlossene Programme gedacht, nicht für einen Terminkalender ohne Ende. Wiederkehrende Punkte legen Sie je einmal an – oder importieren sie in einem Rutsch.</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Siehe Kapitel 8</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Kein Ticketverkauf</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Sie können auf einen Vorverkauf verlinken und einen Preis anzeigen. Der Verkauf selbst läuft weiterhin über Ihr gewohntes Ticketsystem.</a:t>
            </a:r>
          </a:p>
        </p:txBody>
      </p:sp>
      <p:sp>
        <p:nvSpPr>
          <p:cNvPr id="15" name="Rounded Rectangle 14"/>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Keine Anmeldung von Gästen</a:t>
            </a:r>
          </a:p>
        </p:txBody>
      </p:sp>
      <p:sp>
        <p:nvSpPr>
          <p:cNvPr id="18" name="TextBox 17"/>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Es gibt keine Registrierung und keine Plätze­verwaltung. Merklisten bleiben anonym im Browser des Gastes.</a:t>
            </a:r>
          </a:p>
        </p:txBody>
      </p:sp>
      <p:sp>
        <p:nvSpPr>
          <p:cNvPr id="19" name="TextBox 18"/>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Datenschutzfreundlich</a:t>
            </a:r>
          </a:p>
        </p:txBody>
      </p:sp>
      <p:sp>
        <p:nvSpPr>
          <p:cNvPr id="20" name="Rectangle 19"/>
          <p:cNvSpPr/>
          <p:nvPr/>
        </p:nvSpPr>
        <p:spPr>
          <a:xfrm>
            <a:off x="566928" y="4526280"/>
            <a:ext cx="1105783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566928" y="4526280"/>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ACHTUNG</a:t>
            </a:r>
          </a:p>
        </p:txBody>
      </p:sp>
      <p:sp>
        <p:nvSpPr>
          <p:cNvPr id="23" name="TextBox 22"/>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Hallenpläne funktionieren nur zusammen mit dem Zusatz-Plugin für die Ausstellerverwaltung. Ohne dieses Plugin bleibt die Funktion vollständig unsichtbar – es entstehen keine Fehler, es fehlt lediglich die Schaltfläche.</a:t>
            </a:r>
          </a:p>
        </p:txBody>
      </p:sp>
      <p:sp>
        <p:nvSpPr>
          <p:cNvPr id="24" name="Rectangle 2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 · Das Plugin im Überblick</a:t>
            </a:r>
          </a:p>
        </p:txBody>
      </p:sp>
      <p:sp>
        <p:nvSpPr>
          <p:cNvPr id="26" name="TextBox 2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15 / 140</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de-DE">
                <a:solidFill>
                  <a:srgbClr val="CDDFEE"/>
                </a:solidFill>
                <a:latin typeface="Segoe UI"/>
              </a:rPr>
              <a:t>2</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de-DE">
                <a:solidFill>
                  <a:srgbClr val="0B3A5D"/>
                </a:solidFill>
                <a:latin typeface="Segoe UI"/>
              </a:rPr>
              <a:t>Ersteinrichtung</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de-DE">
                <a:solidFill>
                  <a:srgbClr val="4A5D6E"/>
                </a:solidFill>
                <a:latin typeface="Segoe UI"/>
              </a:rPr>
              <a:t>In etwa einer Viertelstunde von der Installation zur ersten veröffentlichten Programmseite.</a:t>
            </a:r>
          </a:p>
        </p:txBody>
      </p:sp>
      <p:sp>
        <p:nvSpPr>
          <p:cNvPr id="9" name="Rectangle 8"/>
          <p:cNvSpPr/>
          <p:nvPr/>
        </p:nvSpPr>
        <p:spPr>
          <a:xfrm>
            <a:off x="7434072" y="1783080"/>
            <a:ext cx="32004" cy="2011680"/>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Der Fahrplan</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Plugin aktivieren</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Das Grundgerüst anlegen</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Die erste Seite bauen</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Die Abschluss-Prüfung</a:t>
            </a:r>
          </a:p>
        </p:txBody>
      </p:sp>
      <p:sp>
        <p:nvSpPr>
          <p:cNvPr id="25" name="Rectangle 24"/>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8CA6BC"/>
                </a:solidFill>
                <a:latin typeface="Segoe UI"/>
              </a:rPr>
              <a:t>2 · Ersteinrichtung</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8CA6BC"/>
                </a:solidFill>
                <a:latin typeface="Segoe UI"/>
              </a:rPr>
              <a:t>16 / 140</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2.1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Der Fahrplan: sechs Schritte, feste Reihenfolge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856232"/>
            <a:ext cx="152293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856232"/>
            <a:ext cx="152293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1145514"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1145514"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1</a:t>
            </a:r>
          </a:p>
        </p:txBody>
      </p:sp>
      <p:sp>
        <p:nvSpPr>
          <p:cNvPr id="10" name="TextBox 9"/>
          <p:cNvSpPr txBox="1"/>
          <p:nvPr/>
        </p:nvSpPr>
        <p:spPr>
          <a:xfrm>
            <a:off x="713232" y="2240280"/>
            <a:ext cx="123032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Aktivieren</a:t>
            </a:r>
          </a:p>
        </p:txBody>
      </p:sp>
      <p:sp>
        <p:nvSpPr>
          <p:cNvPr id="11" name="TextBox 10"/>
          <p:cNvSpPr txBox="1"/>
          <p:nvPr/>
        </p:nvSpPr>
        <p:spPr>
          <a:xfrm>
            <a:off x="713232" y="2499360"/>
            <a:ext cx="123032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Plugin installieren und einschalten. Das Menü „Veranstaltungen“ erscheint.</a:t>
            </a:r>
          </a:p>
        </p:txBody>
      </p:sp>
      <p:sp>
        <p:nvSpPr>
          <p:cNvPr id="12" name="Right Arrow 11"/>
          <p:cNvSpPr/>
          <p:nvPr/>
        </p:nvSpPr>
        <p:spPr>
          <a:xfrm>
            <a:off x="2172157"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2473909" y="1856232"/>
            <a:ext cx="152293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2473909" y="1856232"/>
            <a:ext cx="152293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Oval 14"/>
          <p:cNvSpPr/>
          <p:nvPr/>
        </p:nvSpPr>
        <p:spPr>
          <a:xfrm>
            <a:off x="3052495"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3052495"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2</a:t>
            </a:r>
          </a:p>
        </p:txBody>
      </p:sp>
      <p:sp>
        <p:nvSpPr>
          <p:cNvPr id="17" name="TextBox 16"/>
          <p:cNvSpPr txBox="1"/>
          <p:nvPr/>
        </p:nvSpPr>
        <p:spPr>
          <a:xfrm>
            <a:off x="2620213" y="2240280"/>
            <a:ext cx="123032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Ordnung schaffen</a:t>
            </a:r>
          </a:p>
        </p:txBody>
      </p:sp>
      <p:sp>
        <p:nvSpPr>
          <p:cNvPr id="18" name="TextBox 17"/>
          <p:cNvSpPr txBox="1"/>
          <p:nvPr/>
        </p:nvSpPr>
        <p:spPr>
          <a:xfrm>
            <a:off x="2620213" y="2499360"/>
            <a:ext cx="123032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Orte, Kategorien und Rollen anlegen – das Gerüst für alles Weitere.</a:t>
            </a:r>
          </a:p>
        </p:txBody>
      </p:sp>
      <p:sp>
        <p:nvSpPr>
          <p:cNvPr id="19" name="Right Arrow 18"/>
          <p:cNvSpPr/>
          <p:nvPr/>
        </p:nvSpPr>
        <p:spPr>
          <a:xfrm>
            <a:off x="4079138"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4380890" y="1856232"/>
            <a:ext cx="152293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4380890" y="1856232"/>
            <a:ext cx="152293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Oval 21"/>
          <p:cNvSpPr/>
          <p:nvPr/>
        </p:nvSpPr>
        <p:spPr>
          <a:xfrm>
            <a:off x="4959477"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4959477"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3</a:t>
            </a:r>
          </a:p>
        </p:txBody>
      </p:sp>
      <p:sp>
        <p:nvSpPr>
          <p:cNvPr id="24" name="TextBox 23"/>
          <p:cNvSpPr txBox="1"/>
          <p:nvPr/>
        </p:nvSpPr>
        <p:spPr>
          <a:xfrm>
            <a:off x="4527194" y="2240280"/>
            <a:ext cx="123032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Hauptveranstaltung</a:t>
            </a:r>
          </a:p>
        </p:txBody>
      </p:sp>
      <p:sp>
        <p:nvSpPr>
          <p:cNvPr id="25" name="TextBox 24"/>
          <p:cNvSpPr txBox="1"/>
          <p:nvPr/>
        </p:nvSpPr>
        <p:spPr>
          <a:xfrm>
            <a:off x="4527194" y="2667000"/>
            <a:ext cx="123032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Die Klammer anlegen, z. B. „Buchmesse 2026“.</a:t>
            </a:r>
          </a:p>
        </p:txBody>
      </p:sp>
      <p:sp>
        <p:nvSpPr>
          <p:cNvPr id="26" name="Right Arrow 25"/>
          <p:cNvSpPr/>
          <p:nvPr/>
        </p:nvSpPr>
        <p:spPr>
          <a:xfrm>
            <a:off x="5986119"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ounded Rectangle 26"/>
          <p:cNvSpPr/>
          <p:nvPr/>
        </p:nvSpPr>
        <p:spPr>
          <a:xfrm>
            <a:off x="6287871" y="1856232"/>
            <a:ext cx="152293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6287871" y="1856232"/>
            <a:ext cx="152293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Oval 28"/>
          <p:cNvSpPr/>
          <p:nvPr/>
        </p:nvSpPr>
        <p:spPr>
          <a:xfrm>
            <a:off x="6866458"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6866458"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4</a:t>
            </a:r>
          </a:p>
        </p:txBody>
      </p:sp>
      <p:sp>
        <p:nvSpPr>
          <p:cNvPr id="31" name="TextBox 30"/>
          <p:cNvSpPr txBox="1"/>
          <p:nvPr/>
        </p:nvSpPr>
        <p:spPr>
          <a:xfrm>
            <a:off x="6434175" y="2240280"/>
            <a:ext cx="123032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Programmpunkte</a:t>
            </a:r>
          </a:p>
        </p:txBody>
      </p:sp>
      <p:sp>
        <p:nvSpPr>
          <p:cNvPr id="32" name="TextBox 31"/>
          <p:cNvSpPr txBox="1"/>
          <p:nvPr/>
        </p:nvSpPr>
        <p:spPr>
          <a:xfrm>
            <a:off x="6434175" y="2499360"/>
            <a:ext cx="123032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Die einzelnen Termine eintragen und der Hauptveranstaltung zuordnen.</a:t>
            </a:r>
          </a:p>
        </p:txBody>
      </p:sp>
      <p:sp>
        <p:nvSpPr>
          <p:cNvPr id="33" name="Right Arrow 32"/>
          <p:cNvSpPr/>
          <p:nvPr/>
        </p:nvSpPr>
        <p:spPr>
          <a:xfrm>
            <a:off x="7893100"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ounded Rectangle 33"/>
          <p:cNvSpPr/>
          <p:nvPr/>
        </p:nvSpPr>
        <p:spPr>
          <a:xfrm>
            <a:off x="8194852" y="1856232"/>
            <a:ext cx="152293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8194852" y="1856232"/>
            <a:ext cx="152293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Oval 35"/>
          <p:cNvSpPr/>
          <p:nvPr/>
        </p:nvSpPr>
        <p:spPr>
          <a:xfrm>
            <a:off x="8773439"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8773439"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5</a:t>
            </a:r>
          </a:p>
        </p:txBody>
      </p:sp>
      <p:sp>
        <p:nvSpPr>
          <p:cNvPr id="38" name="TextBox 37"/>
          <p:cNvSpPr txBox="1"/>
          <p:nvPr/>
        </p:nvSpPr>
        <p:spPr>
          <a:xfrm>
            <a:off x="8341156" y="2240280"/>
            <a:ext cx="123032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Seite bauen</a:t>
            </a:r>
          </a:p>
        </p:txBody>
      </p:sp>
      <p:sp>
        <p:nvSpPr>
          <p:cNvPr id="39" name="TextBox 38"/>
          <p:cNvSpPr txBox="1"/>
          <p:nvPr/>
        </p:nvSpPr>
        <p:spPr>
          <a:xfrm>
            <a:off x="8341156" y="2499360"/>
            <a:ext cx="123032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Neue WordPress-Seite, Shortcode einfügen, veröffentlichen.</a:t>
            </a:r>
          </a:p>
        </p:txBody>
      </p:sp>
      <p:sp>
        <p:nvSpPr>
          <p:cNvPr id="40" name="Right Arrow 39"/>
          <p:cNvSpPr/>
          <p:nvPr/>
        </p:nvSpPr>
        <p:spPr>
          <a:xfrm>
            <a:off x="9800082"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ounded Rectangle 40"/>
          <p:cNvSpPr/>
          <p:nvPr/>
        </p:nvSpPr>
        <p:spPr>
          <a:xfrm>
            <a:off x="10101834" y="1856232"/>
            <a:ext cx="152293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10101834" y="1856232"/>
            <a:ext cx="152293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Oval 42"/>
          <p:cNvSpPr/>
          <p:nvPr/>
        </p:nvSpPr>
        <p:spPr>
          <a:xfrm>
            <a:off x="10680420"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10680420"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6</a:t>
            </a:r>
          </a:p>
        </p:txBody>
      </p:sp>
      <p:sp>
        <p:nvSpPr>
          <p:cNvPr id="45" name="TextBox 44"/>
          <p:cNvSpPr txBox="1"/>
          <p:nvPr/>
        </p:nvSpPr>
        <p:spPr>
          <a:xfrm>
            <a:off x="10248138" y="2240280"/>
            <a:ext cx="123032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Prüfen</a:t>
            </a:r>
          </a:p>
        </p:txBody>
      </p:sp>
      <p:sp>
        <p:nvSpPr>
          <p:cNvPr id="46" name="TextBox 45"/>
          <p:cNvSpPr txBox="1"/>
          <p:nvPr/>
        </p:nvSpPr>
        <p:spPr>
          <a:xfrm>
            <a:off x="10248138" y="2499360"/>
            <a:ext cx="123032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Dashboard aufrufen und die gemeldeten Lücken schließen.</a:t>
            </a:r>
          </a:p>
        </p:txBody>
      </p:sp>
      <p:sp>
        <p:nvSpPr>
          <p:cNvPr id="47" name="Rectangle 46"/>
          <p:cNvSpPr/>
          <p:nvPr/>
        </p:nvSpPr>
        <p:spPr>
          <a:xfrm>
            <a:off x="566928" y="5675376"/>
            <a:ext cx="1105783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566928" y="5675376"/>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49808" y="5794248"/>
            <a:ext cx="1005840" cy="182880"/>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ACHTUNG</a:t>
            </a:r>
          </a:p>
        </p:txBody>
      </p:sp>
      <p:sp>
        <p:nvSpPr>
          <p:cNvPr id="50" name="TextBox 49"/>
          <p:cNvSpPr txBox="1"/>
          <p:nvPr/>
        </p:nvSpPr>
        <p:spPr>
          <a:xfrm>
            <a:off x="1773936" y="5794248"/>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Halten Sie diese Reihenfolge ein. Wer zuerst Programmpunkte anlegt und erst danach die Orte, muss jeden Punkt ein zweites Mal anfassen. Die Schritte 2 und 3 kosten zusammen selten mehr als zehn Minuten.</a:t>
            </a:r>
          </a:p>
        </p:txBody>
      </p:sp>
      <p:sp>
        <p:nvSpPr>
          <p:cNvPr id="51" name="Rectangle 5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2 · Ersteinrichtung</a:t>
            </a:r>
          </a:p>
        </p:txBody>
      </p:sp>
      <p:sp>
        <p:nvSpPr>
          <p:cNvPr id="53" name="TextBox 5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17 / 140</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2.2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Schritt 1: Plugin aktivieren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Rufen Sie im WordPress-Menü </a:t>
            </a:r>
            <a:r>
              <a:rPr sz="1150" b="0" i="0" lang="de-DE">
                <a:solidFill>
                  <a:srgbClr val="25333F"/>
                </a:solidFill>
                <a:latin typeface="Consolas"/>
              </a:rPr>
              <a:t>Plugins → Installierte Plugins</a:t>
            </a:r>
            <a:r>
              <a:rPr sz="1150" b="0" i="0" lang="de-DE">
                <a:solidFill>
                  <a:srgbClr val="25333F"/>
                </a:solidFill>
                <a:latin typeface="Segoe UI"/>
              </a:rPr>
              <a:t> auf.</a:t>
            </a:r>
          </a:p>
        </p:txBody>
      </p:sp>
      <p:sp>
        <p:nvSpPr>
          <p:cNvPr id="9" name="Oval 8"/>
          <p:cNvSpPr/>
          <p:nvPr/>
        </p:nvSpPr>
        <p:spPr>
          <a:xfrm>
            <a:off x="566928" y="195656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99771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1" name="TextBox 10"/>
          <p:cNvSpPr txBox="1"/>
          <p:nvPr/>
        </p:nvSpPr>
        <p:spPr>
          <a:xfrm>
            <a:off x="950976" y="1947418"/>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Suchen Sie den Eintrag </a:t>
            </a:r>
            <a:r>
              <a:rPr sz="1150" b="1" i="0" lang="de-DE">
                <a:solidFill>
                  <a:srgbClr val="25333F"/>
                </a:solidFill>
                <a:latin typeface="Segoe UI"/>
              </a:rPr>
              <a:t>Convention Schedule &amp; Program Planner</a:t>
            </a:r>
            <a:r>
              <a:rPr sz="1150" b="0" i="0" lang="de-DE">
                <a:solidFill>
                  <a:srgbClr val="25333F"/>
                </a:solidFill>
                <a:latin typeface="Segoe UI"/>
              </a:rPr>
              <a:t> und klicken Sie auf </a:t>
            </a:r>
            <a:r>
              <a:rPr sz="1150" b="1" i="0" lang="de-DE">
                <a:solidFill>
                  <a:srgbClr val="25333F"/>
                </a:solidFill>
                <a:latin typeface="Segoe UI"/>
              </a:rPr>
              <a:t>Aktivieren</a:t>
            </a:r>
            <a:r>
              <a:rPr sz="1150" b="0" i="0" lang="de-DE">
                <a:solidFill>
                  <a:srgbClr val="25333F"/>
                </a:solidFill>
                <a:latin typeface="Segoe UI"/>
              </a:rPr>
              <a:t>.</a:t>
            </a:r>
          </a:p>
        </p:txBody>
      </p:sp>
      <p:sp>
        <p:nvSpPr>
          <p:cNvPr id="12" name="TextBox 11"/>
          <p:cNvSpPr txBox="1"/>
          <p:nvPr/>
        </p:nvSpPr>
        <p:spPr>
          <a:xfrm>
            <a:off x="950976" y="2349500"/>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Ist das Plugin noch nicht hochgeladen: </a:t>
            </a:r>
            <a:r>
              <a:rPr sz="950" b="0" i="0" lang="de-DE">
                <a:solidFill>
                  <a:srgbClr val="6B7A88"/>
                </a:solidFill>
                <a:latin typeface="Consolas"/>
              </a:rPr>
              <a:t>Plugins → Installieren → Plugin hochladen</a:t>
            </a:r>
            <a:r>
              <a:rPr sz="950" b="0" i="0" lang="de-DE">
                <a:solidFill>
                  <a:srgbClr val="6B7A88"/>
                </a:solidFill>
                <a:latin typeface="Segoe UI"/>
              </a:rPr>
              <a:t>, dann die ZIP-Datei auswählen.</a:t>
            </a:r>
          </a:p>
        </p:txBody>
      </p:sp>
      <p:sp>
        <p:nvSpPr>
          <p:cNvPr id="13" name="Oval 12"/>
          <p:cNvSpPr/>
          <p:nvPr/>
        </p:nvSpPr>
        <p:spPr>
          <a:xfrm>
            <a:off x="566928" y="288594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927096"/>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5" name="TextBox 14"/>
          <p:cNvSpPr txBox="1"/>
          <p:nvPr/>
        </p:nvSpPr>
        <p:spPr>
          <a:xfrm>
            <a:off x="950976" y="2876804"/>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Kontrollieren Sie, dass links im Menü der neue Eintrag </a:t>
            </a:r>
            <a:r>
              <a:rPr sz="1150" b="1" i="0" lang="de-DE">
                <a:solidFill>
                  <a:srgbClr val="25333F"/>
                </a:solidFill>
                <a:latin typeface="Segoe UI"/>
              </a:rPr>
              <a:t>Veranstaltungen</a:t>
            </a:r>
            <a:r>
              <a:rPr sz="1150" b="0" i="0" lang="de-DE">
                <a:solidFill>
                  <a:srgbClr val="25333F"/>
                </a:solidFill>
                <a:latin typeface="Segoe UI"/>
              </a:rPr>
              <a:t> erschienen ist.</a:t>
            </a:r>
          </a:p>
        </p:txBody>
      </p:sp>
      <p:sp>
        <p:nvSpPr>
          <p:cNvPr id="16" name="TextBox 15"/>
          <p:cNvSpPr txBox="1"/>
          <p:nvPr/>
        </p:nvSpPr>
        <p:spPr>
          <a:xfrm>
            <a:off x="950976" y="3278886"/>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Erscheint er nicht, wurde die Aktivierung nicht abgeschlossen.</a:t>
            </a:r>
          </a:p>
        </p:txBody>
      </p:sp>
      <p:sp>
        <p:nvSpPr>
          <p:cNvPr id="17" name="Oval 16"/>
          <p:cNvSpPr/>
          <p:nvPr/>
        </p:nvSpPr>
        <p:spPr>
          <a:xfrm>
            <a:off x="566928" y="367055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711701"/>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9" name="TextBox 18"/>
          <p:cNvSpPr txBox="1"/>
          <p:nvPr/>
        </p:nvSpPr>
        <p:spPr>
          <a:xfrm>
            <a:off x="950976" y="3661410"/>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Fertig. Beim ersten Start legt das Plugin im Hintergrund rund 25 gebräuchliche Rollen an, damit Sie sofort loslegen können.</a:t>
            </a:r>
          </a:p>
        </p:txBody>
      </p:sp>
      <p:sp>
        <p:nvSpPr>
          <p:cNvPr id="20" name="Rectangle 19"/>
          <p:cNvSpPr/>
          <p:nvPr/>
        </p:nvSpPr>
        <p:spPr>
          <a:xfrm>
            <a:off x="5223967" y="1353312"/>
            <a:ext cx="6400800" cy="283464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 Kongress</a:t>
            </a:r>
          </a:p>
        </p:txBody>
      </p:sp>
      <p:sp>
        <p:nvSpPr>
          <p:cNvPr id="23" name="Rectangle 22"/>
          <p:cNvSpPr/>
          <p:nvPr/>
        </p:nvSpPr>
        <p:spPr>
          <a:xfrm>
            <a:off x="5223967" y="1572768"/>
            <a:ext cx="1481328" cy="261518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25" name="TextBox 24"/>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Veranstaltungen</a:t>
            </a:r>
          </a:p>
        </p:txBody>
      </p:sp>
      <p:sp>
        <p:nvSpPr>
          <p:cNvPr id="26" name="TextBox 25"/>
          <p:cNvSpPr txBox="1"/>
          <p:nvPr/>
        </p:nvSpPr>
        <p:spPr>
          <a:xfrm>
            <a:off x="5370271" y="2153412"/>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27" name="TextBox 26"/>
          <p:cNvSpPr txBox="1"/>
          <p:nvPr/>
        </p:nvSpPr>
        <p:spPr>
          <a:xfrm>
            <a:off x="5370271" y="2391156"/>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28" name="TextBox 27"/>
          <p:cNvSpPr txBox="1"/>
          <p:nvPr/>
        </p:nvSpPr>
        <p:spPr>
          <a:xfrm>
            <a:off x="5370271" y="2628899"/>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Design</a:t>
            </a:r>
          </a:p>
        </p:txBody>
      </p:sp>
      <p:sp>
        <p:nvSpPr>
          <p:cNvPr id="29" name="Rectangle 28"/>
          <p:cNvSpPr/>
          <p:nvPr/>
        </p:nvSpPr>
        <p:spPr>
          <a:xfrm>
            <a:off x="5223967" y="2825495"/>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370271" y="2866643"/>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Plugins</a:t>
            </a:r>
          </a:p>
        </p:txBody>
      </p:sp>
      <p:sp>
        <p:nvSpPr>
          <p:cNvPr id="31" name="Rectangle 30"/>
          <p:cNvSpPr/>
          <p:nvPr/>
        </p:nvSpPr>
        <p:spPr>
          <a:xfrm>
            <a:off x="5223967" y="3063239"/>
            <a:ext cx="1481328" cy="42062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498287" y="3104387"/>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Installierte Plugins</a:t>
            </a:r>
          </a:p>
        </p:txBody>
      </p:sp>
      <p:sp>
        <p:nvSpPr>
          <p:cNvPr id="33" name="TextBox 32"/>
          <p:cNvSpPr txBox="1"/>
          <p:nvPr/>
        </p:nvSpPr>
        <p:spPr>
          <a:xfrm>
            <a:off x="5498287" y="3287267"/>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Installieren</a:t>
            </a:r>
          </a:p>
        </p:txBody>
      </p:sp>
      <p:sp>
        <p:nvSpPr>
          <p:cNvPr id="34" name="TextBox 33"/>
          <p:cNvSpPr txBox="1"/>
          <p:nvPr/>
        </p:nvSpPr>
        <p:spPr>
          <a:xfrm>
            <a:off x="6906463" y="1719072"/>
            <a:ext cx="4517136" cy="274320"/>
          </a:xfrm>
          <a:prstGeom prst="rect">
            <a:avLst/>
          </a:prstGeom>
          <a:noFill/>
        </p:spPr>
        <p:txBody>
          <a:bodyPr wrap="square" lIns="0" rIns="0" tIns="0" bIns="0" anchor="t">
            <a:spAutoFit/>
          </a:bodyPr>
          <a:lstStyle/>
          <a:p>
            <a:pPr algn="l">
              <a:lnSpc>
                <a:spcPct val="100000"/>
              </a:lnSpc>
            </a:pPr>
            <a:r>
              <a:rPr sz="1300" b="0" i="0" lang="de-DE">
                <a:solidFill>
                  <a:srgbClr val="1D2327"/>
                </a:solidFill>
                <a:latin typeface="Segoe UI"/>
              </a:rPr>
              <a:t>Plugins</a:t>
            </a:r>
          </a:p>
        </p:txBody>
      </p:sp>
      <p:sp>
        <p:nvSpPr>
          <p:cNvPr id="35" name="Rectangle 34"/>
          <p:cNvSpPr/>
          <p:nvPr/>
        </p:nvSpPr>
        <p:spPr>
          <a:xfrm>
            <a:off x="6906463" y="2148840"/>
            <a:ext cx="4517136" cy="23774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6970471" y="2203704"/>
            <a:ext cx="1986442" cy="137160"/>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Plugin</a:t>
            </a:r>
          </a:p>
        </p:txBody>
      </p:sp>
      <p:sp>
        <p:nvSpPr>
          <p:cNvPr id="37" name="TextBox 36"/>
          <p:cNvSpPr txBox="1"/>
          <p:nvPr/>
        </p:nvSpPr>
        <p:spPr>
          <a:xfrm>
            <a:off x="9048353" y="2203704"/>
            <a:ext cx="2347813" cy="137160"/>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Beschreibung</a:t>
            </a:r>
          </a:p>
        </p:txBody>
      </p:sp>
      <p:sp>
        <p:nvSpPr>
          <p:cNvPr id="38" name="Rectangle 37"/>
          <p:cNvSpPr/>
          <p:nvPr/>
        </p:nvSpPr>
        <p:spPr>
          <a:xfrm>
            <a:off x="6906463" y="2386584"/>
            <a:ext cx="451713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6970471" y="2532888"/>
            <a:ext cx="1986442"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Convention Schedule &amp; Program Planner</a:t>
            </a:r>
          </a:p>
        </p:txBody>
      </p:sp>
      <p:sp>
        <p:nvSpPr>
          <p:cNvPr id="40" name="TextBox 39"/>
          <p:cNvSpPr txBox="1"/>
          <p:nvPr/>
        </p:nvSpPr>
        <p:spPr>
          <a:xfrm>
            <a:off x="9048353" y="2532888"/>
            <a:ext cx="2347813"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Programmplanung für Kongresse</a:t>
            </a:r>
          </a:p>
        </p:txBody>
      </p:sp>
      <p:sp>
        <p:nvSpPr>
          <p:cNvPr id="41" name="Rectangle 40"/>
          <p:cNvSpPr/>
          <p:nvPr/>
        </p:nvSpPr>
        <p:spPr>
          <a:xfrm>
            <a:off x="6906463" y="2807208"/>
            <a:ext cx="4517136" cy="420624"/>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6906463" y="2807208"/>
            <a:ext cx="451713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6970471" y="2953512"/>
            <a:ext cx="1986442"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Event Exhibitor Manager</a:t>
            </a:r>
          </a:p>
        </p:txBody>
      </p:sp>
      <p:sp>
        <p:nvSpPr>
          <p:cNvPr id="44" name="TextBox 43"/>
          <p:cNvSpPr txBox="1"/>
          <p:nvPr/>
        </p:nvSpPr>
        <p:spPr>
          <a:xfrm>
            <a:off x="9048353" y="2953512"/>
            <a:ext cx="2347813"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Aussteller und Hallenpläne (optional)</a:t>
            </a:r>
          </a:p>
        </p:txBody>
      </p:sp>
      <p:sp>
        <p:nvSpPr>
          <p:cNvPr id="45" name="Rectangle 44"/>
          <p:cNvSpPr/>
          <p:nvPr/>
        </p:nvSpPr>
        <p:spPr>
          <a:xfrm>
            <a:off x="6906463" y="3227832"/>
            <a:ext cx="451713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970471" y="2578608"/>
            <a:ext cx="1828800" cy="137160"/>
          </a:xfrm>
          <a:prstGeom prst="rect">
            <a:avLst/>
          </a:prstGeom>
          <a:noFill/>
        </p:spPr>
        <p:txBody>
          <a:bodyPr wrap="square" lIns="0" rIns="0" tIns="0" bIns="0" anchor="t">
            <a:spAutoFit/>
          </a:bodyPr>
          <a:lstStyle/>
          <a:p>
            <a:pPr algn="l">
              <a:lnSpc>
                <a:spcPct val="100000"/>
              </a:lnSpc>
            </a:pPr>
            <a:r>
              <a:rPr sz="650" b="0" i="0" lang="de-DE">
                <a:solidFill>
                  <a:srgbClr val="2271B1"/>
                </a:solidFill>
                <a:latin typeface="Segoe UI"/>
              </a:rPr>
              <a:t>Aktivieren  |  Löschen</a:t>
            </a:r>
          </a:p>
        </p:txBody>
      </p:sp>
      <p:sp>
        <p:nvSpPr>
          <p:cNvPr id="47" name="Oval 46"/>
          <p:cNvSpPr/>
          <p:nvPr/>
        </p:nvSpPr>
        <p:spPr>
          <a:xfrm>
            <a:off x="6659575" y="214884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6659575" y="220827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49" name="Oval 48"/>
          <p:cNvSpPr/>
          <p:nvPr/>
        </p:nvSpPr>
        <p:spPr>
          <a:xfrm>
            <a:off x="7464247" y="28437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7464247" y="290322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51" name="Oval 50"/>
          <p:cNvSpPr/>
          <p:nvPr/>
        </p:nvSpPr>
        <p:spPr>
          <a:xfrm>
            <a:off x="5955487" y="2148840"/>
            <a:ext cx="274320" cy="274320"/>
          </a:xfrm>
          <a:prstGeom prst="ellipse">
            <a:avLst/>
          </a:prstGeom>
          <a:solidFill>
            <a:srgbClr val="0B3A5D"/>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5955487" y="220827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53" name="Rectangle 52"/>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Rectangle 53"/>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56" name="TextBox 55"/>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Sie brauchen für die Aktivierung Administratorrechte. Für die spätere tägliche Arbeit am Programm genügt die Rolle „Redakteur“ – mehr dazu in Kapitel 3.</a:t>
            </a:r>
          </a:p>
        </p:txBody>
      </p:sp>
      <p:sp>
        <p:nvSpPr>
          <p:cNvPr id="57" name="Rectangle 5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2 · Ersteinrichtung</a:t>
            </a:r>
          </a:p>
        </p:txBody>
      </p:sp>
      <p:sp>
        <p:nvSpPr>
          <p:cNvPr id="59" name="TextBox 5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18 / 140</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2.3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Schritt 2: Das Grundgerüst anlegen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Orte</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Consolas"/>
              </a:rPr>
              <a:t>Veranstaltungen → Orte</a:t>
            </a:r>
          </a:p>
          <a:p>
            <a:pPr algn="l">
              <a:lnSpc>
                <a:spcPct val="125000"/>
              </a:lnSpc>
            </a:pPr>
          </a:p>
          <a:p>
            <a:pPr algn="l">
              <a:lnSpc>
                <a:spcPct val="125000"/>
              </a:lnSpc>
            </a:pPr>
            <a:r>
              <a:rPr sz="1050" b="0" i="0" lang="de-DE">
                <a:solidFill>
                  <a:srgbClr val="3B4A57"/>
                </a:solidFill>
                <a:latin typeface="Segoe UI"/>
              </a:rPr>
              <a:t>Jeder Raum, jede Bühne, jedes Zelt. Geben Sie jedem Ort eine </a:t>
            </a:r>
            <a:r>
              <a:rPr sz="1050" b="1" i="0" lang="de-DE">
                <a:solidFill>
                  <a:srgbClr val="3B4A57"/>
                </a:solidFill>
                <a:latin typeface="Segoe UI"/>
              </a:rPr>
              <a:t>Farbe</a:t>
            </a:r>
            <a:r>
              <a:rPr sz="1050" b="0" i="0" lang="de-DE">
                <a:solidFill>
                  <a:srgbClr val="3B4A57"/>
                </a:solidFill>
                <a:latin typeface="Segoe UI"/>
              </a:rPr>
              <a:t> und ein </a:t>
            </a:r>
            <a:r>
              <a:rPr sz="1050" b="1" i="0" lang="de-DE">
                <a:solidFill>
                  <a:srgbClr val="3B4A57"/>
                </a:solidFill>
                <a:latin typeface="Segoe UI"/>
              </a:rPr>
              <a:t>Bild</a:t>
            </a:r>
            <a:r>
              <a:rPr sz="1050" b="0" i="0" lang="de-DE">
                <a:solidFill>
                  <a:srgbClr val="3B4A57"/>
                </a:solidFill>
                <a:latin typeface="Segoe UI"/>
              </a:rPr>
              <a:t> – beides wird später automatisch im Zeitplan und als Rückfallbild verwendet.</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Ohne Orte kein Zeitplan</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Kategorien</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Consolas"/>
              </a:rPr>
              <a:t>Veranstaltungen → Kategorien</a:t>
            </a:r>
          </a:p>
          <a:p>
            <a:pPr algn="l">
              <a:lnSpc>
                <a:spcPct val="125000"/>
              </a:lnSpc>
            </a:pPr>
          </a:p>
          <a:p>
            <a:pPr algn="l">
              <a:lnSpc>
                <a:spcPct val="125000"/>
              </a:lnSpc>
            </a:pPr>
            <a:r>
              <a:rPr sz="1050" b="0" i="0" lang="de-DE">
                <a:solidFill>
                  <a:srgbClr val="3B4A57"/>
                </a:solidFill>
                <a:latin typeface="Segoe UI"/>
              </a:rPr>
              <a:t>Die Themenbereiche: Vortrag, Workshop, Konzert, Lesung. Sie liefern das farbige Kennzeichen auf der Kachel und die Filter für Ihre Gäste.</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Weniger ist mehr: 5–10 genügen</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Rollen</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Consolas"/>
              </a:rPr>
              <a:t>Veranstaltungen → Rollen</a:t>
            </a:r>
          </a:p>
          <a:p>
            <a:pPr algn="l">
              <a:lnSpc>
                <a:spcPct val="125000"/>
              </a:lnSpc>
            </a:pPr>
          </a:p>
          <a:p>
            <a:pPr algn="l">
              <a:lnSpc>
                <a:spcPct val="125000"/>
              </a:lnSpc>
            </a:pPr>
            <a:r>
              <a:rPr sz="1050" b="0" i="0" lang="de-DE">
                <a:solidFill>
                  <a:srgbClr val="3B4A57"/>
                </a:solidFill>
                <a:latin typeface="Segoe UI"/>
              </a:rPr>
              <a:t>Die Funktion der beteiligten Personen. Die mitgelieferte Liste können Sie ergänzen, umbenennen oder kürzen.</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Bereits vorausgefüllt</a:t>
            </a:r>
          </a:p>
        </p:txBody>
      </p:sp>
      <p:sp>
        <p:nvSpPr>
          <p:cNvPr id="21" name="Rectangle 20"/>
          <p:cNvSpPr/>
          <p:nvPr/>
        </p:nvSpPr>
        <p:spPr>
          <a:xfrm>
            <a:off x="566928" y="4526280"/>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4" name="TextBox 23"/>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Wie Sie Orte, Kategorien und Rollen im Einzelnen anlegen, zeigt </a:t>
            </a:r>
            <a:r>
              <a:rPr sz="1000" b="1" i="0" lang="de-DE">
                <a:solidFill>
                  <a:srgbClr val="2B3844"/>
                </a:solidFill>
                <a:latin typeface="Segoe UI"/>
              </a:rPr>
              <a:t>Kapitel 6</a:t>
            </a:r>
            <a:r>
              <a:rPr sz="1000" b="0" i="0" lang="de-DE">
                <a:solidFill>
                  <a:srgbClr val="2B3844"/>
                </a:solidFill>
                <a:latin typeface="Segoe UI"/>
              </a:rPr>
              <a:t> ausführlich. Für die Ersteinrichtung genügt es, die Namen einzutragen – Farben und Bilder können Sie jederzeit nachreichen.</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2 · Ersteinrichtung</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19 / 140</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2.4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Schritt 3: Die Hauptveranstaltung anlegen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Gehen Sie auf </a:t>
            </a:r>
            <a:r>
              <a:rPr sz="1150" b="0" i="0" lang="de-DE">
                <a:solidFill>
                  <a:srgbClr val="25333F"/>
                </a:solidFill>
                <a:latin typeface="Consolas"/>
              </a:rPr>
              <a:t>Veranstaltungen → Erstellen</a:t>
            </a:r>
            <a:r>
              <a:rPr sz="1150" b="0" i="0" lang="de-DE">
                <a:solidFill>
                  <a:srgbClr val="25333F"/>
                </a:solidFill>
                <a:latin typeface="Segoe UI"/>
              </a:rPr>
              <a:t>.</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1" name="TextBox 10"/>
          <p:cNvSpPr txBox="1"/>
          <p:nvPr/>
        </p:nvSpPr>
        <p:spPr>
          <a:xfrm>
            <a:off x="950976" y="1769237"/>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Tragen Sie als Titel den Namen Ihrer Gesamtveranstaltung ein, z. B. </a:t>
            </a:r>
            <a:r>
              <a:rPr sz="1150" b="1" i="0" lang="de-DE">
                <a:solidFill>
                  <a:srgbClr val="25333F"/>
                </a:solidFill>
                <a:latin typeface="Segoe UI"/>
              </a:rPr>
              <a:t>Buchmesse 2026</a:t>
            </a:r>
            <a:r>
              <a:rPr sz="1150" b="0" i="0" lang="de-DE">
                <a:solidFill>
                  <a:srgbClr val="25333F"/>
                </a:solidFill>
                <a:latin typeface="Segoe UI"/>
              </a:rPr>
              <a:t>.</a:t>
            </a:r>
          </a:p>
        </p:txBody>
      </p:sp>
      <p:sp>
        <p:nvSpPr>
          <p:cNvPr id="12" name="Oval 11"/>
          <p:cNvSpPr/>
          <p:nvPr/>
        </p:nvSpPr>
        <p:spPr>
          <a:xfrm>
            <a:off x="566928" y="237248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2413635"/>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4" name="TextBox 13"/>
          <p:cNvSpPr txBox="1"/>
          <p:nvPr/>
        </p:nvSpPr>
        <p:spPr>
          <a:xfrm>
            <a:off x="950976" y="2363343"/>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Lassen Sie in der Box „Veranstaltungsdaten“ das Feld </a:t>
            </a:r>
            <a:r>
              <a:rPr sz="1150" b="1" i="0" lang="de-DE">
                <a:solidFill>
                  <a:srgbClr val="25333F"/>
                </a:solidFill>
                <a:latin typeface="Segoe UI"/>
              </a:rPr>
              <a:t>Hauptveranstaltung (Parent)</a:t>
            </a:r>
            <a:r>
              <a:rPr sz="1150" b="0" i="0" lang="de-DE">
                <a:solidFill>
                  <a:srgbClr val="25333F"/>
                </a:solidFill>
                <a:latin typeface="Segoe UI"/>
              </a:rPr>
              <a:t> auf </a:t>
            </a:r>
            <a:r>
              <a:rPr sz="1150" b="1" i="0" lang="de-DE">
                <a:solidFill>
                  <a:srgbClr val="25333F"/>
                </a:solidFill>
                <a:latin typeface="Segoe UI"/>
              </a:rPr>
              <a:t>„Keine“</a:t>
            </a:r>
            <a:r>
              <a:rPr sz="1150" b="0" i="0" lang="de-DE">
                <a:solidFill>
                  <a:srgbClr val="25333F"/>
                </a:solidFill>
                <a:latin typeface="Segoe UI"/>
              </a:rPr>
              <a:t> stehen.</a:t>
            </a:r>
          </a:p>
        </p:txBody>
      </p:sp>
      <p:sp>
        <p:nvSpPr>
          <p:cNvPr id="15" name="TextBox 14"/>
          <p:cNvSpPr txBox="1"/>
          <p:nvPr/>
        </p:nvSpPr>
        <p:spPr>
          <a:xfrm>
            <a:off x="950976" y="2765425"/>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Genau das macht diesen Eintrag zur Hauptveranstaltung.</a:t>
            </a:r>
          </a:p>
        </p:txBody>
      </p:sp>
      <p:sp>
        <p:nvSpPr>
          <p:cNvPr id="16" name="Oval 15"/>
          <p:cNvSpPr/>
          <p:nvPr/>
        </p:nvSpPr>
        <p:spPr>
          <a:xfrm>
            <a:off x="566928" y="315709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3198241"/>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8" name="TextBox 17"/>
          <p:cNvSpPr txBox="1"/>
          <p:nvPr/>
        </p:nvSpPr>
        <p:spPr>
          <a:xfrm>
            <a:off x="950976" y="3147949"/>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Datum und Startzeit dürfen hier leer bleiben. Den Zeitraum leitet das Plugin später aus den zugeordneten Programmpunkten ab.</a:t>
            </a:r>
          </a:p>
        </p:txBody>
      </p:sp>
      <p:sp>
        <p:nvSpPr>
          <p:cNvPr id="19" name="Oval 18"/>
          <p:cNvSpPr/>
          <p:nvPr/>
        </p:nvSpPr>
        <p:spPr>
          <a:xfrm>
            <a:off x="566928" y="3929380"/>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566928" y="3970528"/>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1" name="TextBox 20"/>
          <p:cNvSpPr txBox="1"/>
          <p:nvPr/>
        </p:nvSpPr>
        <p:spPr>
          <a:xfrm>
            <a:off x="950976" y="3920236"/>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Klicken Sie auf </a:t>
            </a:r>
            <a:r>
              <a:rPr sz="1150" b="1" i="0" lang="de-DE">
                <a:solidFill>
                  <a:srgbClr val="25333F"/>
                </a:solidFill>
                <a:latin typeface="Segoe UI"/>
              </a:rPr>
              <a:t>Veröffentlichen</a:t>
            </a:r>
            <a:r>
              <a:rPr sz="1150" b="0" i="0" lang="de-DE">
                <a:solidFill>
                  <a:srgbClr val="25333F"/>
                </a:solidFill>
                <a:latin typeface="Segoe UI"/>
              </a:rPr>
              <a:t>.</a:t>
            </a:r>
          </a:p>
        </p:txBody>
      </p:sp>
      <p:sp>
        <p:nvSpPr>
          <p:cNvPr id="22" name="Rectangle 21"/>
          <p:cNvSpPr/>
          <p:nvPr/>
        </p:nvSpPr>
        <p:spPr>
          <a:xfrm>
            <a:off x="5223967" y="1353312"/>
            <a:ext cx="6400800" cy="283464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 Kongress</a:t>
            </a:r>
          </a:p>
        </p:txBody>
      </p:sp>
      <p:sp>
        <p:nvSpPr>
          <p:cNvPr id="25" name="Rectangle 24"/>
          <p:cNvSpPr/>
          <p:nvPr/>
        </p:nvSpPr>
        <p:spPr>
          <a:xfrm>
            <a:off x="5223967" y="1572768"/>
            <a:ext cx="1481328" cy="261518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27" name="Rectangle 26"/>
          <p:cNvSpPr/>
          <p:nvPr/>
        </p:nvSpPr>
        <p:spPr>
          <a:xfrm>
            <a:off x="522396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Veranstaltungen</a:t>
            </a:r>
          </a:p>
        </p:txBody>
      </p:sp>
      <p:sp>
        <p:nvSpPr>
          <p:cNvPr id="29" name="Rectangle 28"/>
          <p:cNvSpPr/>
          <p:nvPr/>
        </p:nvSpPr>
        <p:spPr>
          <a:xfrm>
            <a:off x="5223967" y="2112264"/>
            <a:ext cx="1481328" cy="188366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49828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1" name="TextBox 30"/>
          <p:cNvSpPr txBox="1"/>
          <p:nvPr/>
        </p:nvSpPr>
        <p:spPr>
          <a:xfrm>
            <a:off x="549828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Alle Veranstaltungen</a:t>
            </a:r>
          </a:p>
        </p:txBody>
      </p:sp>
      <p:sp>
        <p:nvSpPr>
          <p:cNvPr id="32" name="TextBox 31"/>
          <p:cNvSpPr txBox="1"/>
          <p:nvPr/>
        </p:nvSpPr>
        <p:spPr>
          <a:xfrm>
            <a:off x="5498287" y="251917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Erstellen</a:t>
            </a:r>
          </a:p>
        </p:txBody>
      </p:sp>
      <p:sp>
        <p:nvSpPr>
          <p:cNvPr id="33" name="TextBox 32"/>
          <p:cNvSpPr txBox="1"/>
          <p:nvPr/>
        </p:nvSpPr>
        <p:spPr>
          <a:xfrm>
            <a:off x="549828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Sprecher</a:t>
            </a:r>
          </a:p>
        </p:txBody>
      </p:sp>
      <p:sp>
        <p:nvSpPr>
          <p:cNvPr id="34" name="TextBox 33"/>
          <p:cNvSpPr txBox="1"/>
          <p:nvPr/>
        </p:nvSpPr>
        <p:spPr>
          <a:xfrm>
            <a:off x="549828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35" name="TextBox 34"/>
          <p:cNvSpPr txBox="1"/>
          <p:nvPr/>
        </p:nvSpPr>
        <p:spPr>
          <a:xfrm>
            <a:off x="549828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Orte</a:t>
            </a:r>
          </a:p>
        </p:txBody>
      </p:sp>
      <p:sp>
        <p:nvSpPr>
          <p:cNvPr id="36" name="TextBox 35"/>
          <p:cNvSpPr txBox="1"/>
          <p:nvPr/>
        </p:nvSpPr>
        <p:spPr>
          <a:xfrm>
            <a:off x="5498287" y="32506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Rollen</a:t>
            </a:r>
          </a:p>
        </p:txBody>
      </p:sp>
      <p:sp>
        <p:nvSpPr>
          <p:cNvPr id="37" name="TextBox 36"/>
          <p:cNvSpPr txBox="1"/>
          <p:nvPr/>
        </p:nvSpPr>
        <p:spPr>
          <a:xfrm>
            <a:off x="5498287" y="34335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Master Editor</a:t>
            </a:r>
          </a:p>
        </p:txBody>
      </p:sp>
      <p:sp>
        <p:nvSpPr>
          <p:cNvPr id="38" name="TextBox 37"/>
          <p:cNvSpPr txBox="1"/>
          <p:nvPr/>
        </p:nvSpPr>
        <p:spPr>
          <a:xfrm>
            <a:off x="5498287" y="36164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39" name="TextBox 38"/>
          <p:cNvSpPr txBox="1"/>
          <p:nvPr/>
        </p:nvSpPr>
        <p:spPr>
          <a:xfrm>
            <a:off x="5498287" y="37993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40" name="TextBox 39"/>
          <p:cNvSpPr txBox="1"/>
          <p:nvPr/>
        </p:nvSpPr>
        <p:spPr>
          <a:xfrm>
            <a:off x="6906463" y="1719072"/>
            <a:ext cx="3657600" cy="219456"/>
          </a:xfrm>
          <a:prstGeom prst="rect">
            <a:avLst/>
          </a:prstGeom>
          <a:noFill/>
        </p:spPr>
        <p:txBody>
          <a:bodyPr wrap="square" lIns="0" rIns="0" tIns="0" bIns="0" anchor="t">
            <a:spAutoFit/>
          </a:bodyPr>
          <a:lstStyle/>
          <a:p>
            <a:pPr algn="l">
              <a:lnSpc>
                <a:spcPct val="100000"/>
              </a:lnSpc>
            </a:pPr>
            <a:r>
              <a:rPr sz="1100" b="0" i="0" lang="de-DE">
                <a:solidFill>
                  <a:srgbClr val="1F2933"/>
                </a:solidFill>
                <a:latin typeface="Segoe UI"/>
              </a:rPr>
              <a:t>Neue Veranstaltung</a:t>
            </a:r>
          </a:p>
        </p:txBody>
      </p:sp>
      <p:sp>
        <p:nvSpPr>
          <p:cNvPr id="41" name="Rectangle 40"/>
          <p:cNvSpPr/>
          <p:nvPr/>
        </p:nvSpPr>
        <p:spPr>
          <a:xfrm>
            <a:off x="6906463" y="2011680"/>
            <a:ext cx="3161995" cy="310896"/>
          </a:xfrm>
          <a:prstGeom prst="rect">
            <a:avLst/>
          </a:prstGeom>
          <a:solidFill>
            <a:srgbClr val="FFFFFF"/>
          </a:solidFill>
          <a:ln w="1143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997903" y="2089404"/>
            <a:ext cx="2743200" cy="182880"/>
          </a:xfrm>
          <a:prstGeom prst="rect">
            <a:avLst/>
          </a:prstGeom>
          <a:noFill/>
        </p:spPr>
        <p:txBody>
          <a:bodyPr wrap="square" lIns="0" rIns="0" tIns="0" bIns="0" anchor="t">
            <a:spAutoFit/>
          </a:bodyPr>
          <a:lstStyle/>
          <a:p>
            <a:pPr algn="l">
              <a:lnSpc>
                <a:spcPct val="100000"/>
              </a:lnSpc>
            </a:pPr>
            <a:r>
              <a:rPr sz="1000" b="1" i="0" lang="de-DE">
                <a:solidFill>
                  <a:srgbClr val="1F2933"/>
                </a:solidFill>
                <a:latin typeface="Segoe UI"/>
              </a:rPr>
              <a:t>Buchmesse 2026</a:t>
            </a:r>
          </a:p>
        </p:txBody>
      </p:sp>
      <p:sp>
        <p:nvSpPr>
          <p:cNvPr id="43" name="Rectangle 42"/>
          <p:cNvSpPr/>
          <p:nvPr/>
        </p:nvSpPr>
        <p:spPr>
          <a:xfrm>
            <a:off x="6906463" y="2487168"/>
            <a:ext cx="3161995" cy="129844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Rectangle 43"/>
          <p:cNvSpPr/>
          <p:nvPr/>
        </p:nvSpPr>
        <p:spPr>
          <a:xfrm>
            <a:off x="6906463" y="2487168"/>
            <a:ext cx="316199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Rectangle 44"/>
          <p:cNvSpPr/>
          <p:nvPr/>
        </p:nvSpPr>
        <p:spPr>
          <a:xfrm>
            <a:off x="6906463" y="2761488"/>
            <a:ext cx="316199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7016191" y="2555748"/>
            <a:ext cx="294253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Veranstaltungsdaten</a:t>
            </a:r>
          </a:p>
        </p:txBody>
      </p:sp>
      <p:sp>
        <p:nvSpPr>
          <p:cNvPr id="47" name="TextBox 46"/>
          <p:cNvSpPr txBox="1"/>
          <p:nvPr/>
        </p:nvSpPr>
        <p:spPr>
          <a:xfrm>
            <a:off x="7034479" y="2889504"/>
            <a:ext cx="1370685"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Datum</a:t>
            </a:r>
          </a:p>
        </p:txBody>
      </p:sp>
      <p:sp>
        <p:nvSpPr>
          <p:cNvPr id="48" name="Rounded Rectangle 47"/>
          <p:cNvSpPr/>
          <p:nvPr/>
        </p:nvSpPr>
        <p:spPr>
          <a:xfrm>
            <a:off x="7034479" y="3099816"/>
            <a:ext cx="1370685"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125919" y="3150108"/>
            <a:ext cx="986637" cy="146304"/>
          </a:xfrm>
          <a:prstGeom prst="rect">
            <a:avLst/>
          </a:prstGeom>
          <a:noFill/>
        </p:spPr>
        <p:txBody>
          <a:bodyPr wrap="square" lIns="0" rIns="0" tIns="0" bIns="0" anchor="t">
            <a:spAutoFit/>
          </a:bodyPr>
          <a:lstStyle/>
          <a:p>
            <a:pPr algn="l">
              <a:lnSpc>
                <a:spcPct val="100000"/>
              </a:lnSpc>
            </a:pPr>
          </a:p>
        </p:txBody>
      </p:sp>
      <p:sp>
        <p:nvSpPr>
          <p:cNvPr id="50" name="TextBox 49"/>
          <p:cNvSpPr txBox="1"/>
          <p:nvPr/>
        </p:nvSpPr>
        <p:spPr>
          <a:xfrm>
            <a:off x="8167420" y="3140964"/>
            <a:ext cx="164592" cy="164592"/>
          </a:xfrm>
          <a:prstGeom prst="rect">
            <a:avLst/>
          </a:prstGeom>
          <a:noFill/>
        </p:spPr>
        <p:txBody>
          <a:bodyPr wrap="square" lIns="0" rIns="0" tIns="0" bIns="0" anchor="t">
            <a:spAutoFit/>
          </a:bodyPr>
          <a:lstStyle/>
          <a:p>
            <a:pPr algn="l">
              <a:lnSpc>
                <a:spcPct val="100000"/>
              </a:lnSpc>
            </a:pPr>
            <a:r>
              <a:rPr sz="700" b="1" i="0" lang="de-DE">
                <a:solidFill>
                  <a:srgbClr val="2271B1"/>
                </a:solidFill>
                <a:latin typeface="Segoe UI"/>
              </a:rPr>
              <a:t>17</a:t>
            </a:r>
          </a:p>
        </p:txBody>
      </p:sp>
      <p:sp>
        <p:nvSpPr>
          <p:cNvPr id="51" name="TextBox 50"/>
          <p:cNvSpPr txBox="1"/>
          <p:nvPr/>
        </p:nvSpPr>
        <p:spPr>
          <a:xfrm>
            <a:off x="8569756" y="2889504"/>
            <a:ext cx="1370685"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Startzeit</a:t>
            </a:r>
          </a:p>
        </p:txBody>
      </p:sp>
      <p:sp>
        <p:nvSpPr>
          <p:cNvPr id="52" name="Rounded Rectangle 51"/>
          <p:cNvSpPr/>
          <p:nvPr/>
        </p:nvSpPr>
        <p:spPr>
          <a:xfrm>
            <a:off x="8569756" y="3099816"/>
            <a:ext cx="1370685"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8661196" y="3150108"/>
            <a:ext cx="986637" cy="146304"/>
          </a:xfrm>
          <a:prstGeom prst="rect">
            <a:avLst/>
          </a:prstGeom>
          <a:noFill/>
        </p:spPr>
        <p:txBody>
          <a:bodyPr wrap="square" lIns="0" rIns="0" tIns="0" bIns="0" anchor="t">
            <a:spAutoFit/>
          </a:bodyPr>
          <a:lstStyle/>
          <a:p>
            <a:pPr algn="l">
              <a:lnSpc>
                <a:spcPct val="100000"/>
              </a:lnSpc>
            </a:pPr>
          </a:p>
        </p:txBody>
      </p:sp>
      <p:sp>
        <p:nvSpPr>
          <p:cNvPr id="54" name="TextBox 53"/>
          <p:cNvSpPr txBox="1"/>
          <p:nvPr/>
        </p:nvSpPr>
        <p:spPr>
          <a:xfrm>
            <a:off x="7034479" y="3438144"/>
            <a:ext cx="290596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Hauptveranstaltung (Parent)</a:t>
            </a:r>
          </a:p>
        </p:txBody>
      </p:sp>
      <p:sp>
        <p:nvSpPr>
          <p:cNvPr id="55" name="Rounded Rectangle 54"/>
          <p:cNvSpPr/>
          <p:nvPr/>
        </p:nvSpPr>
        <p:spPr>
          <a:xfrm>
            <a:off x="7034479" y="3648456"/>
            <a:ext cx="290596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7125919" y="3698748"/>
            <a:ext cx="252191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 Keine —</a:t>
            </a:r>
          </a:p>
        </p:txBody>
      </p:sp>
      <p:sp>
        <p:nvSpPr>
          <p:cNvPr id="57" name="TextBox 56"/>
          <p:cNvSpPr txBox="1"/>
          <p:nvPr/>
        </p:nvSpPr>
        <p:spPr>
          <a:xfrm>
            <a:off x="9720986" y="3698748"/>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58" name="Rectangle 57"/>
          <p:cNvSpPr/>
          <p:nvPr/>
        </p:nvSpPr>
        <p:spPr>
          <a:xfrm>
            <a:off x="10158801" y="2011680"/>
            <a:ext cx="1264798" cy="676656"/>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Rectangle 58"/>
          <p:cNvSpPr/>
          <p:nvPr/>
        </p:nvSpPr>
        <p:spPr>
          <a:xfrm>
            <a:off x="10158801" y="2011680"/>
            <a:ext cx="1264798"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Rectangle 59"/>
          <p:cNvSpPr/>
          <p:nvPr/>
        </p:nvSpPr>
        <p:spPr>
          <a:xfrm>
            <a:off x="10158801" y="2286000"/>
            <a:ext cx="1264798"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10268529" y="2080260"/>
            <a:ext cx="1045342"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Veröffentlichen</a:t>
            </a:r>
          </a:p>
        </p:txBody>
      </p:sp>
      <p:sp>
        <p:nvSpPr>
          <p:cNvPr id="62" name="Rounded Rectangle 61"/>
          <p:cNvSpPr/>
          <p:nvPr/>
        </p:nvSpPr>
        <p:spPr>
          <a:xfrm>
            <a:off x="10286817" y="2432304"/>
            <a:ext cx="917326"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10286817" y="2482596"/>
            <a:ext cx="917326"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Veröffentlichen</a:t>
            </a:r>
          </a:p>
        </p:txBody>
      </p:sp>
      <p:sp>
        <p:nvSpPr>
          <p:cNvPr id="64" name="Oval 63"/>
          <p:cNvSpPr/>
          <p:nvPr/>
        </p:nvSpPr>
        <p:spPr>
          <a:xfrm>
            <a:off x="7098487" y="214884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7098487" y="220827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66" name="Oval 65"/>
          <p:cNvSpPr/>
          <p:nvPr/>
        </p:nvSpPr>
        <p:spPr>
          <a:xfrm>
            <a:off x="8652967" y="33009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8652967" y="336042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68" name="Oval 67"/>
          <p:cNvSpPr/>
          <p:nvPr/>
        </p:nvSpPr>
        <p:spPr>
          <a:xfrm>
            <a:off x="10618927" y="23865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10618927" y="244602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5</a:t>
            </a:r>
          </a:p>
        </p:txBody>
      </p:sp>
      <p:sp>
        <p:nvSpPr>
          <p:cNvPr id="70" name="Rectangle 69"/>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Rectangle 70"/>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73" name="TextBox 72"/>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Eine Hauptveranstaltung ist technisch dasselbe wie ein Programmpunkt – nur ohne übergeordneten Eintrag. Sie können also jederzeit weitere anlegen, etwa für jedes Jahr eine eigene.</a:t>
            </a:r>
          </a:p>
        </p:txBody>
      </p:sp>
      <p:sp>
        <p:nvSpPr>
          <p:cNvPr id="74" name="Rectangle 7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TextBox 7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2 · Ersteinrichtung</a:t>
            </a:r>
          </a:p>
        </p:txBody>
      </p:sp>
      <p:sp>
        <p:nvSpPr>
          <p:cNvPr id="76" name="TextBox 7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20 / 140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2.5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Schritt 4: Den ersten Programmpunkt eintragen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106737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Wieder </a:t>
            </a:r>
            <a:r>
              <a:rPr sz="1150" b="0" i="0" lang="de-DE">
                <a:solidFill>
                  <a:srgbClr val="25333F"/>
                </a:solidFill>
                <a:latin typeface="Consolas"/>
              </a:rPr>
              <a:t>Veranstaltungen → Erstellen</a:t>
            </a:r>
            <a:r>
              <a:rPr sz="1150" b="0" i="0" lang="de-DE">
                <a:solidFill>
                  <a:srgbClr val="25333F"/>
                </a:solidFill>
                <a:latin typeface="Segoe UI"/>
              </a:rPr>
              <a:t>.</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1" name="TextBox 10"/>
          <p:cNvSpPr txBox="1"/>
          <p:nvPr/>
        </p:nvSpPr>
        <p:spPr>
          <a:xfrm>
            <a:off x="950976" y="1769237"/>
            <a:ext cx="106737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Titel eintragen, z. B. </a:t>
            </a:r>
            <a:r>
              <a:rPr sz="1150" b="1" i="0" lang="de-DE">
                <a:solidFill>
                  <a:srgbClr val="25333F"/>
                </a:solidFill>
                <a:latin typeface="Segoe UI"/>
              </a:rPr>
              <a:t>Eröffnungsvortrag</a:t>
            </a:r>
            <a:r>
              <a:rPr sz="1150" b="0" i="0" lang="de-DE">
                <a:solidFill>
                  <a:srgbClr val="25333F"/>
                </a:solidFill>
                <a:latin typeface="Segoe UI"/>
              </a:rPr>
              <a:t>.</a:t>
            </a:r>
          </a:p>
        </p:txBody>
      </p:sp>
      <p:sp>
        <p:nvSpPr>
          <p:cNvPr id="12" name="Oval 11"/>
          <p:cNvSpPr/>
          <p:nvPr/>
        </p:nvSpPr>
        <p:spPr>
          <a:xfrm>
            <a:off x="566928" y="219430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223545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4" name="TextBox 13"/>
          <p:cNvSpPr txBox="1"/>
          <p:nvPr/>
        </p:nvSpPr>
        <p:spPr>
          <a:xfrm>
            <a:off x="950976" y="2185162"/>
            <a:ext cx="1067379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Datum</a:t>
            </a:r>
            <a:r>
              <a:rPr sz="1150" b="0" i="0" lang="de-DE">
                <a:solidFill>
                  <a:srgbClr val="25333F"/>
                </a:solidFill>
                <a:latin typeface="Segoe UI"/>
              </a:rPr>
              <a:t> und </a:t>
            </a:r>
            <a:r>
              <a:rPr sz="1150" b="1" i="0" lang="de-DE">
                <a:solidFill>
                  <a:srgbClr val="25333F"/>
                </a:solidFill>
                <a:latin typeface="Segoe UI"/>
              </a:rPr>
              <a:t>Startzeit</a:t>
            </a:r>
            <a:r>
              <a:rPr sz="1150" b="0" i="0" lang="de-DE">
                <a:solidFill>
                  <a:srgbClr val="25333F"/>
                </a:solidFill>
                <a:latin typeface="Segoe UI"/>
              </a:rPr>
              <a:t> ausfüllen – beides ist Pflicht.</a:t>
            </a:r>
          </a:p>
        </p:txBody>
      </p:sp>
      <p:sp>
        <p:nvSpPr>
          <p:cNvPr id="15" name="TextBox 14"/>
          <p:cNvSpPr txBox="1"/>
          <p:nvPr/>
        </p:nvSpPr>
        <p:spPr>
          <a:xfrm>
            <a:off x="950976" y="2409062"/>
            <a:ext cx="1067379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Ohne diese beiden Angaben erscheint der Punkt in keiner zeitbasierten Ansicht: weder im Zeitplan noch im Live-Ticker.</a:t>
            </a:r>
          </a:p>
        </p:txBody>
      </p:sp>
      <p:sp>
        <p:nvSpPr>
          <p:cNvPr id="16" name="Oval 15"/>
          <p:cNvSpPr/>
          <p:nvPr/>
        </p:nvSpPr>
        <p:spPr>
          <a:xfrm>
            <a:off x="566928" y="2800730"/>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284187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8" name="TextBox 17"/>
          <p:cNvSpPr txBox="1"/>
          <p:nvPr/>
        </p:nvSpPr>
        <p:spPr>
          <a:xfrm>
            <a:off x="950976" y="2791587"/>
            <a:ext cx="106737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Bei </a:t>
            </a:r>
            <a:r>
              <a:rPr sz="1150" b="1" i="0" lang="de-DE">
                <a:solidFill>
                  <a:srgbClr val="25333F"/>
                </a:solidFill>
                <a:latin typeface="Segoe UI"/>
              </a:rPr>
              <a:t>Hauptveranstaltung (Parent)</a:t>
            </a:r>
            <a:r>
              <a:rPr sz="1150" b="0" i="0" lang="de-DE">
                <a:solidFill>
                  <a:srgbClr val="25333F"/>
                </a:solidFill>
                <a:latin typeface="Segoe UI"/>
              </a:rPr>
              <a:t> Ihre eben angelegte Veranstaltung auswählen.</a:t>
            </a:r>
          </a:p>
        </p:txBody>
      </p:sp>
      <p:sp>
        <p:nvSpPr>
          <p:cNvPr id="19" name="TextBox 18"/>
          <p:cNvSpPr txBox="1"/>
          <p:nvPr/>
        </p:nvSpPr>
        <p:spPr>
          <a:xfrm>
            <a:off x="950976" y="3015487"/>
            <a:ext cx="1067379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Ohne diese Zuordnung bleibt der Punkt heimatlos.</a:t>
            </a:r>
          </a:p>
        </p:txBody>
      </p:sp>
      <p:sp>
        <p:nvSpPr>
          <p:cNvPr id="20" name="Oval 19"/>
          <p:cNvSpPr/>
          <p:nvPr/>
        </p:nvSpPr>
        <p:spPr>
          <a:xfrm>
            <a:off x="566928" y="34071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34483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2" name="TextBox 21"/>
          <p:cNvSpPr txBox="1"/>
          <p:nvPr/>
        </p:nvSpPr>
        <p:spPr>
          <a:xfrm>
            <a:off x="950976" y="3398012"/>
            <a:ext cx="1067379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Ort</a:t>
            </a:r>
            <a:r>
              <a:rPr sz="1150" b="0" i="0" lang="de-DE">
                <a:solidFill>
                  <a:srgbClr val="25333F"/>
                </a:solidFill>
                <a:latin typeface="Segoe UI"/>
              </a:rPr>
              <a:t> und </a:t>
            </a:r>
            <a:r>
              <a:rPr sz="1150" b="1" i="0" lang="de-DE">
                <a:solidFill>
                  <a:srgbClr val="25333F"/>
                </a:solidFill>
                <a:latin typeface="Segoe UI"/>
              </a:rPr>
              <a:t>Kategorie</a:t>
            </a:r>
            <a:r>
              <a:rPr sz="1150" b="0" i="0" lang="de-DE">
                <a:solidFill>
                  <a:srgbClr val="25333F"/>
                </a:solidFill>
                <a:latin typeface="Segoe UI"/>
              </a:rPr>
              <a:t> wählen, rechts ein </a:t>
            </a:r>
            <a:r>
              <a:rPr sz="1150" b="1" i="0" lang="de-DE">
                <a:solidFill>
                  <a:srgbClr val="25333F"/>
                </a:solidFill>
                <a:latin typeface="Segoe UI"/>
              </a:rPr>
              <a:t>Beitragsbild</a:t>
            </a:r>
            <a:r>
              <a:rPr sz="1150" b="0" i="0" lang="de-DE">
                <a:solidFill>
                  <a:srgbClr val="25333F"/>
                </a:solidFill>
                <a:latin typeface="Segoe UI"/>
              </a:rPr>
              <a:t> setzen.</a:t>
            </a:r>
          </a:p>
        </p:txBody>
      </p:sp>
      <p:sp>
        <p:nvSpPr>
          <p:cNvPr id="23" name="Oval 22"/>
          <p:cNvSpPr/>
          <p:nvPr/>
        </p:nvSpPr>
        <p:spPr>
          <a:xfrm>
            <a:off x="566928" y="3823080"/>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66928" y="3864228"/>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6</a:t>
            </a:r>
          </a:p>
        </p:txBody>
      </p:sp>
      <p:sp>
        <p:nvSpPr>
          <p:cNvPr id="25" name="TextBox 24"/>
          <p:cNvSpPr txBox="1"/>
          <p:nvPr/>
        </p:nvSpPr>
        <p:spPr>
          <a:xfrm>
            <a:off x="950976" y="3813936"/>
            <a:ext cx="1067379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Veröffentlichen</a:t>
            </a:r>
            <a:r>
              <a:rPr sz="1150" b="0" i="0" lang="de-DE">
                <a:solidFill>
                  <a:srgbClr val="25333F"/>
                </a:solidFill>
                <a:latin typeface="Segoe UI"/>
              </a:rPr>
              <a:t>. Wiederholen Sie das für alle weiteren Punkte.</a:t>
            </a:r>
          </a:p>
        </p:txBody>
      </p:sp>
      <p:sp>
        <p:nvSpPr>
          <p:cNvPr id="26" name="TextBox 25"/>
          <p:cNvSpPr txBox="1"/>
          <p:nvPr/>
        </p:nvSpPr>
        <p:spPr>
          <a:xfrm>
            <a:off x="950976" y="4037837"/>
            <a:ext cx="1067379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Bei mehr als etwa 30 Punkten lohnt sich der Import aus Excel – siehe Kapitel 8.</a:t>
            </a:r>
          </a:p>
        </p:txBody>
      </p:sp>
      <p:sp>
        <p:nvSpPr>
          <p:cNvPr id="27" name="Rectangle 26"/>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30" name="TextBox 29"/>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Alle Felder der Bearbeitungsmaske erklärt </a:t>
            </a:r>
            <a:r>
              <a:rPr sz="1000" b="1" i="0" lang="de-DE">
                <a:solidFill>
                  <a:srgbClr val="2B3844"/>
                </a:solidFill>
                <a:latin typeface="Segoe UI"/>
              </a:rPr>
              <a:t>Kapitel 5</a:t>
            </a:r>
            <a:r>
              <a:rPr sz="1000" b="0" i="0" lang="de-DE">
                <a:solidFill>
                  <a:srgbClr val="2B3844"/>
                </a:solidFill>
                <a:latin typeface="Segoe UI"/>
              </a:rPr>
              <a:t> im Detail. Für den Anfang genügen Titel, Datum, Startzeit und die Zuordnung zur Hauptveranstaltung.</a:t>
            </a:r>
          </a:p>
        </p:txBody>
      </p:sp>
      <p:sp>
        <p:nvSpPr>
          <p:cNvPr id="31" name="Rectangle 3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2 · Ersteinrichtung</a:t>
            </a:r>
          </a:p>
        </p:txBody>
      </p:sp>
      <p:sp>
        <p:nvSpPr>
          <p:cNvPr id="33" name="TextBox 3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21 / 140</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2.6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Schritt 5: Die Programmseite veröffentlichen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4957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Consolas"/>
              </a:rPr>
              <a:t>Seiten → Erstellen</a:t>
            </a:r>
            <a:r>
              <a:rPr sz="1150" b="0" i="0" lang="de-DE">
                <a:solidFill>
                  <a:srgbClr val="25333F"/>
                </a:solidFill>
                <a:latin typeface="Segoe UI"/>
              </a:rPr>
              <a:t> aufrufen und der Seite einen Titel geben, z. B. </a:t>
            </a:r>
            <a:r>
              <a:rPr sz="1150" b="1" i="0" lang="de-DE">
                <a:solidFill>
                  <a:srgbClr val="25333F"/>
                </a:solidFill>
                <a:latin typeface="Segoe UI"/>
              </a:rPr>
              <a:t>Programm</a:t>
            </a:r>
            <a:r>
              <a:rPr sz="1150" b="0" i="0" lang="de-DE">
                <a:solidFill>
                  <a:srgbClr val="25333F"/>
                </a:solidFill>
                <a:latin typeface="Segoe UI"/>
              </a:rPr>
              <a:t>.</a:t>
            </a:r>
          </a:p>
        </p:txBody>
      </p:sp>
      <p:sp>
        <p:nvSpPr>
          <p:cNvPr id="9" name="Oval 8"/>
          <p:cNvSpPr/>
          <p:nvPr/>
        </p:nvSpPr>
        <p:spPr>
          <a:xfrm>
            <a:off x="566928" y="195656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99771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1" name="TextBox 10"/>
          <p:cNvSpPr txBox="1"/>
          <p:nvPr/>
        </p:nvSpPr>
        <p:spPr>
          <a:xfrm>
            <a:off x="950976" y="1947418"/>
            <a:ext cx="34957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Auf das </a:t>
            </a:r>
            <a:r>
              <a:rPr sz="1150" b="1" i="0" lang="de-DE">
                <a:solidFill>
                  <a:srgbClr val="25333F"/>
                </a:solidFill>
                <a:latin typeface="Segoe UI"/>
              </a:rPr>
              <a:t>+</a:t>
            </a:r>
            <a:r>
              <a:rPr sz="1150" b="0" i="0" lang="de-DE">
                <a:solidFill>
                  <a:srgbClr val="25333F"/>
                </a:solidFill>
                <a:latin typeface="Segoe UI"/>
              </a:rPr>
              <a:t> klicken und den Block </a:t>
            </a:r>
            <a:r>
              <a:rPr sz="1150" b="1" i="0" lang="de-DE">
                <a:solidFill>
                  <a:srgbClr val="25333F"/>
                </a:solidFill>
                <a:latin typeface="Segoe UI"/>
              </a:rPr>
              <a:t>Shortcode</a:t>
            </a:r>
            <a:r>
              <a:rPr sz="1150" b="0" i="0" lang="de-DE">
                <a:solidFill>
                  <a:srgbClr val="25333F"/>
                </a:solidFill>
                <a:latin typeface="Segoe UI"/>
              </a:rPr>
              <a:t> auswählen.</a:t>
            </a:r>
          </a:p>
        </p:txBody>
      </p:sp>
      <p:sp>
        <p:nvSpPr>
          <p:cNvPr id="12" name="TextBox 11"/>
          <p:cNvSpPr txBox="1"/>
          <p:nvPr/>
        </p:nvSpPr>
        <p:spPr>
          <a:xfrm>
            <a:off x="950976" y="2349500"/>
            <a:ext cx="34957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Alternativ tippen Sie </a:t>
            </a:r>
            <a:r>
              <a:rPr sz="950" b="0" i="0" lang="de-DE">
                <a:solidFill>
                  <a:srgbClr val="6B7A88"/>
                </a:solidFill>
                <a:latin typeface="Consolas"/>
              </a:rPr>
              <a:t>/shortcode</a:t>
            </a:r>
            <a:r>
              <a:rPr sz="950" b="0" i="0" lang="de-DE">
                <a:solidFill>
                  <a:srgbClr val="6B7A88"/>
                </a:solidFill>
                <a:latin typeface="Segoe UI"/>
              </a:rPr>
              <a:t> und drücken die Eingabetaste.</a:t>
            </a:r>
          </a:p>
        </p:txBody>
      </p:sp>
      <p:sp>
        <p:nvSpPr>
          <p:cNvPr id="13" name="Oval 12"/>
          <p:cNvSpPr/>
          <p:nvPr/>
        </p:nvSpPr>
        <p:spPr>
          <a:xfrm>
            <a:off x="566928" y="288594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927096"/>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5" name="TextBox 14"/>
          <p:cNvSpPr txBox="1"/>
          <p:nvPr/>
        </p:nvSpPr>
        <p:spPr>
          <a:xfrm>
            <a:off x="950976" y="2876804"/>
            <a:ext cx="34957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In das Feld genau das eintragen: </a:t>
            </a:r>
            <a:r>
              <a:rPr sz="1150" b="0" i="0" lang="de-DE">
                <a:solidFill>
                  <a:srgbClr val="25333F"/>
                </a:solidFill>
                <a:latin typeface="Consolas"/>
              </a:rPr>
              <a:t>[event_calendar]</a:t>
            </a:r>
          </a:p>
        </p:txBody>
      </p:sp>
      <p:sp>
        <p:nvSpPr>
          <p:cNvPr id="16" name="TextBox 15"/>
          <p:cNvSpPr txBox="1"/>
          <p:nvPr/>
        </p:nvSpPr>
        <p:spPr>
          <a:xfrm>
            <a:off x="950976" y="3100705"/>
            <a:ext cx="34957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Mit den eckigen Klammern, ohne Leerzeichen davor oder dahinter.</a:t>
            </a:r>
          </a:p>
        </p:txBody>
      </p:sp>
      <p:sp>
        <p:nvSpPr>
          <p:cNvPr id="17" name="Oval 16"/>
          <p:cNvSpPr/>
          <p:nvPr/>
        </p:nvSpPr>
        <p:spPr>
          <a:xfrm>
            <a:off x="566928" y="363715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678301"/>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9" name="TextBox 18"/>
          <p:cNvSpPr txBox="1"/>
          <p:nvPr/>
        </p:nvSpPr>
        <p:spPr>
          <a:xfrm>
            <a:off x="950976" y="3628009"/>
            <a:ext cx="34957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Auf </a:t>
            </a:r>
            <a:r>
              <a:rPr sz="1150" b="1" i="0" lang="de-DE">
                <a:solidFill>
                  <a:srgbClr val="25333F"/>
                </a:solidFill>
                <a:latin typeface="Segoe UI"/>
              </a:rPr>
              <a:t>Veröffentlichen</a:t>
            </a:r>
            <a:r>
              <a:rPr sz="1150" b="0" i="0" lang="de-DE">
                <a:solidFill>
                  <a:srgbClr val="25333F"/>
                </a:solidFill>
                <a:latin typeface="Segoe UI"/>
              </a:rPr>
              <a:t> klicken und die Seite anschließend ansehen.</a:t>
            </a:r>
          </a:p>
        </p:txBody>
      </p:sp>
      <p:sp>
        <p:nvSpPr>
          <p:cNvPr id="20" name="Rectangle 19"/>
          <p:cNvSpPr/>
          <p:nvPr/>
        </p:nvSpPr>
        <p:spPr>
          <a:xfrm>
            <a:off x="4858207" y="1417320"/>
            <a:ext cx="6766560" cy="2377440"/>
          </a:xfrm>
          <a:prstGeom prst="rect">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4858207" y="1417320"/>
            <a:ext cx="6766560" cy="31089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4967935" y="1495044"/>
            <a:ext cx="1828800" cy="164592"/>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   Block hinzufügen</a:t>
            </a:r>
          </a:p>
        </p:txBody>
      </p:sp>
      <p:sp>
        <p:nvSpPr>
          <p:cNvPr id="23" name="Rounded Rectangle 22"/>
          <p:cNvSpPr/>
          <p:nvPr/>
        </p:nvSpPr>
        <p:spPr>
          <a:xfrm>
            <a:off x="10143439" y="1467612"/>
            <a:ext cx="658368" cy="210312"/>
          </a:xfrm>
          <a:prstGeom prst="roundRect">
            <a:avLst>
              <a:gd name="adj" fmla="val 20000"/>
            </a:avLst>
          </a:prstGeom>
          <a:solidFill>
            <a:srgbClr val="FFFFFF"/>
          </a:solidFill>
          <a:ln w="1016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10143439" y="1513332"/>
            <a:ext cx="658368" cy="146304"/>
          </a:xfrm>
          <a:prstGeom prst="rect">
            <a:avLst/>
          </a:prstGeom>
          <a:noFill/>
        </p:spPr>
        <p:txBody>
          <a:bodyPr wrap="square" lIns="0" rIns="0" tIns="0" bIns="0" anchor="t">
            <a:spAutoFit/>
          </a:bodyPr>
          <a:lstStyle/>
          <a:p>
            <a:pPr algn="ctr">
              <a:lnSpc>
                <a:spcPct val="100000"/>
              </a:lnSpc>
            </a:pPr>
            <a:r>
              <a:rPr sz="700" b="0" i="0" lang="de-DE">
                <a:solidFill>
                  <a:srgbClr val="1F2933"/>
                </a:solidFill>
                <a:latin typeface="Segoe UI"/>
              </a:rPr>
              <a:t>Vorschau</a:t>
            </a:r>
          </a:p>
        </p:txBody>
      </p:sp>
      <p:sp>
        <p:nvSpPr>
          <p:cNvPr id="25" name="Rounded Rectangle 24"/>
          <p:cNvSpPr/>
          <p:nvPr/>
        </p:nvSpPr>
        <p:spPr>
          <a:xfrm>
            <a:off x="10874959" y="1467612"/>
            <a:ext cx="658368" cy="210312"/>
          </a:xfrm>
          <a:prstGeom prst="roundRect">
            <a:avLst>
              <a:gd name="adj" fmla="val 20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10874959" y="1513332"/>
            <a:ext cx="658368" cy="146304"/>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Veröffentlichen</a:t>
            </a:r>
          </a:p>
        </p:txBody>
      </p:sp>
      <p:sp>
        <p:nvSpPr>
          <p:cNvPr id="27" name="TextBox 26"/>
          <p:cNvSpPr txBox="1"/>
          <p:nvPr/>
        </p:nvSpPr>
        <p:spPr>
          <a:xfrm>
            <a:off x="5406847" y="1984248"/>
            <a:ext cx="5669280" cy="310896"/>
          </a:xfrm>
          <a:prstGeom prst="rect">
            <a:avLst/>
          </a:prstGeom>
          <a:noFill/>
        </p:spPr>
        <p:txBody>
          <a:bodyPr wrap="square" lIns="0" rIns="0" tIns="0" bIns="0" anchor="t">
            <a:spAutoFit/>
          </a:bodyPr>
          <a:lstStyle/>
          <a:p>
            <a:pPr algn="l">
              <a:lnSpc>
                <a:spcPct val="100000"/>
              </a:lnSpc>
            </a:pPr>
            <a:r>
              <a:rPr sz="1700" b="1" i="0" lang="de-DE">
                <a:solidFill>
                  <a:srgbClr val="1F2933"/>
                </a:solidFill>
                <a:latin typeface="Segoe UI"/>
              </a:rPr>
              <a:t>Programm</a:t>
            </a:r>
          </a:p>
        </p:txBody>
      </p:sp>
      <p:sp>
        <p:nvSpPr>
          <p:cNvPr id="28" name="Rounded Rectangle 27"/>
          <p:cNvSpPr/>
          <p:nvPr/>
        </p:nvSpPr>
        <p:spPr>
          <a:xfrm>
            <a:off x="5406847" y="2478024"/>
            <a:ext cx="5669280" cy="566928"/>
          </a:xfrm>
          <a:prstGeom prst="roundRect">
            <a:avLst>
              <a:gd name="adj" fmla="val 5000"/>
            </a:avLst>
          </a:prstGeom>
          <a:solidFill>
            <a:srgbClr val="F7FAFC"/>
          </a:solidFill>
          <a:ln w="1397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516575" y="2569464"/>
            <a:ext cx="2194560" cy="146304"/>
          </a:xfrm>
          <a:prstGeom prst="rect">
            <a:avLst/>
          </a:prstGeom>
          <a:noFill/>
        </p:spPr>
        <p:txBody>
          <a:bodyPr wrap="square" lIns="0" rIns="0" tIns="0" bIns="0" anchor="t">
            <a:spAutoFit/>
          </a:bodyPr>
          <a:lstStyle/>
          <a:p>
            <a:pPr algn="l">
              <a:lnSpc>
                <a:spcPct val="100000"/>
              </a:lnSpc>
            </a:pPr>
            <a:r>
              <a:rPr sz="650" b="1" i="0" lang="de-DE">
                <a:solidFill>
                  <a:srgbClr val="2271B1"/>
                </a:solidFill>
                <a:latin typeface="Segoe UI"/>
              </a:rPr>
              <a:t>Shortcode</a:t>
            </a:r>
          </a:p>
        </p:txBody>
      </p:sp>
      <p:sp>
        <p:nvSpPr>
          <p:cNvPr id="30" name="TextBox 29"/>
          <p:cNvSpPr txBox="1"/>
          <p:nvPr/>
        </p:nvSpPr>
        <p:spPr>
          <a:xfrm>
            <a:off x="5516575" y="2743200"/>
            <a:ext cx="5394960" cy="182880"/>
          </a:xfrm>
          <a:prstGeom prst="rect">
            <a:avLst/>
          </a:prstGeom>
          <a:noFill/>
        </p:spPr>
        <p:txBody>
          <a:bodyPr wrap="square" lIns="0" rIns="0" tIns="0" bIns="0" anchor="t">
            <a:spAutoFit/>
          </a:bodyPr>
          <a:lstStyle/>
          <a:p>
            <a:pPr algn="l">
              <a:lnSpc>
                <a:spcPct val="100000"/>
              </a:lnSpc>
            </a:pPr>
            <a:r>
              <a:rPr sz="950" b="0" i="0" lang="de-DE">
                <a:solidFill>
                  <a:srgbClr val="1F2933"/>
                </a:solidFill>
                <a:latin typeface="Consolas"/>
              </a:rPr>
              <a:t>[event_calendar]</a:t>
            </a:r>
          </a:p>
        </p:txBody>
      </p:sp>
      <p:sp>
        <p:nvSpPr>
          <p:cNvPr id="31" name="Oval 30"/>
          <p:cNvSpPr/>
          <p:nvPr/>
        </p:nvSpPr>
        <p:spPr>
          <a:xfrm>
            <a:off x="5287975" y="14356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287975" y="149504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33" name="Oval 32"/>
          <p:cNvSpPr/>
          <p:nvPr/>
        </p:nvSpPr>
        <p:spPr>
          <a:xfrm>
            <a:off x="5415991" y="267004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5415991" y="272948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35" name="Oval 34"/>
          <p:cNvSpPr/>
          <p:nvPr/>
        </p:nvSpPr>
        <p:spPr>
          <a:xfrm>
            <a:off x="11066983" y="14356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11066983" y="149504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37" name="Rectangle 36"/>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40" name="TextBox 39"/>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Für den Zeitplan nehmen Sie </a:t>
            </a:r>
            <a:r>
              <a:rPr sz="1000" b="0" i="0" lang="de-DE">
                <a:solidFill>
                  <a:srgbClr val="2B3844"/>
                </a:solidFill>
                <a:latin typeface="Consolas"/>
              </a:rPr>
              <a:t>[event_timetable]</a:t>
            </a:r>
            <a:r>
              <a:rPr sz="1000" b="0" i="0" lang="de-DE">
                <a:solidFill>
                  <a:srgbClr val="2B3844"/>
                </a:solidFill>
                <a:latin typeface="Segoe UI"/>
              </a:rPr>
              <a:t>, für einen Bildschirm im Foyer </a:t>
            </a:r>
            <a:r>
              <a:rPr sz="1000" b="0" i="0" lang="de-DE">
                <a:solidFill>
                  <a:srgbClr val="2B3844"/>
                </a:solidFill>
                <a:latin typeface="Consolas"/>
              </a:rPr>
              <a:t>[event_live_ticker]</a:t>
            </a:r>
            <a:r>
              <a:rPr sz="1000" b="0" i="0" lang="de-DE">
                <a:solidFill>
                  <a:srgbClr val="2B3844"/>
                </a:solidFill>
                <a:latin typeface="Segoe UI"/>
              </a:rPr>
              <a:t>. Alle Bausteine und ihre Einstellmöglichkeiten erzeugt Ihnen der Shortcode-Generator – siehe Kapitel 3.</a:t>
            </a:r>
          </a:p>
        </p:txBody>
      </p:sp>
      <p:sp>
        <p:nvSpPr>
          <p:cNvPr id="41" name="Rectangle 4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2 · Ersteinrichtung</a:t>
            </a:r>
          </a:p>
        </p:txBody>
      </p:sp>
      <p:sp>
        <p:nvSpPr>
          <p:cNvPr id="43" name="TextBox 4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22 / 140</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2.6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Welcher Baustein gehört auf welche Seite?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741507" cy="164592"/>
          </a:xfrm>
          <a:prstGeom prst="rect">
            <a:avLst/>
          </a:prstGeom>
          <a:noFill/>
        </p:spPr>
        <p:txBody>
          <a:bodyPr wrap="square" lIns="0" rIns="0" tIns="0" bIns="0" anchor="t">
            <a:spAutoFit/>
          </a:bodyPr>
          <a:lstStyle/>
          <a:p>
            <a:pPr algn="l">
              <a:lnSpc>
                <a:spcPct val="100000"/>
              </a:lnSpc>
            </a:pPr>
            <a:r>
              <a:rPr sz="1100" b="1" i="0" lang="de-DE">
                <a:solidFill>
                  <a:srgbClr val="FFFFFF"/>
                </a:solidFill>
                <a:latin typeface="Segoe UI"/>
              </a:rPr>
              <a:t>Seite</a:t>
            </a:r>
          </a:p>
        </p:txBody>
      </p:sp>
      <p:sp>
        <p:nvSpPr>
          <p:cNvPr id="8" name="TextBox 7"/>
          <p:cNvSpPr txBox="1"/>
          <p:nvPr/>
        </p:nvSpPr>
        <p:spPr>
          <a:xfrm>
            <a:off x="3601043" y="1435608"/>
            <a:ext cx="3107055" cy="164592"/>
          </a:xfrm>
          <a:prstGeom prst="rect">
            <a:avLst/>
          </a:prstGeom>
          <a:noFill/>
        </p:spPr>
        <p:txBody>
          <a:bodyPr wrap="square" lIns="0" rIns="0" tIns="0" bIns="0" anchor="t">
            <a:spAutoFit/>
          </a:bodyPr>
          <a:lstStyle/>
          <a:p>
            <a:pPr algn="l">
              <a:lnSpc>
                <a:spcPct val="100000"/>
              </a:lnSpc>
            </a:pPr>
            <a:r>
              <a:rPr sz="1100" b="1" i="0" lang="de-DE">
                <a:solidFill>
                  <a:srgbClr val="FFFFFF"/>
                </a:solidFill>
                <a:latin typeface="Segoe UI"/>
              </a:rPr>
              <a:t>Baustein</a:t>
            </a:r>
          </a:p>
        </p:txBody>
      </p:sp>
      <p:sp>
        <p:nvSpPr>
          <p:cNvPr id="9" name="TextBox 8"/>
          <p:cNvSpPr txBox="1"/>
          <p:nvPr/>
        </p:nvSpPr>
        <p:spPr>
          <a:xfrm>
            <a:off x="6890978" y="1435608"/>
            <a:ext cx="4660636" cy="164592"/>
          </a:xfrm>
          <a:prstGeom prst="rect">
            <a:avLst/>
          </a:prstGeom>
          <a:noFill/>
        </p:spPr>
        <p:txBody>
          <a:bodyPr wrap="square" lIns="0" rIns="0" tIns="0" bIns="0" anchor="t">
            <a:spAutoFit/>
          </a:bodyPr>
          <a:lstStyle/>
          <a:p>
            <a:pPr algn="l">
              <a:lnSpc>
                <a:spcPct val="100000"/>
              </a:lnSpc>
            </a:pPr>
            <a:r>
              <a:rPr sz="1100" b="1" i="0" lang="de-DE">
                <a:solidFill>
                  <a:srgbClr val="FFFFFF"/>
                </a:solidFill>
                <a:latin typeface="Segoe UI"/>
              </a:rPr>
              <a:t>Wozu</a:t>
            </a:r>
          </a:p>
        </p:txBody>
      </p:sp>
      <p:sp>
        <p:nvSpPr>
          <p:cNvPr id="10" name="TextBox 9"/>
          <p:cNvSpPr txBox="1"/>
          <p:nvPr/>
        </p:nvSpPr>
        <p:spPr>
          <a:xfrm>
            <a:off x="676656" y="1856232"/>
            <a:ext cx="2741507" cy="340233"/>
          </a:xfrm>
          <a:prstGeom prst="rect">
            <a:avLst/>
          </a:prstGeom>
          <a:noFill/>
        </p:spPr>
        <p:txBody>
          <a:bodyPr wrap="square" lIns="0" rIns="0" tIns="0" bIns="0" anchor="t">
            <a:spAutoFit/>
          </a:bodyPr>
          <a:lstStyle/>
          <a:p>
            <a:pPr algn="l">
              <a:lnSpc>
                <a:spcPct val="118000"/>
              </a:lnSpc>
            </a:pPr>
            <a:r>
              <a:rPr sz="1050" b="1" i="0" lang="de-DE">
                <a:solidFill>
                  <a:srgbClr val="1F2933"/>
                </a:solidFill>
                <a:latin typeface="Segoe UI"/>
              </a:rPr>
              <a:t>Programm</a:t>
            </a:r>
          </a:p>
        </p:txBody>
      </p:sp>
      <p:sp>
        <p:nvSpPr>
          <p:cNvPr id="11" name="TextBox 10"/>
          <p:cNvSpPr txBox="1"/>
          <p:nvPr/>
        </p:nvSpPr>
        <p:spPr>
          <a:xfrm>
            <a:off x="3601043" y="1856232"/>
            <a:ext cx="3107055"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Consolas"/>
              </a:rPr>
              <a:t>[event_calendar]</a:t>
            </a:r>
          </a:p>
        </p:txBody>
      </p:sp>
      <p:sp>
        <p:nvSpPr>
          <p:cNvPr id="12" name="TextBox 11"/>
          <p:cNvSpPr txBox="1"/>
          <p:nvPr/>
        </p:nvSpPr>
        <p:spPr>
          <a:xfrm>
            <a:off x="6890978" y="1856232"/>
            <a:ext cx="4660636"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Die Hauptübersicht mit Suche, Tagesauswahl und Filtern</a:t>
            </a:r>
          </a:p>
        </p:txBody>
      </p:sp>
      <p:sp>
        <p:nvSpPr>
          <p:cNvPr id="13" name="Rectangle 12"/>
          <p:cNvSpPr/>
          <p:nvPr/>
        </p:nvSpPr>
        <p:spPr>
          <a:xfrm>
            <a:off x="566928" y="220560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205609"/>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397633"/>
            <a:ext cx="2741507" cy="340233"/>
          </a:xfrm>
          <a:prstGeom prst="rect">
            <a:avLst/>
          </a:prstGeom>
          <a:noFill/>
        </p:spPr>
        <p:txBody>
          <a:bodyPr wrap="square" lIns="0" rIns="0" tIns="0" bIns="0" anchor="t">
            <a:spAutoFit/>
          </a:bodyPr>
          <a:lstStyle/>
          <a:p>
            <a:pPr algn="l">
              <a:lnSpc>
                <a:spcPct val="118000"/>
              </a:lnSpc>
            </a:pPr>
            <a:r>
              <a:rPr sz="1050" b="1" i="0" lang="de-DE">
                <a:solidFill>
                  <a:srgbClr val="1F2933"/>
                </a:solidFill>
                <a:latin typeface="Segoe UI"/>
              </a:rPr>
              <a:t>Zeitplan</a:t>
            </a:r>
          </a:p>
        </p:txBody>
      </p:sp>
      <p:sp>
        <p:nvSpPr>
          <p:cNvPr id="16" name="TextBox 15"/>
          <p:cNvSpPr txBox="1"/>
          <p:nvPr/>
        </p:nvSpPr>
        <p:spPr>
          <a:xfrm>
            <a:off x="3601043" y="2397633"/>
            <a:ext cx="3107055"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Consolas"/>
              </a:rPr>
              <a:t>[event_timetable]</a:t>
            </a:r>
          </a:p>
        </p:txBody>
      </p:sp>
      <p:sp>
        <p:nvSpPr>
          <p:cNvPr id="17" name="TextBox 16"/>
          <p:cNvSpPr txBox="1"/>
          <p:nvPr/>
        </p:nvSpPr>
        <p:spPr>
          <a:xfrm>
            <a:off x="6890978" y="2397633"/>
            <a:ext cx="4660636"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Das Raster mit Räumen und Uhrzeiten</a:t>
            </a:r>
          </a:p>
        </p:txBody>
      </p:sp>
      <p:sp>
        <p:nvSpPr>
          <p:cNvPr id="18" name="Rectangle 17"/>
          <p:cNvSpPr/>
          <p:nvPr/>
        </p:nvSpPr>
        <p:spPr>
          <a:xfrm>
            <a:off x="566928" y="274701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939033"/>
            <a:ext cx="2741507" cy="340233"/>
          </a:xfrm>
          <a:prstGeom prst="rect">
            <a:avLst/>
          </a:prstGeom>
          <a:noFill/>
        </p:spPr>
        <p:txBody>
          <a:bodyPr wrap="square" lIns="0" rIns="0" tIns="0" bIns="0" anchor="t">
            <a:spAutoFit/>
          </a:bodyPr>
          <a:lstStyle/>
          <a:p>
            <a:pPr algn="l">
              <a:lnSpc>
                <a:spcPct val="118000"/>
              </a:lnSpc>
            </a:pPr>
            <a:r>
              <a:rPr sz="1050" b="1" i="0" lang="de-DE">
                <a:solidFill>
                  <a:srgbClr val="1F2933"/>
                </a:solidFill>
                <a:latin typeface="Segoe UI"/>
              </a:rPr>
              <a:t>Startseite</a:t>
            </a:r>
          </a:p>
        </p:txBody>
      </p:sp>
      <p:sp>
        <p:nvSpPr>
          <p:cNvPr id="20" name="TextBox 19"/>
          <p:cNvSpPr txBox="1"/>
          <p:nvPr/>
        </p:nvSpPr>
        <p:spPr>
          <a:xfrm>
            <a:off x="3601043" y="2939033"/>
            <a:ext cx="3107055"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Consolas"/>
              </a:rPr>
              <a:t>[event_card id="123"]</a:t>
            </a:r>
          </a:p>
        </p:txBody>
      </p:sp>
      <p:sp>
        <p:nvSpPr>
          <p:cNvPr id="21" name="TextBox 20"/>
          <p:cNvSpPr txBox="1"/>
          <p:nvPr/>
        </p:nvSpPr>
        <p:spPr>
          <a:xfrm>
            <a:off x="6890978" y="2939033"/>
            <a:ext cx="4660636"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Ein einzelnes Highlight prominent hervorheben</a:t>
            </a:r>
          </a:p>
        </p:txBody>
      </p:sp>
      <p:sp>
        <p:nvSpPr>
          <p:cNvPr id="22" name="Rectangle 21"/>
          <p:cNvSpPr/>
          <p:nvPr/>
        </p:nvSpPr>
        <p:spPr>
          <a:xfrm>
            <a:off x="566928" y="328841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288410"/>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480434"/>
            <a:ext cx="2741507" cy="340233"/>
          </a:xfrm>
          <a:prstGeom prst="rect">
            <a:avLst/>
          </a:prstGeom>
          <a:noFill/>
        </p:spPr>
        <p:txBody>
          <a:bodyPr wrap="square" lIns="0" rIns="0" tIns="0" bIns="0" anchor="t">
            <a:spAutoFit/>
          </a:bodyPr>
          <a:lstStyle/>
          <a:p>
            <a:pPr algn="l">
              <a:lnSpc>
                <a:spcPct val="118000"/>
              </a:lnSpc>
            </a:pPr>
            <a:r>
              <a:rPr sz="1050" b="1" i="0" lang="de-DE">
                <a:solidFill>
                  <a:srgbClr val="1F2933"/>
                </a:solidFill>
                <a:latin typeface="Segoe UI"/>
              </a:rPr>
              <a:t>Info-Tablet am Eingang</a:t>
            </a:r>
          </a:p>
        </p:txBody>
      </p:sp>
      <p:sp>
        <p:nvSpPr>
          <p:cNvPr id="25" name="TextBox 24"/>
          <p:cNvSpPr txBox="1"/>
          <p:nvPr/>
        </p:nvSpPr>
        <p:spPr>
          <a:xfrm>
            <a:off x="3601043" y="3480434"/>
            <a:ext cx="3107055"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Consolas"/>
              </a:rPr>
              <a:t>[event_live_ticker]</a:t>
            </a:r>
          </a:p>
        </p:txBody>
      </p:sp>
      <p:sp>
        <p:nvSpPr>
          <p:cNvPr id="26" name="TextBox 25"/>
          <p:cNvSpPr txBox="1"/>
          <p:nvPr/>
        </p:nvSpPr>
        <p:spPr>
          <a:xfrm>
            <a:off x="6890978" y="3480434"/>
            <a:ext cx="4660636"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Was läuft gerade, was kommt als Nächstes</a:t>
            </a:r>
          </a:p>
        </p:txBody>
      </p:sp>
      <p:sp>
        <p:nvSpPr>
          <p:cNvPr id="27" name="Rectangle 26"/>
          <p:cNvSpPr/>
          <p:nvPr/>
        </p:nvSpPr>
        <p:spPr>
          <a:xfrm>
            <a:off x="566928" y="382981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4021835"/>
            <a:ext cx="2741507" cy="340233"/>
          </a:xfrm>
          <a:prstGeom prst="rect">
            <a:avLst/>
          </a:prstGeom>
          <a:noFill/>
        </p:spPr>
        <p:txBody>
          <a:bodyPr wrap="square" lIns="0" rIns="0" tIns="0" bIns="0" anchor="t">
            <a:spAutoFit/>
          </a:bodyPr>
          <a:lstStyle/>
          <a:p>
            <a:pPr algn="l">
              <a:lnSpc>
                <a:spcPct val="118000"/>
              </a:lnSpc>
            </a:pPr>
            <a:r>
              <a:rPr sz="1050" b="1" i="0" lang="de-DE">
                <a:solidFill>
                  <a:srgbClr val="1F2933"/>
                </a:solidFill>
                <a:latin typeface="Segoe UI"/>
              </a:rPr>
              <a:t>Sprecherseite</a:t>
            </a:r>
          </a:p>
        </p:txBody>
      </p:sp>
      <p:sp>
        <p:nvSpPr>
          <p:cNvPr id="29" name="TextBox 28"/>
          <p:cNvSpPr txBox="1"/>
          <p:nvPr/>
        </p:nvSpPr>
        <p:spPr>
          <a:xfrm>
            <a:off x="3601043" y="4021835"/>
            <a:ext cx="3107055"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Consolas"/>
              </a:rPr>
              <a:t>[event_speakers]</a:t>
            </a:r>
          </a:p>
        </p:txBody>
      </p:sp>
      <p:sp>
        <p:nvSpPr>
          <p:cNvPr id="30" name="TextBox 29"/>
          <p:cNvSpPr txBox="1"/>
          <p:nvPr/>
        </p:nvSpPr>
        <p:spPr>
          <a:xfrm>
            <a:off x="6890978" y="4021835"/>
            <a:ext cx="4660636"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Alle Mitwirkenden als Raster oder Liste</a:t>
            </a:r>
          </a:p>
        </p:txBody>
      </p:sp>
      <p:sp>
        <p:nvSpPr>
          <p:cNvPr id="31" name="Rectangle 30"/>
          <p:cNvSpPr/>
          <p:nvPr/>
        </p:nvSpPr>
        <p:spPr>
          <a:xfrm>
            <a:off x="566928" y="437121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4572380"/>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566928" y="4572380"/>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749808" y="4691252"/>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35" name="TextBox 34"/>
          <p:cNvSpPr txBox="1"/>
          <p:nvPr/>
        </p:nvSpPr>
        <p:spPr>
          <a:xfrm>
            <a:off x="1773936" y="4691252"/>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Jeder Baustein funktioniert auch ohne Zusätze. Die Feinheiten – nur ein Raum, nur eine Kategorie, ohne Suchleiste – stellen Sie später über Parameter ein. Bildschirme vor den Sälen bekommen mit dem Add-on </a:t>
            </a:r>
            <a:r>
              <a:rPr sz="1000" b="1" i="0" lang="de-DE">
                <a:solidFill>
                  <a:srgbClr val="2B3844"/>
                </a:solidFill>
                <a:latin typeface="Segoe UI"/>
              </a:rPr>
              <a:t>Raummonitor &amp; Kiosk-Hub</a:t>
            </a:r>
            <a:r>
              <a:rPr sz="1000" b="0" i="0" lang="de-DE">
                <a:solidFill>
                  <a:srgbClr val="2B3844"/>
                </a:solidFill>
                <a:latin typeface="Segoe UI"/>
              </a:rPr>
              <a:t> eigene Bausteine.</a:t>
            </a:r>
          </a:p>
        </p:txBody>
      </p:sp>
      <p:sp>
        <p:nvSpPr>
          <p:cNvPr id="36" name="Rectangle 3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2 · Ersteinrichtung</a:t>
            </a:r>
          </a:p>
        </p:txBody>
      </p:sp>
      <p:sp>
        <p:nvSpPr>
          <p:cNvPr id="38" name="TextBox 3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23 / 140</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2.7 · HÄUFIGSTER STOLPERSTEIN</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Ein Handgriff, der oft vergessen wird</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533141"/>
            <a:ext cx="11057839" cy="2033016"/>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533141"/>
            <a:ext cx="54864" cy="203301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2953765"/>
            <a:ext cx="9777679" cy="533399"/>
          </a:xfrm>
          <a:prstGeom prst="rect">
            <a:avLst/>
          </a:prstGeom>
          <a:noFill/>
        </p:spPr>
        <p:txBody>
          <a:bodyPr wrap="square" lIns="0" rIns="0" tIns="0" bIns="0" anchor="t">
            <a:spAutoFit/>
          </a:bodyPr>
          <a:lstStyle/>
          <a:p>
            <a:pPr algn="l">
              <a:lnSpc>
                <a:spcPct val="115000"/>
              </a:lnSpc>
            </a:pPr>
            <a:r>
              <a:rPr sz="2400" b="1" i="0" lang="de-DE">
                <a:solidFill>
                  <a:srgbClr val="0B3A5D"/>
                </a:solidFill>
                <a:latin typeface="Segoe UI"/>
              </a:rPr>
              <a:t>Nach jeder Änderung am URL-Pfad einmal die Permalinks speichern.</a:t>
            </a:r>
          </a:p>
        </p:txBody>
      </p:sp>
      <p:sp>
        <p:nvSpPr>
          <p:cNvPr id="9" name="TextBox 8"/>
          <p:cNvSpPr txBox="1"/>
          <p:nvPr/>
        </p:nvSpPr>
        <p:spPr>
          <a:xfrm>
            <a:off x="1207007" y="3615181"/>
            <a:ext cx="9777679" cy="768096"/>
          </a:xfrm>
          <a:prstGeom prst="rect">
            <a:avLst/>
          </a:prstGeom>
          <a:noFill/>
        </p:spPr>
        <p:txBody>
          <a:bodyPr wrap="square" lIns="0" rIns="0" tIns="0" bIns="0" anchor="t">
            <a:spAutoFit/>
          </a:bodyPr>
          <a:lstStyle/>
          <a:p>
            <a:pPr algn="l">
              <a:lnSpc>
                <a:spcPct val="128000"/>
              </a:lnSpc>
            </a:pPr>
            <a:r>
              <a:rPr sz="1200" b="0" i="0" lang="de-DE">
                <a:solidFill>
                  <a:srgbClr val="4A5D6E"/>
                </a:solidFill>
                <a:latin typeface="Segoe UI"/>
              </a:rPr>
              <a:t>Wenn Sie in den Einstellungen den URL-Pfad ändern (z. B. von „events“ auf „programm“), zeigen die Detailseiten so lange die Meldung „Seite nicht gefunden“, bis Sie unter </a:t>
            </a:r>
            <a:r>
              <a:rPr sz="1200" b="0" i="0" lang="de-DE">
                <a:solidFill>
                  <a:srgbClr val="4A5D6E"/>
                </a:solidFill>
                <a:latin typeface="Consolas"/>
              </a:rPr>
              <a:t>Einstellungen → Permalinks</a:t>
            </a:r>
            <a:r>
              <a:rPr sz="1200" b="0" i="0" lang="de-DE">
                <a:solidFill>
                  <a:srgbClr val="4A5D6E"/>
                </a:solidFill>
                <a:latin typeface="Segoe UI"/>
              </a:rPr>
              <a:t> einmal auf „Änderungen speichern“ geklickt haben. Sie müssen dort nichts ändern – das Klicken allein genügt.</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2 · Ersteinrichtung</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24 / 140</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2.8</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Ihre Abschluss-Prüfung</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08076" y="1376172"/>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8" name="TextBox 7"/>
          <p:cNvSpPr txBox="1"/>
          <p:nvPr/>
        </p:nvSpPr>
        <p:spPr>
          <a:xfrm>
            <a:off x="914400" y="1362456"/>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Das Menü </a:t>
            </a:r>
            <a:r>
              <a:rPr sz="1150" b="1" i="0" lang="de-DE">
                <a:solidFill>
                  <a:srgbClr val="2B3844"/>
                </a:solidFill>
                <a:latin typeface="Segoe UI"/>
              </a:rPr>
              <a:t>Veranstaltungen</a:t>
            </a:r>
            <a:r>
              <a:rPr sz="1150" b="0" i="0" lang="de-DE">
                <a:solidFill>
                  <a:srgbClr val="2B3844"/>
                </a:solidFill>
                <a:latin typeface="Segoe UI"/>
              </a:rPr>
              <a:t> ist im Backend sichtbar.</a:t>
            </a:r>
          </a:p>
        </p:txBody>
      </p:sp>
      <p:sp>
        <p:nvSpPr>
          <p:cNvPr id="9" name="Rounded Rectangle 8"/>
          <p:cNvSpPr/>
          <p:nvPr/>
        </p:nvSpPr>
        <p:spPr>
          <a:xfrm>
            <a:off x="566928"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08076" y="1697736"/>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11" name="TextBox 10"/>
          <p:cNvSpPr txBox="1"/>
          <p:nvPr/>
        </p:nvSpPr>
        <p:spPr>
          <a:xfrm>
            <a:off x="914400" y="1684020"/>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Es gibt mindestens einen </a:t>
            </a:r>
            <a:r>
              <a:rPr sz="1150" b="1" i="0" lang="de-DE">
                <a:solidFill>
                  <a:srgbClr val="2B3844"/>
                </a:solidFill>
                <a:latin typeface="Segoe UI"/>
              </a:rPr>
              <a:t>Ort</a:t>
            </a:r>
            <a:r>
              <a:rPr sz="1150" b="0" i="0" lang="de-DE">
                <a:solidFill>
                  <a:srgbClr val="2B3844"/>
                </a:solidFill>
                <a:latin typeface="Segoe UI"/>
              </a:rPr>
              <a:t> und eine </a:t>
            </a:r>
            <a:r>
              <a:rPr sz="1150" b="1" i="0" lang="de-DE">
                <a:solidFill>
                  <a:srgbClr val="2B3844"/>
                </a:solidFill>
                <a:latin typeface="Segoe UI"/>
              </a:rPr>
              <a:t>Kategorie</a:t>
            </a:r>
            <a:r>
              <a:rPr sz="1150" b="0" i="0" lang="de-DE">
                <a:solidFill>
                  <a:srgbClr val="2B3844"/>
                </a:solidFill>
                <a:latin typeface="Segoe UI"/>
              </a:rPr>
              <a:t>.</a:t>
            </a:r>
          </a:p>
        </p:txBody>
      </p:sp>
      <p:sp>
        <p:nvSpPr>
          <p:cNvPr id="12" name="Rounded Rectangle 11"/>
          <p:cNvSpPr/>
          <p:nvPr/>
        </p:nvSpPr>
        <p:spPr>
          <a:xfrm>
            <a:off x="566928"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08076" y="2019300"/>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14" name="TextBox 13"/>
          <p:cNvSpPr txBox="1"/>
          <p:nvPr/>
        </p:nvSpPr>
        <p:spPr>
          <a:xfrm>
            <a:off x="914400" y="2005584"/>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Eine </a:t>
            </a:r>
            <a:r>
              <a:rPr sz="1150" b="1" i="0" lang="de-DE">
                <a:solidFill>
                  <a:srgbClr val="2B3844"/>
                </a:solidFill>
                <a:latin typeface="Segoe UI"/>
              </a:rPr>
              <a:t>Hauptveranstaltung</a:t>
            </a:r>
            <a:r>
              <a:rPr sz="1150" b="0" i="0" lang="de-DE">
                <a:solidFill>
                  <a:srgbClr val="2B3844"/>
                </a:solidFill>
                <a:latin typeface="Segoe UI"/>
              </a:rPr>
              <a:t> ist angelegt und veröffentlicht.</a:t>
            </a:r>
          </a:p>
        </p:txBody>
      </p:sp>
      <p:sp>
        <p:nvSpPr>
          <p:cNvPr id="15" name="Rounded Rectangle 14"/>
          <p:cNvSpPr/>
          <p:nvPr/>
        </p:nvSpPr>
        <p:spPr>
          <a:xfrm>
            <a:off x="566928"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08076" y="2340864"/>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17" name="TextBox 16"/>
          <p:cNvSpPr txBox="1"/>
          <p:nvPr/>
        </p:nvSpPr>
        <p:spPr>
          <a:xfrm>
            <a:off x="914400" y="2327148"/>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Jeder Programmpunkt hat </a:t>
            </a:r>
            <a:r>
              <a:rPr sz="1150" b="1" i="0" lang="de-DE">
                <a:solidFill>
                  <a:srgbClr val="2B3844"/>
                </a:solidFill>
                <a:latin typeface="Segoe UI"/>
              </a:rPr>
              <a:t>Datum und Startzeit</a:t>
            </a:r>
            <a:r>
              <a:rPr sz="1150" b="0" i="0" lang="de-DE">
                <a:solidFill>
                  <a:srgbClr val="2B3844"/>
                </a:solidFill>
                <a:latin typeface="Segoe UI"/>
              </a:rPr>
              <a:t>.</a:t>
            </a:r>
          </a:p>
        </p:txBody>
      </p:sp>
      <p:sp>
        <p:nvSpPr>
          <p:cNvPr id="18" name="Rounded Rectangle 17"/>
          <p:cNvSpPr/>
          <p:nvPr/>
        </p:nvSpPr>
        <p:spPr>
          <a:xfrm>
            <a:off x="6301587"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342735" y="1376172"/>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0" name="TextBox 19"/>
          <p:cNvSpPr txBox="1"/>
          <p:nvPr/>
        </p:nvSpPr>
        <p:spPr>
          <a:xfrm>
            <a:off x="6649059" y="1362456"/>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Jeder Programmpunkt ist einer </a:t>
            </a:r>
            <a:r>
              <a:rPr sz="1150" b="1" i="0" lang="de-DE">
                <a:solidFill>
                  <a:srgbClr val="2B3844"/>
                </a:solidFill>
                <a:latin typeface="Segoe UI"/>
              </a:rPr>
              <a:t>Hauptveranstaltung zugeordnet</a:t>
            </a:r>
            <a:r>
              <a:rPr sz="1150" b="0" i="0" lang="de-DE">
                <a:solidFill>
                  <a:srgbClr val="2B3844"/>
                </a:solidFill>
                <a:latin typeface="Segoe UI"/>
              </a:rPr>
              <a:t>.</a:t>
            </a:r>
          </a:p>
        </p:txBody>
      </p:sp>
      <p:sp>
        <p:nvSpPr>
          <p:cNvPr id="21" name="Rounded Rectangle 20"/>
          <p:cNvSpPr/>
          <p:nvPr/>
        </p:nvSpPr>
        <p:spPr>
          <a:xfrm>
            <a:off x="6301587"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342735" y="1697736"/>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3" name="TextBox 22"/>
          <p:cNvSpPr txBox="1"/>
          <p:nvPr/>
        </p:nvSpPr>
        <p:spPr>
          <a:xfrm>
            <a:off x="6649059" y="1684020"/>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Die Seite mit </a:t>
            </a:r>
            <a:r>
              <a:rPr sz="1150" b="0" i="0" lang="de-DE">
                <a:solidFill>
                  <a:srgbClr val="2B3844"/>
                </a:solidFill>
                <a:latin typeface="Consolas"/>
              </a:rPr>
              <a:t>[event_calendar]</a:t>
            </a:r>
            <a:r>
              <a:rPr sz="1150" b="0" i="0" lang="de-DE">
                <a:solidFill>
                  <a:srgbClr val="2B3844"/>
                </a:solidFill>
                <a:latin typeface="Segoe UI"/>
              </a:rPr>
              <a:t> ist </a:t>
            </a:r>
            <a:r>
              <a:rPr sz="1150" b="1" i="0" lang="de-DE">
                <a:solidFill>
                  <a:srgbClr val="2B3844"/>
                </a:solidFill>
                <a:latin typeface="Segoe UI"/>
              </a:rPr>
              <a:t>veröffentlicht</a:t>
            </a:r>
            <a:r>
              <a:rPr sz="1150" b="0" i="0" lang="de-DE">
                <a:solidFill>
                  <a:srgbClr val="2B3844"/>
                </a:solidFill>
                <a:latin typeface="Segoe UI"/>
              </a:rPr>
              <a:t> und zeigt Einträge.</a:t>
            </a:r>
          </a:p>
        </p:txBody>
      </p:sp>
      <p:sp>
        <p:nvSpPr>
          <p:cNvPr id="24" name="Rounded Rectangle 23"/>
          <p:cNvSpPr/>
          <p:nvPr/>
        </p:nvSpPr>
        <p:spPr>
          <a:xfrm>
            <a:off x="6301587"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342735" y="2019300"/>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6" name="TextBox 25"/>
          <p:cNvSpPr txBox="1"/>
          <p:nvPr/>
        </p:nvSpPr>
        <p:spPr>
          <a:xfrm>
            <a:off x="6649059" y="2005584"/>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Das </a:t>
            </a:r>
            <a:r>
              <a:rPr sz="1150" b="1" i="0" lang="de-DE">
                <a:solidFill>
                  <a:srgbClr val="2B3844"/>
                </a:solidFill>
                <a:latin typeface="Segoe UI"/>
              </a:rPr>
              <a:t>Dashboard</a:t>
            </a:r>
            <a:r>
              <a:rPr sz="1150" b="0" i="0" lang="de-DE">
                <a:solidFill>
                  <a:srgbClr val="2B3844"/>
                </a:solidFill>
                <a:latin typeface="Segoe UI"/>
              </a:rPr>
              <a:t> meldet keine roten Punkte mehr.</a:t>
            </a:r>
          </a:p>
        </p:txBody>
      </p:sp>
      <p:sp>
        <p:nvSpPr>
          <p:cNvPr id="27" name="Rounded Rectangle 26"/>
          <p:cNvSpPr/>
          <p:nvPr/>
        </p:nvSpPr>
        <p:spPr>
          <a:xfrm>
            <a:off x="6301587"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342735" y="2340864"/>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9" name="TextBox 28"/>
          <p:cNvSpPr txBox="1"/>
          <p:nvPr/>
        </p:nvSpPr>
        <p:spPr>
          <a:xfrm>
            <a:off x="6649059" y="2327148"/>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Nach Änderung des URL-Pfads wurden die </a:t>
            </a:r>
            <a:r>
              <a:rPr sz="1150" b="1" i="0" lang="de-DE">
                <a:solidFill>
                  <a:srgbClr val="2B3844"/>
                </a:solidFill>
                <a:latin typeface="Segoe UI"/>
              </a:rPr>
              <a:t>Permalinks gespeichert</a:t>
            </a:r>
            <a:r>
              <a:rPr sz="1150" b="0" i="0" lang="de-DE">
                <a:solidFill>
                  <a:srgbClr val="2B3844"/>
                </a:solidFill>
                <a:latin typeface="Segoe UI"/>
              </a:rPr>
              <a:t>.</a:t>
            </a:r>
          </a:p>
        </p:txBody>
      </p:sp>
      <p:sp>
        <p:nvSpPr>
          <p:cNvPr id="30" name="Rectangle 29"/>
          <p:cNvSpPr/>
          <p:nvPr/>
        </p:nvSpPr>
        <p:spPr>
          <a:xfrm>
            <a:off x="566928" y="5675376"/>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566928" y="5675376"/>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749808" y="5794248"/>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33" name="TextBox 32"/>
          <p:cNvSpPr txBox="1"/>
          <p:nvPr/>
        </p:nvSpPr>
        <p:spPr>
          <a:xfrm>
            <a:off x="1773936" y="5794248"/>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Bleibt die Programmseite leer, fehlt fast immer eines von zwei Dingen: Datum und Startzeit am Programmpunkt, oder die Zuordnung zur Hauptveranstaltung. Das Dashboard in Kapitel 4 findet beides in Sekunden.</a:t>
            </a:r>
          </a:p>
        </p:txBody>
      </p:sp>
      <p:sp>
        <p:nvSpPr>
          <p:cNvPr id="34" name="Rectangle 3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2 · Ersteinrichtung</a:t>
            </a:r>
          </a:p>
        </p:txBody>
      </p:sp>
      <p:sp>
        <p:nvSpPr>
          <p:cNvPr id="36" name="TextBox 3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25 / 140</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de-DE">
                <a:solidFill>
                  <a:srgbClr val="CDDFEE"/>
                </a:solidFill>
                <a:latin typeface="Segoe UI"/>
              </a:rPr>
              <a:t>3</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de-DE">
                <a:solidFill>
                  <a:srgbClr val="0B3A5D"/>
                </a:solidFill>
                <a:latin typeface="Segoe UI"/>
              </a:rPr>
              <a:t>Die Einstellungen</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de-DE">
                <a:solidFill>
                  <a:srgbClr val="4A5D6E"/>
                </a:solidFill>
                <a:latin typeface="Segoe UI"/>
              </a:rPr>
              <a:t>Farben, Beschriftungen, Ansichten, Live-Ticker, Vollbild &amp; App und die öffentliche Schnittstelle – hier stellen Sie einmal ein, was überall gilt.</a:t>
            </a:r>
          </a:p>
        </p:txBody>
      </p:sp>
      <p:sp>
        <p:nvSpPr>
          <p:cNvPr id="9" name="Rectangle 8"/>
          <p:cNvSpPr/>
          <p:nvPr/>
        </p:nvSpPr>
        <p:spPr>
          <a:xfrm>
            <a:off x="7434072" y="1783080"/>
            <a:ext cx="32004" cy="277977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Die acht Reiter</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Design &amp; Optionen</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Der Live-Ticker</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Texte &amp; Labels</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Der Reiter API</a:t>
            </a:r>
          </a:p>
        </p:txBody>
      </p:sp>
      <p:sp>
        <p:nvSpPr>
          <p:cNvPr id="25" name="Oval 24"/>
          <p:cNvSpPr/>
          <p:nvPr/>
        </p:nvSpPr>
        <p:spPr>
          <a:xfrm>
            <a:off x="7342632" y="384048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7" name="TextBox 26"/>
          <p:cNvSpPr txBox="1"/>
          <p:nvPr/>
        </p:nvSpPr>
        <p:spPr>
          <a:xfrm>
            <a:off x="7818120" y="382676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Der Shortcode-Generator</a:t>
            </a:r>
          </a:p>
        </p:txBody>
      </p:sp>
      <p:sp>
        <p:nvSpPr>
          <p:cNvPr id="28" name="Oval 27"/>
          <p:cNvSpPr/>
          <p:nvPr/>
        </p:nvSpPr>
        <p:spPr>
          <a:xfrm>
            <a:off x="7342632" y="422452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30" name="TextBox 29"/>
          <p:cNvSpPr txBox="1"/>
          <p:nvPr/>
        </p:nvSpPr>
        <p:spPr>
          <a:xfrm>
            <a:off x="7818120" y="4210812"/>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Vollbild &amp; App</a:t>
            </a:r>
          </a:p>
        </p:txBody>
      </p:sp>
      <p:sp>
        <p:nvSpPr>
          <p:cNvPr id="31" name="Rectangle 30"/>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8CA6BC"/>
                </a:solidFill>
                <a:latin typeface="Segoe UI"/>
              </a:rPr>
              <a:t>3 · Die Einstellungen</a:t>
            </a:r>
          </a:p>
        </p:txBody>
      </p:sp>
      <p:sp>
        <p:nvSpPr>
          <p:cNvPr id="33" name="TextBox 3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8CA6BC"/>
                </a:solidFill>
                <a:latin typeface="Segoe UI"/>
              </a:rPr>
              <a:t>26 / 140</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3.1 · </a:t>
            </a:r>
            <a:r>
              <a:rPr sz="900" b="1" i="0" lang="de-DE">
                <a:solidFill>
                  <a:srgbClr val="C25708"/>
                </a:solidFill>
                <a:latin typeface="Consolas"/>
              </a:rPr>
              <a:t>VERANSTALTUNGEN → EINSTELLUNGEN</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Wo Sie die Einstellungen finden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309360" cy="3749039"/>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3093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 Kongress</a:t>
            </a:r>
          </a:p>
        </p:txBody>
      </p:sp>
      <p:sp>
        <p:nvSpPr>
          <p:cNvPr id="9" name="Rectangle 8"/>
          <p:cNvSpPr/>
          <p:nvPr/>
        </p:nvSpPr>
        <p:spPr>
          <a:xfrm>
            <a:off x="566928" y="1572768"/>
            <a:ext cx="1481328" cy="352958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Veranstaltungen</a:t>
            </a:r>
          </a:p>
        </p:txBody>
      </p:sp>
      <p:sp>
        <p:nvSpPr>
          <p:cNvPr id="13" name="Rectangle 12"/>
          <p:cNvSpPr/>
          <p:nvPr/>
        </p:nvSpPr>
        <p:spPr>
          <a:xfrm>
            <a:off x="566928"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Alle Veranstaltungen</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Erstellen</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Sprecher</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Orte</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Rollen</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Master Editor</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Einstellungen</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25" name="TextBox 24"/>
          <p:cNvSpPr txBox="1"/>
          <p:nvPr/>
        </p:nvSpPr>
        <p:spPr>
          <a:xfrm>
            <a:off x="713232" y="42382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26" name="TextBox 25"/>
          <p:cNvSpPr txBox="1"/>
          <p:nvPr/>
        </p:nvSpPr>
        <p:spPr>
          <a:xfrm>
            <a:off x="713232" y="44759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27" name="TextBox 26"/>
          <p:cNvSpPr txBox="1"/>
          <p:nvPr/>
        </p:nvSpPr>
        <p:spPr>
          <a:xfrm>
            <a:off x="713232" y="4713732"/>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Design</a:t>
            </a:r>
          </a:p>
        </p:txBody>
      </p:sp>
      <p:sp>
        <p:nvSpPr>
          <p:cNvPr id="28" name="TextBox 27"/>
          <p:cNvSpPr txBox="1"/>
          <p:nvPr/>
        </p:nvSpPr>
        <p:spPr>
          <a:xfrm>
            <a:off x="2249424" y="1719072"/>
            <a:ext cx="4425696" cy="274320"/>
          </a:xfrm>
          <a:prstGeom prst="rect">
            <a:avLst/>
          </a:prstGeom>
          <a:noFill/>
        </p:spPr>
        <p:txBody>
          <a:bodyPr wrap="square" lIns="0" rIns="0" tIns="0" bIns="0" anchor="t">
            <a:spAutoFit/>
          </a:bodyPr>
          <a:lstStyle/>
          <a:p>
            <a:pPr algn="l">
              <a:lnSpc>
                <a:spcPct val="100000"/>
              </a:lnSpc>
            </a:pPr>
            <a:r>
              <a:rPr sz="1300" b="0" i="0" lang="de-DE">
                <a:solidFill>
                  <a:srgbClr val="1D2327"/>
                </a:solidFill>
                <a:latin typeface="Segoe UI"/>
              </a:rPr>
              <a:t>Einstellungen</a:t>
            </a:r>
          </a:p>
        </p:txBody>
      </p:sp>
      <p:sp>
        <p:nvSpPr>
          <p:cNvPr id="29" name="Rectangle 28"/>
          <p:cNvSpPr/>
          <p:nvPr/>
        </p:nvSpPr>
        <p:spPr>
          <a:xfrm>
            <a:off x="2249424" y="2103120"/>
            <a:ext cx="604127"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2249424" y="2103120"/>
            <a:ext cx="604127"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2249424" y="2180844"/>
            <a:ext cx="604127" cy="155448"/>
          </a:xfrm>
          <a:prstGeom prst="rect">
            <a:avLst/>
          </a:prstGeom>
          <a:noFill/>
        </p:spPr>
        <p:txBody>
          <a:bodyPr wrap="square" lIns="0" rIns="0" tIns="0" bIns="0" anchor="t">
            <a:spAutoFit/>
          </a:bodyPr>
          <a:lstStyle/>
          <a:p>
            <a:pPr algn="ctr">
              <a:lnSpc>
                <a:spcPct val="100000"/>
              </a:lnSpc>
            </a:pPr>
            <a:r>
              <a:rPr sz="540" b="1" i="0" lang="de-DE">
                <a:solidFill>
                  <a:srgbClr val="0B3A5D"/>
                </a:solidFill>
                <a:latin typeface="Segoe UI"/>
              </a:rPr>
              <a:t>Design &amp; Optionen</a:t>
            </a:r>
          </a:p>
        </p:txBody>
      </p:sp>
      <p:sp>
        <p:nvSpPr>
          <p:cNvPr id="32" name="Rectangle 31"/>
          <p:cNvSpPr/>
          <p:nvPr/>
        </p:nvSpPr>
        <p:spPr>
          <a:xfrm>
            <a:off x="2890127" y="2103120"/>
            <a:ext cx="52120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2890127" y="2180844"/>
            <a:ext cx="52120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Texte &amp; Labels</a:t>
            </a:r>
          </a:p>
        </p:txBody>
      </p:sp>
      <p:sp>
        <p:nvSpPr>
          <p:cNvPr id="34" name="Rectangle 33"/>
          <p:cNvSpPr/>
          <p:nvPr/>
        </p:nvSpPr>
        <p:spPr>
          <a:xfrm>
            <a:off x="3447911" y="2103120"/>
            <a:ext cx="52120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3447911" y="2180844"/>
            <a:ext cx="52120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Vollbild &amp; App</a:t>
            </a:r>
          </a:p>
        </p:txBody>
      </p:sp>
      <p:sp>
        <p:nvSpPr>
          <p:cNvPr id="36" name="Rectangle 35"/>
          <p:cNvSpPr/>
          <p:nvPr/>
        </p:nvSpPr>
        <p:spPr>
          <a:xfrm>
            <a:off x="4005695" y="2103120"/>
            <a:ext cx="71468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4005695" y="2180844"/>
            <a:ext cx="714686"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Live-Ticker &amp; Monitor</a:t>
            </a:r>
          </a:p>
        </p:txBody>
      </p:sp>
      <p:sp>
        <p:nvSpPr>
          <p:cNvPr id="38" name="Rectangle 37"/>
          <p:cNvSpPr/>
          <p:nvPr/>
        </p:nvSpPr>
        <p:spPr>
          <a:xfrm>
            <a:off x="4756958" y="2103120"/>
            <a:ext cx="68704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4756958" y="2180844"/>
            <a:ext cx="687046"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Sicherheit &amp; Wartung</a:t>
            </a:r>
          </a:p>
        </p:txBody>
      </p:sp>
      <p:sp>
        <p:nvSpPr>
          <p:cNvPr id="40" name="Rectangle 39"/>
          <p:cNvSpPr/>
          <p:nvPr/>
        </p:nvSpPr>
        <p:spPr>
          <a:xfrm>
            <a:off x="5480581" y="2103120"/>
            <a:ext cx="21717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5480581" y="2180844"/>
            <a:ext cx="217170"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API</a:t>
            </a:r>
          </a:p>
        </p:txBody>
      </p:sp>
      <p:sp>
        <p:nvSpPr>
          <p:cNvPr id="42" name="Rectangle 41"/>
          <p:cNvSpPr/>
          <p:nvPr/>
        </p:nvSpPr>
        <p:spPr>
          <a:xfrm>
            <a:off x="5734327" y="2103120"/>
            <a:ext cx="65940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5734327" y="2180844"/>
            <a:ext cx="65940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Shortcode-Generator</a:t>
            </a:r>
          </a:p>
        </p:txBody>
      </p:sp>
      <p:sp>
        <p:nvSpPr>
          <p:cNvPr id="44" name="Rectangle 43"/>
          <p:cNvSpPr/>
          <p:nvPr/>
        </p:nvSpPr>
        <p:spPr>
          <a:xfrm>
            <a:off x="6430310" y="2103120"/>
            <a:ext cx="24480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6430310" y="2180844"/>
            <a:ext cx="244809"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Über</a:t>
            </a:r>
          </a:p>
        </p:txBody>
      </p:sp>
      <p:sp>
        <p:nvSpPr>
          <p:cNvPr id="46" name="Rectangle 45"/>
          <p:cNvSpPr/>
          <p:nvPr/>
        </p:nvSpPr>
        <p:spPr>
          <a:xfrm>
            <a:off x="2249424" y="2377440"/>
            <a:ext cx="442569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2249424" y="2523744"/>
            <a:ext cx="4425696" cy="224028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2249424" y="2523744"/>
            <a:ext cx="44256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Rectangle 48"/>
          <p:cNvSpPr/>
          <p:nvPr/>
        </p:nvSpPr>
        <p:spPr>
          <a:xfrm>
            <a:off x="2249424" y="2798064"/>
            <a:ext cx="442569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2359152" y="2592324"/>
            <a:ext cx="4206240"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Farben &amp; Live-Vorschau</a:t>
            </a:r>
          </a:p>
        </p:txBody>
      </p:sp>
      <p:sp>
        <p:nvSpPr>
          <p:cNvPr id="51" name="TextBox 50"/>
          <p:cNvSpPr txBox="1"/>
          <p:nvPr/>
        </p:nvSpPr>
        <p:spPr>
          <a:xfrm>
            <a:off x="2377440" y="2926080"/>
            <a:ext cx="197510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Primärfarbe</a:t>
            </a:r>
          </a:p>
        </p:txBody>
      </p:sp>
      <p:sp>
        <p:nvSpPr>
          <p:cNvPr id="52" name="Rounded Rectangle 51"/>
          <p:cNvSpPr/>
          <p:nvPr/>
        </p:nvSpPr>
        <p:spPr>
          <a:xfrm>
            <a:off x="2377440" y="3136392"/>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ectangle 52"/>
          <p:cNvSpPr/>
          <p:nvPr/>
        </p:nvSpPr>
        <p:spPr>
          <a:xfrm>
            <a:off x="2423160" y="3182112"/>
            <a:ext cx="164592" cy="146304"/>
          </a:xfrm>
          <a:prstGeom prst="rect">
            <a:avLst/>
          </a:prstGeom>
          <a:solidFill>
            <a:srgbClr val="0B3A5D"/>
          </a:solidFill>
          <a:ln w="635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2651760" y="3186684"/>
            <a:ext cx="1609343"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Consolas"/>
              </a:rPr>
              <a:t>#f76b15</a:t>
            </a:r>
          </a:p>
        </p:txBody>
      </p:sp>
      <p:sp>
        <p:nvSpPr>
          <p:cNvPr id="55" name="TextBox 54"/>
          <p:cNvSpPr txBox="1"/>
          <p:nvPr/>
        </p:nvSpPr>
        <p:spPr>
          <a:xfrm>
            <a:off x="4572000" y="2926080"/>
            <a:ext cx="197510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Sekundärfarbe</a:t>
            </a:r>
          </a:p>
        </p:txBody>
      </p:sp>
      <p:sp>
        <p:nvSpPr>
          <p:cNvPr id="56" name="Rounded Rectangle 55"/>
          <p:cNvSpPr/>
          <p:nvPr/>
        </p:nvSpPr>
        <p:spPr>
          <a:xfrm>
            <a:off x="4572000" y="3136392"/>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ectangle 56"/>
          <p:cNvSpPr/>
          <p:nvPr/>
        </p:nvSpPr>
        <p:spPr>
          <a:xfrm>
            <a:off x="4617720" y="3182112"/>
            <a:ext cx="164592" cy="146304"/>
          </a:xfrm>
          <a:prstGeom prst="rect">
            <a:avLst/>
          </a:prstGeom>
          <a:solidFill>
            <a:srgbClr val="0B3A5D"/>
          </a:solidFill>
          <a:ln w="635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4846320" y="3186684"/>
            <a:ext cx="1609343"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Consolas"/>
              </a:rPr>
              <a:t>#eef4fa</a:t>
            </a:r>
          </a:p>
        </p:txBody>
      </p:sp>
      <p:sp>
        <p:nvSpPr>
          <p:cNvPr id="59" name="TextBox 58"/>
          <p:cNvSpPr txBox="1"/>
          <p:nvPr/>
        </p:nvSpPr>
        <p:spPr>
          <a:xfrm>
            <a:off x="2377440" y="3493008"/>
            <a:ext cx="197510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Rahmenfarbe</a:t>
            </a:r>
          </a:p>
        </p:txBody>
      </p:sp>
      <p:sp>
        <p:nvSpPr>
          <p:cNvPr id="60" name="Rounded Rectangle 59"/>
          <p:cNvSpPr/>
          <p:nvPr/>
        </p:nvSpPr>
        <p:spPr>
          <a:xfrm>
            <a:off x="2377440" y="3703320"/>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ectangle 60"/>
          <p:cNvSpPr/>
          <p:nvPr/>
        </p:nvSpPr>
        <p:spPr>
          <a:xfrm>
            <a:off x="2423160" y="3749040"/>
            <a:ext cx="164592" cy="146304"/>
          </a:xfrm>
          <a:prstGeom prst="rect">
            <a:avLst/>
          </a:prstGeom>
          <a:solidFill>
            <a:srgbClr val="0B3A5D"/>
          </a:solidFill>
          <a:ln w="635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2651760" y="3753612"/>
            <a:ext cx="1609343"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Consolas"/>
              </a:rPr>
              <a:t>#dcebf7</a:t>
            </a:r>
          </a:p>
        </p:txBody>
      </p:sp>
      <p:sp>
        <p:nvSpPr>
          <p:cNvPr id="63" name="TextBox 62"/>
          <p:cNvSpPr txBox="1"/>
          <p:nvPr/>
        </p:nvSpPr>
        <p:spPr>
          <a:xfrm>
            <a:off x="4572000" y="3493008"/>
            <a:ext cx="197510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Hintergrund (Toolbar)</a:t>
            </a:r>
          </a:p>
        </p:txBody>
      </p:sp>
      <p:sp>
        <p:nvSpPr>
          <p:cNvPr id="64" name="Rounded Rectangle 63"/>
          <p:cNvSpPr/>
          <p:nvPr/>
        </p:nvSpPr>
        <p:spPr>
          <a:xfrm>
            <a:off x="4572000" y="3703320"/>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Rectangle 64"/>
          <p:cNvSpPr/>
          <p:nvPr/>
        </p:nvSpPr>
        <p:spPr>
          <a:xfrm>
            <a:off x="4617720" y="3749040"/>
            <a:ext cx="164592" cy="146304"/>
          </a:xfrm>
          <a:prstGeom prst="rect">
            <a:avLst/>
          </a:prstGeom>
          <a:solidFill>
            <a:srgbClr val="0B3A5D"/>
          </a:solidFill>
          <a:ln w="635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4846320" y="3753612"/>
            <a:ext cx="1609343"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Consolas"/>
              </a:rPr>
              <a:t>#fff8f0</a:t>
            </a:r>
          </a:p>
        </p:txBody>
      </p:sp>
      <p:sp>
        <p:nvSpPr>
          <p:cNvPr id="67" name="TextBox 66"/>
          <p:cNvSpPr txBox="1"/>
          <p:nvPr/>
        </p:nvSpPr>
        <p:spPr>
          <a:xfrm>
            <a:off x="2377440" y="4078224"/>
            <a:ext cx="1828800" cy="146304"/>
          </a:xfrm>
          <a:prstGeom prst="rect">
            <a:avLst/>
          </a:prstGeom>
          <a:noFill/>
        </p:spPr>
        <p:txBody>
          <a:bodyPr wrap="square" lIns="0" rIns="0" tIns="0" bIns="0" anchor="t">
            <a:spAutoFit/>
          </a:bodyPr>
          <a:lstStyle/>
          <a:p>
            <a:pPr algn="l">
              <a:lnSpc>
                <a:spcPct val="100000"/>
              </a:lnSpc>
            </a:pPr>
            <a:r>
              <a:rPr sz="700" b="1" i="0" lang="de-DE">
                <a:solidFill>
                  <a:srgbClr val="6B7A88"/>
                </a:solidFill>
                <a:latin typeface="Segoe UI"/>
              </a:rPr>
              <a:t>Live-Vorschau</a:t>
            </a:r>
          </a:p>
        </p:txBody>
      </p:sp>
      <p:sp>
        <p:nvSpPr>
          <p:cNvPr id="68" name="Rounded Rectangle 67"/>
          <p:cNvSpPr/>
          <p:nvPr/>
        </p:nvSpPr>
        <p:spPr>
          <a:xfrm>
            <a:off x="2377440" y="4242816"/>
            <a:ext cx="4169663" cy="384048"/>
          </a:xfrm>
          <a:prstGeom prst="roundRect">
            <a:avLst>
              <a:gd name="adj" fmla="val 8000"/>
            </a:avLst>
          </a:prstGeom>
          <a:solidFill>
            <a:srgbClr val="FFF8F0"/>
          </a:solidFill>
          <a:ln w="11430">
            <a:solidFill>
              <a:srgbClr val="DCEBF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Rounded Rectangle 68"/>
          <p:cNvSpPr/>
          <p:nvPr/>
        </p:nvSpPr>
        <p:spPr>
          <a:xfrm>
            <a:off x="2468880" y="4315968"/>
            <a:ext cx="1464868"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2468880" y="4366260"/>
            <a:ext cx="1464868"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Beispiel-Schaltfläche</a:t>
            </a:r>
          </a:p>
        </p:txBody>
      </p:sp>
      <p:sp>
        <p:nvSpPr>
          <p:cNvPr id="71" name="TextBox 70"/>
          <p:cNvSpPr txBox="1"/>
          <p:nvPr/>
        </p:nvSpPr>
        <p:spPr>
          <a:xfrm>
            <a:off x="7287768" y="1353312"/>
            <a:ext cx="433699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Acht Reiter</a:t>
            </a:r>
          </a:p>
        </p:txBody>
      </p:sp>
      <p:sp>
        <p:nvSpPr>
          <p:cNvPr id="72" name="Oval 71"/>
          <p:cNvSpPr/>
          <p:nvPr/>
        </p:nvSpPr>
        <p:spPr>
          <a:xfrm>
            <a:off x="7287768" y="1819656"/>
            <a:ext cx="91440" cy="91440"/>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7525512" y="1737360"/>
            <a:ext cx="4099255" cy="219456"/>
          </a:xfrm>
          <a:prstGeom prst="rect">
            <a:avLst/>
          </a:prstGeom>
          <a:noFill/>
        </p:spPr>
        <p:txBody>
          <a:bodyPr wrap="square" lIns="0" rIns="0" tIns="0" bIns="0" anchor="t">
            <a:spAutoFit/>
          </a:bodyPr>
          <a:lstStyle/>
          <a:p>
            <a:pPr algn="l">
              <a:lnSpc>
                <a:spcPct val="122000"/>
              </a:lnSpc>
            </a:pPr>
            <a:r>
              <a:rPr sz="1050" b="1" i="0" lang="de-DE">
                <a:solidFill>
                  <a:srgbClr val="3B4A57"/>
                </a:solidFill>
                <a:latin typeface="Segoe UI"/>
              </a:rPr>
              <a:t>Design &amp; Optionen</a:t>
            </a:r>
            <a:r>
              <a:rPr sz="1050" b="0" i="0" lang="de-DE">
                <a:solidFill>
                  <a:srgbClr val="3B4A57"/>
                </a:solidFill>
                <a:latin typeface="Segoe UI"/>
              </a:rPr>
              <a:t> – Aussehen und Verhalten des Frontends.</a:t>
            </a:r>
          </a:p>
        </p:txBody>
      </p:sp>
      <p:sp>
        <p:nvSpPr>
          <p:cNvPr id="74" name="Oval 73"/>
          <p:cNvSpPr/>
          <p:nvPr/>
        </p:nvSpPr>
        <p:spPr>
          <a:xfrm>
            <a:off x="7287768" y="2165223"/>
            <a:ext cx="91440" cy="91440"/>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TextBox 74"/>
          <p:cNvSpPr txBox="1"/>
          <p:nvPr/>
        </p:nvSpPr>
        <p:spPr>
          <a:xfrm>
            <a:off x="7525512" y="2082927"/>
            <a:ext cx="4099255" cy="219456"/>
          </a:xfrm>
          <a:prstGeom prst="rect">
            <a:avLst/>
          </a:prstGeom>
          <a:noFill/>
        </p:spPr>
        <p:txBody>
          <a:bodyPr wrap="square" lIns="0" rIns="0" tIns="0" bIns="0" anchor="t">
            <a:spAutoFit/>
          </a:bodyPr>
          <a:lstStyle/>
          <a:p>
            <a:pPr algn="l">
              <a:lnSpc>
                <a:spcPct val="122000"/>
              </a:lnSpc>
            </a:pPr>
            <a:r>
              <a:rPr sz="1050" b="1" i="0" lang="de-DE">
                <a:solidFill>
                  <a:srgbClr val="3B4A57"/>
                </a:solidFill>
                <a:latin typeface="Segoe UI"/>
              </a:rPr>
              <a:t>Texte &amp; Labels</a:t>
            </a:r>
            <a:r>
              <a:rPr sz="1050" b="0" i="0" lang="de-DE">
                <a:solidFill>
                  <a:srgbClr val="3B4A57"/>
                </a:solidFill>
                <a:latin typeface="Segoe UI"/>
              </a:rPr>
              <a:t> – jedes Wort, das Ihre Gäste sehen.</a:t>
            </a:r>
          </a:p>
        </p:txBody>
      </p:sp>
      <p:sp>
        <p:nvSpPr>
          <p:cNvPr id="76" name="Oval 75"/>
          <p:cNvSpPr/>
          <p:nvPr/>
        </p:nvSpPr>
        <p:spPr>
          <a:xfrm>
            <a:off x="7287768" y="2510790"/>
            <a:ext cx="91440" cy="91440"/>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7525512" y="2428494"/>
            <a:ext cx="4099255" cy="219456"/>
          </a:xfrm>
          <a:prstGeom prst="rect">
            <a:avLst/>
          </a:prstGeom>
          <a:noFill/>
        </p:spPr>
        <p:txBody>
          <a:bodyPr wrap="square" lIns="0" rIns="0" tIns="0" bIns="0" anchor="t">
            <a:spAutoFit/>
          </a:bodyPr>
          <a:lstStyle/>
          <a:p>
            <a:pPr algn="l">
              <a:lnSpc>
                <a:spcPct val="122000"/>
              </a:lnSpc>
            </a:pPr>
            <a:r>
              <a:rPr sz="1050" b="1" i="0" lang="de-DE">
                <a:solidFill>
                  <a:srgbClr val="3B4A57"/>
                </a:solidFill>
                <a:latin typeface="Segoe UI"/>
              </a:rPr>
              <a:t>Vollbild &amp; App</a:t>
            </a:r>
            <a:r>
              <a:rPr sz="1050" b="0" i="0" lang="de-DE">
                <a:solidFill>
                  <a:srgbClr val="3B4A57"/>
                </a:solidFill>
                <a:latin typeface="Segoe UI"/>
              </a:rPr>
              <a:t> (PRO) – Vollbildseiten mit App-Navigation.</a:t>
            </a:r>
          </a:p>
        </p:txBody>
      </p:sp>
      <p:sp>
        <p:nvSpPr>
          <p:cNvPr id="78" name="Oval 77"/>
          <p:cNvSpPr/>
          <p:nvPr/>
        </p:nvSpPr>
        <p:spPr>
          <a:xfrm>
            <a:off x="7287768" y="2856357"/>
            <a:ext cx="91440" cy="91440"/>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7525512" y="2774061"/>
            <a:ext cx="4099255" cy="219456"/>
          </a:xfrm>
          <a:prstGeom prst="rect">
            <a:avLst/>
          </a:prstGeom>
          <a:noFill/>
        </p:spPr>
        <p:txBody>
          <a:bodyPr wrap="square" lIns="0" rIns="0" tIns="0" bIns="0" anchor="t">
            <a:spAutoFit/>
          </a:bodyPr>
          <a:lstStyle/>
          <a:p>
            <a:pPr algn="l">
              <a:lnSpc>
                <a:spcPct val="122000"/>
              </a:lnSpc>
            </a:pPr>
            <a:r>
              <a:rPr sz="1050" b="1" i="0" lang="de-DE">
                <a:solidFill>
                  <a:srgbClr val="3B4A57"/>
                </a:solidFill>
                <a:latin typeface="Segoe UI"/>
              </a:rPr>
              <a:t>Live-Ticker &amp; Monitor</a:t>
            </a:r>
            <a:r>
              <a:rPr sz="1050" b="0" i="0" lang="de-DE">
                <a:solidFill>
                  <a:srgbClr val="3B4A57"/>
                </a:solidFill>
                <a:latin typeface="Segoe UI"/>
              </a:rPr>
              <a:t> – Ticker-Werte und Karten aktiver Add-ons.</a:t>
            </a:r>
          </a:p>
        </p:txBody>
      </p:sp>
      <p:sp>
        <p:nvSpPr>
          <p:cNvPr id="80" name="Oval 79"/>
          <p:cNvSpPr/>
          <p:nvPr/>
        </p:nvSpPr>
        <p:spPr>
          <a:xfrm>
            <a:off x="7287768" y="3201924"/>
            <a:ext cx="91440" cy="91440"/>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TextBox 80"/>
          <p:cNvSpPr txBox="1"/>
          <p:nvPr/>
        </p:nvSpPr>
        <p:spPr>
          <a:xfrm>
            <a:off x="7525512" y="3119628"/>
            <a:ext cx="4099255" cy="219456"/>
          </a:xfrm>
          <a:prstGeom prst="rect">
            <a:avLst/>
          </a:prstGeom>
          <a:noFill/>
        </p:spPr>
        <p:txBody>
          <a:bodyPr wrap="square" lIns="0" rIns="0" tIns="0" bIns="0" anchor="t">
            <a:spAutoFit/>
          </a:bodyPr>
          <a:lstStyle/>
          <a:p>
            <a:pPr algn="l">
              <a:lnSpc>
                <a:spcPct val="122000"/>
              </a:lnSpc>
            </a:pPr>
            <a:r>
              <a:rPr sz="1050" b="1" i="0" lang="de-DE">
                <a:solidFill>
                  <a:srgbClr val="3B4A57"/>
                </a:solidFill>
                <a:latin typeface="Segoe UI"/>
              </a:rPr>
              <a:t>Sicherheit &amp; Wartung</a:t>
            </a:r>
            <a:r>
              <a:rPr sz="1050" b="0" i="0" lang="de-DE">
                <a:solidFill>
                  <a:srgbClr val="3B4A57"/>
                </a:solidFill>
                <a:latin typeface="Segoe UI"/>
              </a:rPr>
              <a:t> – Import-Schutz, Gefahrenzone, Einstellungssicherung.</a:t>
            </a:r>
          </a:p>
        </p:txBody>
      </p:sp>
      <p:sp>
        <p:nvSpPr>
          <p:cNvPr id="82" name="Oval 81"/>
          <p:cNvSpPr/>
          <p:nvPr/>
        </p:nvSpPr>
        <p:spPr>
          <a:xfrm>
            <a:off x="7287768" y="3710178"/>
            <a:ext cx="91440" cy="91440"/>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TextBox 82"/>
          <p:cNvSpPr txBox="1"/>
          <p:nvPr/>
        </p:nvSpPr>
        <p:spPr>
          <a:xfrm>
            <a:off x="7525512" y="3627882"/>
            <a:ext cx="4099255" cy="219456"/>
          </a:xfrm>
          <a:prstGeom prst="rect">
            <a:avLst/>
          </a:prstGeom>
          <a:noFill/>
        </p:spPr>
        <p:txBody>
          <a:bodyPr wrap="square" lIns="0" rIns="0" tIns="0" bIns="0" anchor="t">
            <a:spAutoFit/>
          </a:bodyPr>
          <a:lstStyle/>
          <a:p>
            <a:pPr algn="l">
              <a:lnSpc>
                <a:spcPct val="122000"/>
              </a:lnSpc>
            </a:pPr>
            <a:r>
              <a:rPr sz="1050" b="1" i="0" lang="de-DE">
                <a:solidFill>
                  <a:srgbClr val="3B4A57"/>
                </a:solidFill>
                <a:latin typeface="Segoe UI"/>
              </a:rPr>
              <a:t>API</a:t>
            </a:r>
            <a:r>
              <a:rPr sz="1050" b="0" i="0" lang="de-DE">
                <a:solidFill>
                  <a:srgbClr val="3B4A57"/>
                </a:solidFill>
                <a:latin typeface="Segoe UI"/>
              </a:rPr>
              <a:t> (PRO) – die öffentliche Schnittstelle für andere Programme.</a:t>
            </a:r>
          </a:p>
        </p:txBody>
      </p:sp>
      <p:sp>
        <p:nvSpPr>
          <p:cNvPr id="84" name="Oval 83"/>
          <p:cNvSpPr/>
          <p:nvPr/>
        </p:nvSpPr>
        <p:spPr>
          <a:xfrm>
            <a:off x="7287768" y="4055745"/>
            <a:ext cx="91440" cy="91440"/>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7525512" y="3973449"/>
            <a:ext cx="4099255" cy="219456"/>
          </a:xfrm>
          <a:prstGeom prst="rect">
            <a:avLst/>
          </a:prstGeom>
          <a:noFill/>
        </p:spPr>
        <p:txBody>
          <a:bodyPr wrap="square" lIns="0" rIns="0" tIns="0" bIns="0" anchor="t">
            <a:spAutoFit/>
          </a:bodyPr>
          <a:lstStyle/>
          <a:p>
            <a:pPr algn="l">
              <a:lnSpc>
                <a:spcPct val="122000"/>
              </a:lnSpc>
            </a:pPr>
            <a:r>
              <a:rPr sz="1050" b="1" i="0" lang="de-DE">
                <a:solidFill>
                  <a:srgbClr val="3B4A57"/>
                </a:solidFill>
                <a:latin typeface="Segoe UI"/>
              </a:rPr>
              <a:t>Shortcode-Generator</a:t>
            </a:r>
            <a:r>
              <a:rPr sz="1050" b="0" i="0" lang="de-DE">
                <a:solidFill>
                  <a:srgbClr val="3B4A57"/>
                </a:solidFill>
                <a:latin typeface="Segoe UI"/>
              </a:rPr>
              <a:t> – Bausteine und Links zum Kopieren, für alle Rollen.</a:t>
            </a:r>
          </a:p>
        </p:txBody>
      </p:sp>
      <p:sp>
        <p:nvSpPr>
          <p:cNvPr id="86" name="Oval 85"/>
          <p:cNvSpPr/>
          <p:nvPr/>
        </p:nvSpPr>
        <p:spPr>
          <a:xfrm>
            <a:off x="7287768" y="4563999"/>
            <a:ext cx="91440" cy="91440"/>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7" name="TextBox 86"/>
          <p:cNvSpPr txBox="1"/>
          <p:nvPr/>
        </p:nvSpPr>
        <p:spPr>
          <a:xfrm>
            <a:off x="7525512" y="4481703"/>
            <a:ext cx="4099255" cy="219456"/>
          </a:xfrm>
          <a:prstGeom prst="rect">
            <a:avLst/>
          </a:prstGeom>
          <a:noFill/>
        </p:spPr>
        <p:txBody>
          <a:bodyPr wrap="square" lIns="0" rIns="0" tIns="0" bIns="0" anchor="t">
            <a:spAutoFit/>
          </a:bodyPr>
          <a:lstStyle/>
          <a:p>
            <a:pPr algn="l">
              <a:lnSpc>
                <a:spcPct val="122000"/>
              </a:lnSpc>
            </a:pPr>
            <a:r>
              <a:rPr sz="1050" b="1" i="0" lang="de-DE">
                <a:solidFill>
                  <a:srgbClr val="3B4A57"/>
                </a:solidFill>
                <a:latin typeface="Segoe UI"/>
              </a:rPr>
              <a:t>Über</a:t>
            </a:r>
            <a:r>
              <a:rPr sz="1050" b="0" i="0" lang="de-DE">
                <a:solidFill>
                  <a:srgbClr val="3B4A57"/>
                </a:solidFill>
                <a:latin typeface="Segoe UI"/>
              </a:rPr>
              <a:t> – Version, Paket &amp; Lizenz, für alle Rollen.</a:t>
            </a:r>
          </a:p>
        </p:txBody>
      </p:sp>
      <p:sp>
        <p:nvSpPr>
          <p:cNvPr id="88" name="Rectangle 87"/>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9" name="Rectangle 88"/>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91" name="TextBox 90"/>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1" i="0" lang="de-DE">
                <a:solidFill>
                  <a:srgbClr val="2B3844"/>
                </a:solidFill>
                <a:latin typeface="Segoe UI"/>
              </a:rPr>
              <a:t>Jeder Reiter speichert für sich</a:t>
            </a:r>
            <a:r>
              <a:rPr sz="1000" b="0" i="0" lang="de-DE">
                <a:solidFill>
                  <a:srgbClr val="2B3844"/>
                </a:solidFill>
                <a:latin typeface="Segoe UI"/>
              </a:rPr>
              <a:t> – eigene Schaltfläche, eigenes Formular. Die Reiter für Administratoren werden für andere Rollen gar nicht erst ausgeliefert; der Aufruf über die Adresszeile führt auf einen erlaubten Reiter zurück. Die </a:t>
            </a:r>
            <a:r>
              <a:rPr sz="1000" b="1" i="0" lang="de-DE">
                <a:solidFill>
                  <a:srgbClr val="2B3844"/>
                </a:solidFill>
                <a:latin typeface="Segoe UI"/>
              </a:rPr>
              <a:t>Hilfe</a:t>
            </a:r>
            <a:r>
              <a:rPr sz="1000" b="0" i="0" lang="de-DE">
                <a:solidFill>
                  <a:srgbClr val="2B3844"/>
                </a:solidFill>
                <a:latin typeface="Segoe UI"/>
              </a:rPr>
              <a:t> ist kein Reiter mehr, sondern ein eigener Menüpunkt.</a:t>
            </a:r>
          </a:p>
        </p:txBody>
      </p:sp>
      <p:sp>
        <p:nvSpPr>
          <p:cNvPr id="92" name="Rectangle 9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TextBox 9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94" name="TextBox 9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27 / 140</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3.2 · DESIGN &amp; OPTIONEN</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Farben: acht Regler für Ihr Erscheinungsbild</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3086394"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Einstellung</a:t>
            </a:r>
          </a:p>
        </p:txBody>
      </p:sp>
      <p:sp>
        <p:nvSpPr>
          <p:cNvPr id="8" name="TextBox 7"/>
          <p:cNvSpPr txBox="1"/>
          <p:nvPr/>
        </p:nvSpPr>
        <p:spPr>
          <a:xfrm>
            <a:off x="3945930" y="1435608"/>
            <a:ext cx="5778737"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Wo sie wirkt</a:t>
            </a:r>
          </a:p>
        </p:txBody>
      </p:sp>
      <p:sp>
        <p:nvSpPr>
          <p:cNvPr id="9" name="TextBox 8"/>
          <p:cNvSpPr txBox="1"/>
          <p:nvPr/>
        </p:nvSpPr>
        <p:spPr>
          <a:xfrm>
            <a:off x="9907547" y="1435608"/>
            <a:ext cx="1644067"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Standard</a:t>
            </a:r>
          </a:p>
        </p:txBody>
      </p:sp>
      <p:sp>
        <p:nvSpPr>
          <p:cNvPr id="10" name="TextBox 9"/>
          <p:cNvSpPr txBox="1"/>
          <p:nvPr/>
        </p:nvSpPr>
        <p:spPr>
          <a:xfrm>
            <a:off x="676656" y="1828165"/>
            <a:ext cx="3086394"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Primärfarbe</a:t>
            </a:r>
          </a:p>
        </p:txBody>
      </p:sp>
      <p:sp>
        <p:nvSpPr>
          <p:cNvPr id="11" name="TextBox 10"/>
          <p:cNvSpPr txBox="1"/>
          <p:nvPr/>
        </p:nvSpPr>
        <p:spPr>
          <a:xfrm>
            <a:off x="3945930" y="1828165"/>
            <a:ext cx="5778737"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Schaltflächen, Links, aktive Zustände, Rahmen</a:t>
            </a:r>
          </a:p>
        </p:txBody>
      </p:sp>
      <p:sp>
        <p:nvSpPr>
          <p:cNvPr id="12" name="TextBox 11"/>
          <p:cNvSpPr txBox="1"/>
          <p:nvPr/>
        </p:nvSpPr>
        <p:spPr>
          <a:xfrm>
            <a:off x="9907547" y="1828165"/>
            <a:ext cx="1644067"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#f76b15</a:t>
            </a:r>
          </a:p>
        </p:txBody>
      </p:sp>
      <p:sp>
        <p:nvSpPr>
          <p:cNvPr id="13" name="Rectangle 12"/>
          <p:cNvSpPr/>
          <p:nvPr/>
        </p:nvSpPr>
        <p:spPr>
          <a:xfrm>
            <a:off x="566928" y="214198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141982"/>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305939"/>
            <a:ext cx="3086394"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Sekundärfarbe</a:t>
            </a:r>
          </a:p>
        </p:txBody>
      </p:sp>
      <p:sp>
        <p:nvSpPr>
          <p:cNvPr id="16" name="TextBox 15"/>
          <p:cNvSpPr txBox="1"/>
          <p:nvPr/>
        </p:nvSpPr>
        <p:spPr>
          <a:xfrm>
            <a:off x="3945930" y="2305939"/>
            <a:ext cx="5778737"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Tabellenköpfe, Datums-Kennzeichen, dezente Hintergründe</a:t>
            </a:r>
          </a:p>
        </p:txBody>
      </p:sp>
      <p:sp>
        <p:nvSpPr>
          <p:cNvPr id="17" name="TextBox 16"/>
          <p:cNvSpPr txBox="1"/>
          <p:nvPr/>
        </p:nvSpPr>
        <p:spPr>
          <a:xfrm>
            <a:off x="9907547" y="2305939"/>
            <a:ext cx="1644067"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#eef4fa</a:t>
            </a:r>
          </a:p>
        </p:txBody>
      </p:sp>
      <p:sp>
        <p:nvSpPr>
          <p:cNvPr id="18" name="Rectangle 17"/>
          <p:cNvSpPr/>
          <p:nvPr/>
        </p:nvSpPr>
        <p:spPr>
          <a:xfrm>
            <a:off x="566928" y="261975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783713"/>
            <a:ext cx="3086394"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Hintergrund (Toolbar)</a:t>
            </a:r>
          </a:p>
        </p:txBody>
      </p:sp>
      <p:sp>
        <p:nvSpPr>
          <p:cNvPr id="20" name="TextBox 19"/>
          <p:cNvSpPr txBox="1"/>
          <p:nvPr/>
        </p:nvSpPr>
        <p:spPr>
          <a:xfrm>
            <a:off x="3945930" y="2783713"/>
            <a:ext cx="5778737"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Such- und Filterleiste über dem Kalender</a:t>
            </a:r>
          </a:p>
        </p:txBody>
      </p:sp>
      <p:sp>
        <p:nvSpPr>
          <p:cNvPr id="21" name="TextBox 20"/>
          <p:cNvSpPr txBox="1"/>
          <p:nvPr/>
        </p:nvSpPr>
        <p:spPr>
          <a:xfrm>
            <a:off x="9907547" y="2783713"/>
            <a:ext cx="1644067"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#fff8f0</a:t>
            </a:r>
          </a:p>
        </p:txBody>
      </p:sp>
      <p:sp>
        <p:nvSpPr>
          <p:cNvPr id="22" name="Rectangle 21"/>
          <p:cNvSpPr/>
          <p:nvPr/>
        </p:nvSpPr>
        <p:spPr>
          <a:xfrm>
            <a:off x="566928" y="309753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097530"/>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261487"/>
            <a:ext cx="3086394"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Rahmenfarbe</a:t>
            </a:r>
          </a:p>
        </p:txBody>
      </p:sp>
      <p:sp>
        <p:nvSpPr>
          <p:cNvPr id="25" name="TextBox 24"/>
          <p:cNvSpPr txBox="1"/>
          <p:nvPr/>
        </p:nvSpPr>
        <p:spPr>
          <a:xfrm>
            <a:off x="3945930" y="3261487"/>
            <a:ext cx="5778737"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Linien, Tabellenrahmen, Trenner</a:t>
            </a:r>
          </a:p>
        </p:txBody>
      </p:sp>
      <p:sp>
        <p:nvSpPr>
          <p:cNvPr id="26" name="TextBox 25"/>
          <p:cNvSpPr txBox="1"/>
          <p:nvPr/>
        </p:nvSpPr>
        <p:spPr>
          <a:xfrm>
            <a:off x="9907547" y="3261487"/>
            <a:ext cx="1644067"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#dcebf7</a:t>
            </a:r>
          </a:p>
        </p:txBody>
      </p:sp>
      <p:sp>
        <p:nvSpPr>
          <p:cNvPr id="27" name="Rectangle 26"/>
          <p:cNvSpPr/>
          <p:nvPr/>
        </p:nvSpPr>
        <p:spPr>
          <a:xfrm>
            <a:off x="566928" y="357530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739261"/>
            <a:ext cx="3086394"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Hintergrund (Reiter)</a:t>
            </a:r>
          </a:p>
        </p:txBody>
      </p:sp>
      <p:sp>
        <p:nvSpPr>
          <p:cNvPr id="29" name="TextBox 28"/>
          <p:cNvSpPr txBox="1"/>
          <p:nvPr/>
        </p:nvSpPr>
        <p:spPr>
          <a:xfrm>
            <a:off x="3945930" y="3739261"/>
            <a:ext cx="5778737"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Die Datums-Reiter über dem Kalender</a:t>
            </a:r>
          </a:p>
        </p:txBody>
      </p:sp>
      <p:sp>
        <p:nvSpPr>
          <p:cNvPr id="30" name="TextBox 29"/>
          <p:cNvSpPr txBox="1"/>
          <p:nvPr/>
        </p:nvSpPr>
        <p:spPr>
          <a:xfrm>
            <a:off x="9907547" y="3739261"/>
            <a:ext cx="1644067"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#ffffff</a:t>
            </a:r>
          </a:p>
        </p:txBody>
      </p:sp>
      <p:sp>
        <p:nvSpPr>
          <p:cNvPr id="31" name="Rectangle 30"/>
          <p:cNvSpPr/>
          <p:nvPr/>
        </p:nvSpPr>
        <p:spPr>
          <a:xfrm>
            <a:off x="566928" y="405307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4053078"/>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4217035"/>
            <a:ext cx="3086394"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Hintergrund (Live-Bereich)</a:t>
            </a:r>
          </a:p>
        </p:txBody>
      </p:sp>
      <p:sp>
        <p:nvSpPr>
          <p:cNvPr id="34" name="TextBox 33"/>
          <p:cNvSpPr txBox="1"/>
          <p:nvPr/>
        </p:nvSpPr>
        <p:spPr>
          <a:xfrm>
            <a:off x="3945930" y="4217035"/>
            <a:ext cx="5778737"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Der Bereich „Jetzt live“ im Ticker</a:t>
            </a:r>
          </a:p>
        </p:txBody>
      </p:sp>
      <p:sp>
        <p:nvSpPr>
          <p:cNvPr id="35" name="TextBox 34"/>
          <p:cNvSpPr txBox="1"/>
          <p:nvPr/>
        </p:nvSpPr>
        <p:spPr>
          <a:xfrm>
            <a:off x="9907547" y="4217035"/>
            <a:ext cx="1644067"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#fff9f9</a:t>
            </a:r>
          </a:p>
        </p:txBody>
      </p:sp>
      <p:sp>
        <p:nvSpPr>
          <p:cNvPr id="36" name="Rectangle 35"/>
          <p:cNvSpPr/>
          <p:nvPr/>
        </p:nvSpPr>
        <p:spPr>
          <a:xfrm>
            <a:off x="566928" y="453085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694809"/>
            <a:ext cx="3086394"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Hintergrund (Demnächst)</a:t>
            </a:r>
          </a:p>
        </p:txBody>
      </p:sp>
      <p:sp>
        <p:nvSpPr>
          <p:cNvPr id="38" name="TextBox 37"/>
          <p:cNvSpPr txBox="1"/>
          <p:nvPr/>
        </p:nvSpPr>
        <p:spPr>
          <a:xfrm>
            <a:off x="3945930" y="4694809"/>
            <a:ext cx="5778737"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Der Bereich „Demnächst“ im Ticker</a:t>
            </a:r>
          </a:p>
        </p:txBody>
      </p:sp>
      <p:sp>
        <p:nvSpPr>
          <p:cNvPr id="39" name="TextBox 38"/>
          <p:cNvSpPr txBox="1"/>
          <p:nvPr/>
        </p:nvSpPr>
        <p:spPr>
          <a:xfrm>
            <a:off x="9907547" y="4694809"/>
            <a:ext cx="1644067"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#ffffff</a:t>
            </a:r>
          </a:p>
        </p:txBody>
      </p:sp>
      <p:sp>
        <p:nvSpPr>
          <p:cNvPr id="40" name="Rectangle 39"/>
          <p:cNvSpPr/>
          <p:nvPr/>
        </p:nvSpPr>
        <p:spPr>
          <a:xfrm>
            <a:off x="566928" y="500862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5008626"/>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76656" y="5172583"/>
            <a:ext cx="3086394"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Hintergrund (Karten-Fußzeile)</a:t>
            </a:r>
          </a:p>
        </p:txBody>
      </p:sp>
      <p:sp>
        <p:nvSpPr>
          <p:cNvPr id="43" name="TextBox 42"/>
          <p:cNvSpPr txBox="1"/>
          <p:nvPr/>
        </p:nvSpPr>
        <p:spPr>
          <a:xfrm>
            <a:off x="3945930" y="5172583"/>
            <a:ext cx="5778737"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Aktionsleiste der Kompaktkarten</a:t>
            </a:r>
          </a:p>
        </p:txBody>
      </p:sp>
      <p:sp>
        <p:nvSpPr>
          <p:cNvPr id="44" name="TextBox 43"/>
          <p:cNvSpPr txBox="1"/>
          <p:nvPr/>
        </p:nvSpPr>
        <p:spPr>
          <a:xfrm>
            <a:off x="9907547" y="5172583"/>
            <a:ext cx="1644067"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#ffffff</a:t>
            </a:r>
          </a:p>
        </p:txBody>
      </p:sp>
      <p:sp>
        <p:nvSpPr>
          <p:cNvPr id="45" name="Rectangle 44"/>
          <p:cNvSpPr/>
          <p:nvPr/>
        </p:nvSpPr>
        <p:spPr>
          <a:xfrm>
            <a:off x="566928" y="548640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49" name="TextBox 48"/>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Jede Farbänderung ist sofort in der eingebauten Vorschau darunter sichtbar – Sie müssen zum Ausprobieren nicht speichern. Bleibt die neue Farbe im Frontend aus, leeren Sie den Browser-Cache mit Strg + F5.</a:t>
            </a:r>
          </a:p>
        </p:txBody>
      </p:sp>
      <p:sp>
        <p:nvSpPr>
          <p:cNvPr id="50" name="Rectangle 4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52" name="TextBox 5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28 / 140</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3.2 · FARBLICHE HERVORHEBUNG</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Farbe nach Ort oder nach Kategorie?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Orts-Farbe</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1" i="0" lang="de-DE">
                <a:solidFill>
                  <a:srgbClr val="3B4A57"/>
                </a:solidFill>
                <a:latin typeface="Segoe UI"/>
              </a:rPr>
              <a:t>Der Standard.</a:t>
            </a:r>
            <a:r>
              <a:rPr sz="1050" b="0" i="0" lang="de-DE">
                <a:solidFill>
                  <a:srgbClr val="3B4A57"/>
                </a:solidFill>
                <a:latin typeface="Segoe UI"/>
              </a:rPr>
              <a:t> Alles wird nach dem Raum eingefärbt. Gut für Veranstaltungen, die über viele Räume verteilt sind – der Gast erkennt am Farbton sofort, wo etwas stattfindet.</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Verhalten wie bisher</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Kategorie-Farbe</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Alles wird nach der Kategorie eingefärbt. Gut für Programme, die inhaltlich gegliedert sind – Vortrag, Workshop und Konzert unterscheiden sich dann auf einen Blick.</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Farbe je Kategorie hinterlegen</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Farben vererben sich</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Legen Sie Räume oder Kategorien unter einem Ober-Begriff an, genügt dort eine Farbe – alles darunter übernimmt sie. Ein Ober-Begriff „Erdgeschoss“ färbt so alle seine Räume auf einmal.</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Gilt für beide</a:t>
            </a:r>
          </a:p>
        </p:txBody>
      </p:sp>
      <p:sp>
        <p:nvSpPr>
          <p:cNvPr id="21" name="Rectangle 20"/>
          <p:cNvSpPr/>
          <p:nvPr/>
        </p:nvSpPr>
        <p:spPr>
          <a:xfrm>
            <a:off x="566928" y="4526280"/>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4" name="TextBox 23"/>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Es ist ein Entweder-oder, kein Mischmodus. </a:t>
            </a:r>
            <a:r>
              <a:rPr sz="1000" b="1" i="0" lang="de-DE">
                <a:solidFill>
                  <a:srgbClr val="2B3844"/>
                </a:solidFill>
                <a:latin typeface="Segoe UI"/>
              </a:rPr>
              <a:t>Immer raumfarbig</a:t>
            </a:r>
            <a:r>
              <a:rPr sz="1000" b="0" i="0" lang="de-DE">
                <a:solidFill>
                  <a:srgbClr val="2B3844"/>
                </a:solidFill>
                <a:latin typeface="Segoe UI"/>
              </a:rPr>
              <a:t> bleiben nur die Spaltenköpfe im Zeitplan und die Hervorhebung im Hallenplan. Die Farbfelder im Filter folgen der Einstellung – bei Kategorie-Farbe stehen sie am Kategorie-Filter. Sehr helle Farben sind unbedenklich: Die Schriftfarbe passt sich automatisch an.</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29 / 140</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3.2 · BILDER &amp; PLATZHALTER</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Bilder, Vorschau und der Platzhalter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400800" cy="402336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 Kongress</a:t>
            </a:r>
          </a:p>
        </p:txBody>
      </p:sp>
      <p:sp>
        <p:nvSpPr>
          <p:cNvPr id="9" name="Rectangle 8"/>
          <p:cNvSpPr/>
          <p:nvPr/>
        </p:nvSpPr>
        <p:spPr>
          <a:xfrm>
            <a:off x="566928" y="1572768"/>
            <a:ext cx="1481328" cy="380390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Veranstaltungen</a:t>
            </a:r>
          </a:p>
        </p:txBody>
      </p:sp>
      <p:sp>
        <p:nvSpPr>
          <p:cNvPr id="13" name="Rectangle 12"/>
          <p:cNvSpPr/>
          <p:nvPr/>
        </p:nvSpPr>
        <p:spPr>
          <a:xfrm>
            <a:off x="566928"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Alle Veranstaltungen</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Erstellen</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Sprecher</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Orte</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Rollen</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Master Editor</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Einstellungen</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25" name="TextBox 24"/>
          <p:cNvSpPr txBox="1"/>
          <p:nvPr/>
        </p:nvSpPr>
        <p:spPr>
          <a:xfrm>
            <a:off x="713232" y="42382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26" name="TextBox 25"/>
          <p:cNvSpPr txBox="1"/>
          <p:nvPr/>
        </p:nvSpPr>
        <p:spPr>
          <a:xfrm>
            <a:off x="713232" y="44759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27" name="TextBox 26"/>
          <p:cNvSpPr txBox="1"/>
          <p:nvPr/>
        </p:nvSpPr>
        <p:spPr>
          <a:xfrm>
            <a:off x="713232" y="4713732"/>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Design</a:t>
            </a:r>
          </a:p>
        </p:txBody>
      </p:sp>
      <p:sp>
        <p:nvSpPr>
          <p:cNvPr id="28" name="TextBox 27"/>
          <p:cNvSpPr txBox="1"/>
          <p:nvPr/>
        </p:nvSpPr>
        <p:spPr>
          <a:xfrm>
            <a:off x="2249424" y="1719072"/>
            <a:ext cx="4517136" cy="274320"/>
          </a:xfrm>
          <a:prstGeom prst="rect">
            <a:avLst/>
          </a:prstGeom>
          <a:noFill/>
        </p:spPr>
        <p:txBody>
          <a:bodyPr wrap="square" lIns="0" rIns="0" tIns="0" bIns="0" anchor="t">
            <a:spAutoFit/>
          </a:bodyPr>
          <a:lstStyle/>
          <a:p>
            <a:pPr algn="l">
              <a:lnSpc>
                <a:spcPct val="100000"/>
              </a:lnSpc>
            </a:pPr>
            <a:r>
              <a:rPr sz="1300" b="0" i="0" lang="de-DE">
                <a:solidFill>
                  <a:srgbClr val="1D2327"/>
                </a:solidFill>
                <a:latin typeface="Segoe UI"/>
              </a:rPr>
              <a:t>Einstellungen</a:t>
            </a:r>
          </a:p>
        </p:txBody>
      </p:sp>
      <p:sp>
        <p:nvSpPr>
          <p:cNvPr id="29" name="Rectangle 28"/>
          <p:cNvSpPr/>
          <p:nvPr/>
        </p:nvSpPr>
        <p:spPr>
          <a:xfrm>
            <a:off x="2249424" y="2103120"/>
            <a:ext cx="617375"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2249424" y="2103120"/>
            <a:ext cx="617375"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2249424" y="2180844"/>
            <a:ext cx="617375" cy="155448"/>
          </a:xfrm>
          <a:prstGeom prst="rect">
            <a:avLst/>
          </a:prstGeom>
          <a:noFill/>
        </p:spPr>
        <p:txBody>
          <a:bodyPr wrap="square" lIns="0" rIns="0" tIns="0" bIns="0" anchor="t">
            <a:spAutoFit/>
          </a:bodyPr>
          <a:lstStyle/>
          <a:p>
            <a:pPr algn="ctr">
              <a:lnSpc>
                <a:spcPct val="100000"/>
              </a:lnSpc>
            </a:pPr>
            <a:r>
              <a:rPr sz="540" b="1" i="0" lang="de-DE">
                <a:solidFill>
                  <a:srgbClr val="0B3A5D"/>
                </a:solidFill>
                <a:latin typeface="Segoe UI"/>
              </a:rPr>
              <a:t>Design &amp; Optionen</a:t>
            </a:r>
          </a:p>
        </p:txBody>
      </p:sp>
      <p:sp>
        <p:nvSpPr>
          <p:cNvPr id="32" name="Rectangle 31"/>
          <p:cNvSpPr/>
          <p:nvPr/>
        </p:nvSpPr>
        <p:spPr>
          <a:xfrm>
            <a:off x="2903375" y="2103120"/>
            <a:ext cx="53263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2903375" y="2180844"/>
            <a:ext cx="53263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Texte &amp; Labels</a:t>
            </a:r>
          </a:p>
        </p:txBody>
      </p:sp>
      <p:sp>
        <p:nvSpPr>
          <p:cNvPr id="34" name="Rectangle 33"/>
          <p:cNvSpPr/>
          <p:nvPr/>
        </p:nvSpPr>
        <p:spPr>
          <a:xfrm>
            <a:off x="3472589" y="2103120"/>
            <a:ext cx="53263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3472589" y="2180844"/>
            <a:ext cx="53263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Vollbild &amp; App</a:t>
            </a:r>
          </a:p>
        </p:txBody>
      </p:sp>
      <p:sp>
        <p:nvSpPr>
          <p:cNvPr id="36" name="Rectangle 35"/>
          <p:cNvSpPr/>
          <p:nvPr/>
        </p:nvSpPr>
        <p:spPr>
          <a:xfrm>
            <a:off x="4041803" y="2103120"/>
            <a:ext cx="73035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4041803" y="2180844"/>
            <a:ext cx="730359"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Live-Ticker &amp; Monitor</a:t>
            </a:r>
          </a:p>
        </p:txBody>
      </p:sp>
      <p:sp>
        <p:nvSpPr>
          <p:cNvPr id="38" name="Rectangle 37"/>
          <p:cNvSpPr/>
          <p:nvPr/>
        </p:nvSpPr>
        <p:spPr>
          <a:xfrm>
            <a:off x="4808739" y="2103120"/>
            <a:ext cx="702113"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4808739" y="2180844"/>
            <a:ext cx="702113"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Sicherheit &amp; Wartung</a:t>
            </a:r>
          </a:p>
        </p:txBody>
      </p:sp>
      <p:sp>
        <p:nvSpPr>
          <p:cNvPr id="40" name="Rectangle 39"/>
          <p:cNvSpPr/>
          <p:nvPr/>
        </p:nvSpPr>
        <p:spPr>
          <a:xfrm>
            <a:off x="5547429" y="2103120"/>
            <a:ext cx="22193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5547429" y="2180844"/>
            <a:ext cx="221932"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API</a:t>
            </a:r>
          </a:p>
        </p:txBody>
      </p:sp>
      <p:sp>
        <p:nvSpPr>
          <p:cNvPr id="42" name="Rectangle 41"/>
          <p:cNvSpPr/>
          <p:nvPr/>
        </p:nvSpPr>
        <p:spPr>
          <a:xfrm>
            <a:off x="5805937" y="2103120"/>
            <a:ext cx="67386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5805937" y="2180844"/>
            <a:ext cx="67386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Shortcode-Generator</a:t>
            </a:r>
          </a:p>
        </p:txBody>
      </p:sp>
      <p:sp>
        <p:nvSpPr>
          <p:cNvPr id="44" name="Rectangle 43"/>
          <p:cNvSpPr/>
          <p:nvPr/>
        </p:nvSpPr>
        <p:spPr>
          <a:xfrm>
            <a:off x="6516381" y="2103120"/>
            <a:ext cx="250178"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6516381" y="2180844"/>
            <a:ext cx="250178"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Über</a:t>
            </a:r>
          </a:p>
        </p:txBody>
      </p:sp>
      <p:sp>
        <p:nvSpPr>
          <p:cNvPr id="46" name="Rectangle 45"/>
          <p:cNvSpPr/>
          <p:nvPr/>
        </p:nvSpPr>
        <p:spPr>
          <a:xfrm>
            <a:off x="2249424" y="2377440"/>
            <a:ext cx="451713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2249424" y="2523744"/>
            <a:ext cx="4517136" cy="11887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2249424" y="2523744"/>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Rectangle 48"/>
          <p:cNvSpPr/>
          <p:nvPr/>
        </p:nvSpPr>
        <p:spPr>
          <a:xfrm>
            <a:off x="2249424" y="2798064"/>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2359152" y="2592324"/>
            <a:ext cx="429767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Bilder &amp; Platzhalter</a:t>
            </a:r>
          </a:p>
        </p:txBody>
      </p:sp>
      <p:sp>
        <p:nvSpPr>
          <p:cNvPr id="51" name="TextBox 50"/>
          <p:cNvSpPr txBox="1"/>
          <p:nvPr/>
        </p:nvSpPr>
        <p:spPr>
          <a:xfrm>
            <a:off x="2377440" y="2926080"/>
            <a:ext cx="2743200" cy="164592"/>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Standard-Platzhalterbild</a:t>
            </a:r>
          </a:p>
        </p:txBody>
      </p:sp>
      <p:sp>
        <p:nvSpPr>
          <p:cNvPr id="52" name="Rectangle 51"/>
          <p:cNvSpPr/>
          <p:nvPr/>
        </p:nvSpPr>
        <p:spPr>
          <a:xfrm>
            <a:off x="2377440" y="3145536"/>
            <a:ext cx="1188720" cy="566928"/>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2377440" y="3346704"/>
            <a:ext cx="1188720" cy="164592"/>
          </a:xfrm>
          <a:prstGeom prst="rect">
            <a:avLst/>
          </a:prstGeom>
          <a:noFill/>
        </p:spPr>
        <p:txBody>
          <a:bodyPr wrap="square" lIns="0" rIns="0" tIns="0" bIns="0" anchor="t">
            <a:spAutoFit/>
          </a:bodyPr>
          <a:lstStyle/>
          <a:p>
            <a:pPr algn="ctr">
              <a:lnSpc>
                <a:spcPct val="100000"/>
              </a:lnSpc>
            </a:pPr>
            <a:r>
              <a:rPr sz="750" b="0" i="0" lang="de-DE">
                <a:solidFill>
                  <a:srgbClr val="6B7A88"/>
                </a:solidFill>
                <a:latin typeface="Segoe UI"/>
              </a:rPr>
              <a:t>Vorschau</a:t>
            </a:r>
          </a:p>
        </p:txBody>
      </p:sp>
      <p:sp>
        <p:nvSpPr>
          <p:cNvPr id="54" name="Rounded Rectangle 53"/>
          <p:cNvSpPr/>
          <p:nvPr/>
        </p:nvSpPr>
        <p:spPr>
          <a:xfrm>
            <a:off x="3694176" y="3310128"/>
            <a:ext cx="1068019" cy="24688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3694176" y="3360420"/>
            <a:ext cx="1068019" cy="146304"/>
          </a:xfrm>
          <a:prstGeom prst="rect">
            <a:avLst/>
          </a:prstGeom>
          <a:noFill/>
        </p:spPr>
        <p:txBody>
          <a:bodyPr wrap="square" lIns="0" rIns="0" tIns="0" bIns="0" anchor="t">
            <a:spAutoFit/>
          </a:bodyPr>
          <a:lstStyle/>
          <a:p>
            <a:pPr algn="ctr">
              <a:lnSpc>
                <a:spcPct val="100000"/>
              </a:lnSpc>
            </a:pPr>
            <a:r>
              <a:rPr sz="800" b="0" i="0" lang="de-DE">
                <a:solidFill>
                  <a:srgbClr val="2271B1"/>
                </a:solidFill>
                <a:latin typeface="Segoe UI"/>
              </a:rPr>
              <a:t>Bild auswählen</a:t>
            </a:r>
          </a:p>
        </p:txBody>
      </p:sp>
      <p:sp>
        <p:nvSpPr>
          <p:cNvPr id="56" name="Rounded Rectangle 55"/>
          <p:cNvSpPr/>
          <p:nvPr/>
        </p:nvSpPr>
        <p:spPr>
          <a:xfrm>
            <a:off x="4864608" y="3310128"/>
            <a:ext cx="784555" cy="246888"/>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4864608" y="3360420"/>
            <a:ext cx="784555" cy="146304"/>
          </a:xfrm>
          <a:prstGeom prst="rect">
            <a:avLst/>
          </a:prstGeom>
          <a:noFill/>
        </p:spPr>
        <p:txBody>
          <a:bodyPr wrap="square" lIns="0" rIns="0" tIns="0" bIns="0" anchor="t">
            <a:spAutoFit/>
          </a:bodyPr>
          <a:lstStyle/>
          <a:p>
            <a:pPr algn="ctr">
              <a:lnSpc>
                <a:spcPct val="100000"/>
              </a:lnSpc>
            </a:pPr>
            <a:r>
              <a:rPr sz="800" b="0" i="0" lang="de-DE">
                <a:solidFill>
                  <a:srgbClr val="333D47"/>
                </a:solidFill>
                <a:latin typeface="Segoe UI"/>
              </a:rPr>
              <a:t>Entfernen</a:t>
            </a:r>
          </a:p>
        </p:txBody>
      </p:sp>
      <p:sp>
        <p:nvSpPr>
          <p:cNvPr id="58" name="Rectangle 57"/>
          <p:cNvSpPr/>
          <p:nvPr/>
        </p:nvSpPr>
        <p:spPr>
          <a:xfrm>
            <a:off x="2249424" y="3858768"/>
            <a:ext cx="4517136" cy="109728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Rectangle 58"/>
          <p:cNvSpPr/>
          <p:nvPr/>
        </p:nvSpPr>
        <p:spPr>
          <a:xfrm>
            <a:off x="2249424" y="3858768"/>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Rectangle 59"/>
          <p:cNvSpPr/>
          <p:nvPr/>
        </p:nvSpPr>
        <p:spPr>
          <a:xfrm>
            <a:off x="2249424" y="4133088"/>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2359152" y="3927348"/>
            <a:ext cx="429767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Funktionen &amp; Standards</a:t>
            </a:r>
          </a:p>
        </p:txBody>
      </p:sp>
      <p:sp>
        <p:nvSpPr>
          <p:cNvPr id="62" name="TextBox 61"/>
          <p:cNvSpPr txBox="1"/>
          <p:nvPr/>
        </p:nvSpPr>
        <p:spPr>
          <a:xfrm>
            <a:off x="2377440" y="4261104"/>
            <a:ext cx="202082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URL-Pfad (Permalink)</a:t>
            </a:r>
          </a:p>
        </p:txBody>
      </p:sp>
      <p:sp>
        <p:nvSpPr>
          <p:cNvPr id="63" name="Rounded Rectangle 62"/>
          <p:cNvSpPr/>
          <p:nvPr/>
        </p:nvSpPr>
        <p:spPr>
          <a:xfrm>
            <a:off x="2377440" y="4471416"/>
            <a:ext cx="202082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2468880" y="4521708"/>
            <a:ext cx="163677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events</a:t>
            </a:r>
          </a:p>
        </p:txBody>
      </p:sp>
      <p:sp>
        <p:nvSpPr>
          <p:cNvPr id="65" name="TextBox 64"/>
          <p:cNvSpPr txBox="1"/>
          <p:nvPr/>
        </p:nvSpPr>
        <p:spPr>
          <a:xfrm>
            <a:off x="4617720" y="4261104"/>
            <a:ext cx="202082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Detailansicht</a:t>
            </a:r>
          </a:p>
        </p:txBody>
      </p:sp>
      <p:sp>
        <p:nvSpPr>
          <p:cNvPr id="66" name="Rounded Rectangle 65"/>
          <p:cNvSpPr/>
          <p:nvPr/>
        </p:nvSpPr>
        <p:spPr>
          <a:xfrm>
            <a:off x="4617720" y="4471416"/>
            <a:ext cx="202082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4709160" y="4521708"/>
            <a:ext cx="163677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Pop-up-Fenster</a:t>
            </a:r>
          </a:p>
        </p:txBody>
      </p:sp>
      <p:sp>
        <p:nvSpPr>
          <p:cNvPr id="68" name="TextBox 67"/>
          <p:cNvSpPr txBox="1"/>
          <p:nvPr/>
        </p:nvSpPr>
        <p:spPr>
          <a:xfrm>
            <a:off x="6419087" y="4521708"/>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69" name="TextBox 68"/>
          <p:cNvSpPr txBox="1"/>
          <p:nvPr/>
        </p:nvSpPr>
        <p:spPr>
          <a:xfrm>
            <a:off x="7379208" y="1353312"/>
            <a:ext cx="424555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Wie ein Bild gefunden wird</a:t>
            </a:r>
          </a:p>
        </p:txBody>
      </p:sp>
      <p:sp>
        <p:nvSpPr>
          <p:cNvPr id="70" name="TextBox 69"/>
          <p:cNvSpPr txBox="1"/>
          <p:nvPr/>
        </p:nvSpPr>
        <p:spPr>
          <a:xfrm>
            <a:off x="7379208" y="1737360"/>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Standard-Platzhalterbild</a:t>
            </a:r>
          </a:p>
        </p:txBody>
      </p:sp>
      <p:sp>
        <p:nvSpPr>
          <p:cNvPr id="71" name="TextBox 70"/>
          <p:cNvSpPr txBox="1"/>
          <p:nvPr/>
        </p:nvSpPr>
        <p:spPr>
          <a:xfrm>
            <a:off x="7379208" y="1957070"/>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Erscheint immer dann, wenn ein Programmpunkt gar kein Bild bekommen kann.</a:t>
            </a:r>
          </a:p>
        </p:txBody>
      </p:sp>
      <p:sp>
        <p:nvSpPr>
          <p:cNvPr id="72" name="TextBox 71"/>
          <p:cNvSpPr txBox="1"/>
          <p:nvPr/>
        </p:nvSpPr>
        <p:spPr>
          <a:xfrm>
            <a:off x="7379208" y="2486406"/>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Die Erbfolge der Bilder</a:t>
            </a:r>
          </a:p>
        </p:txBody>
      </p:sp>
      <p:sp>
        <p:nvSpPr>
          <p:cNvPr id="73" name="TextBox 72"/>
          <p:cNvSpPr txBox="1"/>
          <p:nvPr/>
        </p:nvSpPr>
        <p:spPr>
          <a:xfrm>
            <a:off x="7379208" y="2706116"/>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Das Plugin sucht in dieser Reihenfolge: eigenes Beitragsbild → Bild der Hauptveranstaltung → Bild des Ortes → Platzhalter. Erst wenn alles fehlt, greift der Platzhalter.</a:t>
            </a:r>
          </a:p>
        </p:txBody>
      </p:sp>
      <p:sp>
        <p:nvSpPr>
          <p:cNvPr id="74" name="TextBox 73"/>
          <p:cNvSpPr txBox="1"/>
          <p:nvPr/>
        </p:nvSpPr>
        <p:spPr>
          <a:xfrm>
            <a:off x="7379208" y="3390391"/>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Live-Vorschau</a:t>
            </a:r>
          </a:p>
        </p:txBody>
      </p:sp>
      <p:sp>
        <p:nvSpPr>
          <p:cNvPr id="75" name="TextBox 74"/>
          <p:cNvSpPr txBox="1"/>
          <p:nvPr/>
        </p:nvSpPr>
        <p:spPr>
          <a:xfrm>
            <a:off x="7379208" y="3610101"/>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Der Kasten unter den Farbfeldern zeigt sofort, wie Kachel und Schaltflächen aussehen werden.</a:t>
            </a:r>
          </a:p>
        </p:txBody>
      </p:sp>
      <p:sp>
        <p:nvSpPr>
          <p:cNvPr id="76" name="Rectangle 75"/>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Rectangle 76"/>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79" name="TextBox 78"/>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Ein gutes Ortsbild spart viel Arbeit: Es dient allen Programmpunkten dieses Raumes als Rückfallbild und füllt im Raummonitor des Add-ons den Hintergrund.</a:t>
            </a:r>
          </a:p>
        </p:txBody>
      </p:sp>
      <p:sp>
        <p:nvSpPr>
          <p:cNvPr id="80" name="Rectangle 7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TextBox 8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82" name="TextBox 8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30 / 140</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3.3 · FUNKTIONEN &amp; DEFAULTS</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Funktionen: Detailseite der Veranstaltung</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905345"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Einstellung</a:t>
            </a:r>
          </a:p>
        </p:txBody>
      </p:sp>
      <p:sp>
        <p:nvSpPr>
          <p:cNvPr id="8" name="TextBox 7"/>
          <p:cNvSpPr txBox="1"/>
          <p:nvPr/>
        </p:nvSpPr>
        <p:spPr>
          <a:xfrm>
            <a:off x="3764881" y="1435608"/>
            <a:ext cx="7786733"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Was Sie damit steuern</a:t>
            </a:r>
          </a:p>
        </p:txBody>
      </p:sp>
      <p:sp>
        <p:nvSpPr>
          <p:cNvPr id="9" name="TextBox 8"/>
          <p:cNvSpPr txBox="1"/>
          <p:nvPr/>
        </p:nvSpPr>
        <p:spPr>
          <a:xfrm>
            <a:off x="676656" y="1931162"/>
            <a:ext cx="290534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URL Slug (Permalink)</a:t>
            </a:r>
          </a:p>
        </p:txBody>
      </p:sp>
      <p:sp>
        <p:nvSpPr>
          <p:cNvPr id="10" name="TextBox 9"/>
          <p:cNvSpPr txBox="1"/>
          <p:nvPr/>
        </p:nvSpPr>
        <p:spPr>
          <a:xfrm>
            <a:off x="3764881" y="1856232"/>
            <a:ext cx="7786733" cy="48260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Standard </a:t>
            </a:r>
            <a:r>
              <a:rPr sz="1000" b="0" i="0" lang="de-DE">
                <a:solidFill>
                  <a:srgbClr val="1F2933"/>
                </a:solidFill>
                <a:latin typeface="Consolas"/>
              </a:rPr>
              <a:t>events</a:t>
            </a:r>
            <a:r>
              <a:rPr sz="1000" b="0" i="0" lang="de-DE">
                <a:solidFill>
                  <a:srgbClr val="1F2933"/>
                </a:solidFill>
                <a:latin typeface="Segoe UI"/>
              </a:rPr>
              <a:t>. Tragen Sie </a:t>
            </a:r>
            <a:r>
              <a:rPr sz="1000" b="0" i="0" lang="de-DE">
                <a:solidFill>
                  <a:srgbClr val="1F2933"/>
                </a:solidFill>
                <a:latin typeface="Consolas"/>
              </a:rPr>
              <a:t>programm</a:t>
            </a:r>
            <a:r>
              <a:rPr sz="1000" b="0" i="0" lang="de-DE">
                <a:solidFill>
                  <a:srgbClr val="1F2933"/>
                </a:solidFill>
                <a:latin typeface="Segoe UI"/>
              </a:rPr>
              <a:t> ein, lautet die Adresse </a:t>
            </a:r>
            <a:r>
              <a:rPr sz="1000" b="0" i="0" lang="de-DE">
                <a:solidFill>
                  <a:srgbClr val="1F2933"/>
                </a:solidFill>
                <a:latin typeface="Consolas"/>
              </a:rPr>
              <a:t>ihre-seite.de/programm/name-des-punkts</a:t>
            </a:r>
            <a:r>
              <a:rPr sz="1000" b="0" i="0" lang="de-DE">
                <a:solidFill>
                  <a:srgbClr val="1F2933"/>
                </a:solidFill>
                <a:latin typeface="Segoe UI"/>
              </a:rPr>
              <a:t>. </a:t>
            </a:r>
            <a:r>
              <a:rPr sz="1000" b="1" i="0" lang="de-DE">
                <a:solidFill>
                  <a:srgbClr val="1F2933"/>
                </a:solidFill>
                <a:latin typeface="Segoe UI"/>
              </a:rPr>
              <a:t>Danach unbedingt einmal unter </a:t>
            </a:r>
            <a:r>
              <a:rPr sz="1000" b="1" i="0" lang="de-DE">
                <a:solidFill>
                  <a:srgbClr val="1F2933"/>
                </a:solidFill>
                <a:latin typeface="Consolas"/>
              </a:rPr>
              <a:t>Einstellungen → Permalinks</a:t>
            </a:r>
            <a:r>
              <a:rPr sz="1000" b="1" i="0" lang="de-DE">
                <a:solidFill>
                  <a:srgbClr val="1F2933"/>
                </a:solidFill>
                <a:latin typeface="Segoe UI"/>
              </a:rPr>
              <a:t> speichern.</a:t>
            </a:r>
          </a:p>
        </p:txBody>
      </p:sp>
      <p:sp>
        <p:nvSpPr>
          <p:cNvPr id="11" name="Rectangle 10"/>
          <p:cNvSpPr/>
          <p:nvPr/>
        </p:nvSpPr>
        <p:spPr>
          <a:xfrm>
            <a:off x="566928" y="234797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347976"/>
            <a:ext cx="11057839" cy="68376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614930"/>
            <a:ext cx="290534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Detailseite</a:t>
            </a:r>
          </a:p>
        </p:txBody>
      </p:sp>
      <p:sp>
        <p:nvSpPr>
          <p:cNvPr id="14" name="TextBox 13"/>
          <p:cNvSpPr txBox="1"/>
          <p:nvPr/>
        </p:nvSpPr>
        <p:spPr>
          <a:xfrm>
            <a:off x="3764881" y="2540000"/>
            <a:ext cx="7786733" cy="482600"/>
          </a:xfrm>
          <a:prstGeom prst="rect">
            <a:avLst/>
          </a:prstGeom>
          <a:noFill/>
        </p:spPr>
        <p:txBody>
          <a:bodyPr wrap="square" lIns="0" rIns="0" tIns="0" bIns="0" anchor="t">
            <a:spAutoFit/>
          </a:bodyPr>
          <a:lstStyle/>
          <a:p>
            <a:pPr algn="l">
              <a:lnSpc>
                <a:spcPct val="118000"/>
              </a:lnSpc>
            </a:pPr>
            <a:r>
              <a:rPr sz="1000" b="0" i="1" lang="de-DE">
                <a:solidFill>
                  <a:srgbClr val="1F2933"/>
                </a:solidFill>
                <a:latin typeface="Segoe UI"/>
              </a:rPr>
              <a:t>Eigene Seite</a:t>
            </a:r>
            <a:r>
              <a:rPr sz="1000" b="0" i="0" lang="de-DE">
                <a:solidFill>
                  <a:srgbClr val="1F2933"/>
                </a:solidFill>
                <a:latin typeface="Segoe UI"/>
              </a:rPr>
              <a:t> – klassische Unterseite mit eigener Adresse, gut für Suchmaschinen und zum Teilen. </a:t>
            </a:r>
            <a:r>
              <a:rPr sz="1000" b="0" i="1" lang="de-DE">
                <a:solidFill>
                  <a:srgbClr val="1F2933"/>
                </a:solidFill>
                <a:latin typeface="Segoe UI"/>
              </a:rPr>
              <a:t>Pop-up Modal</a:t>
            </a:r>
            <a:r>
              <a:rPr sz="1000" b="0" i="0" lang="de-DE">
                <a:solidFill>
                  <a:srgbClr val="1F2933"/>
                </a:solidFill>
                <a:latin typeface="Segoe UI"/>
              </a:rPr>
              <a:t> – öffnet sich über der Übersicht; der Gast behält Filter und Scrollposition.</a:t>
            </a:r>
          </a:p>
        </p:txBody>
      </p:sp>
      <p:sp>
        <p:nvSpPr>
          <p:cNvPr id="15" name="Rectangle 14"/>
          <p:cNvSpPr/>
          <p:nvPr/>
        </p:nvSpPr>
        <p:spPr>
          <a:xfrm>
            <a:off x="566928" y="303174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3223768"/>
            <a:ext cx="290534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Veranstaltungdetailseite öffnen in</a:t>
            </a:r>
          </a:p>
        </p:txBody>
      </p:sp>
      <p:sp>
        <p:nvSpPr>
          <p:cNvPr id="17" name="TextBox 16"/>
          <p:cNvSpPr txBox="1"/>
          <p:nvPr/>
        </p:nvSpPr>
        <p:spPr>
          <a:xfrm>
            <a:off x="3764881" y="3223768"/>
            <a:ext cx="778673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Gleiches oder neues Fenster. Pro Programmpunkt überschreibbar.</a:t>
            </a:r>
          </a:p>
        </p:txBody>
      </p:sp>
      <p:sp>
        <p:nvSpPr>
          <p:cNvPr id="18" name="Rectangle 17"/>
          <p:cNvSpPr/>
          <p:nvPr/>
        </p:nvSpPr>
        <p:spPr>
          <a:xfrm>
            <a:off x="566928" y="356565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3565652"/>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76656" y="3757676"/>
            <a:ext cx="290534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Button für externen Link</a:t>
            </a:r>
          </a:p>
        </p:txBody>
      </p:sp>
      <p:sp>
        <p:nvSpPr>
          <p:cNvPr id="21" name="TextBox 20"/>
          <p:cNvSpPr txBox="1"/>
          <p:nvPr/>
        </p:nvSpPr>
        <p:spPr>
          <a:xfrm>
            <a:off x="3764881" y="3757676"/>
            <a:ext cx="778673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Zeigt unter der Beschreibung die Schaltfläche „Weitere Informationen“ zur hinterlegten externen Adresse.</a:t>
            </a:r>
          </a:p>
        </p:txBody>
      </p:sp>
      <p:sp>
        <p:nvSpPr>
          <p:cNvPr id="22" name="Rectangle 21"/>
          <p:cNvSpPr/>
          <p:nvPr/>
        </p:nvSpPr>
        <p:spPr>
          <a:xfrm>
            <a:off x="566928" y="409956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76656" y="4441444"/>
            <a:ext cx="290534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Verwandte Veranstaltungen</a:t>
            </a:r>
          </a:p>
        </p:txBody>
      </p:sp>
      <p:sp>
        <p:nvSpPr>
          <p:cNvPr id="24" name="TextBox 23"/>
          <p:cNvSpPr txBox="1"/>
          <p:nvPr/>
        </p:nvSpPr>
        <p:spPr>
          <a:xfrm>
            <a:off x="3764881" y="4291584"/>
            <a:ext cx="7786733" cy="63246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An/Aus, Standard an. Aus: Der Bereich „Weitere Termine &amp; Zugehörige Programmpunkte“ wird weder angezeigt noch berechnet. Darunter die </a:t>
            </a:r>
            <a:r>
              <a:rPr sz="1000" b="1" i="0" lang="de-DE">
                <a:solidFill>
                  <a:srgbClr val="1F2933"/>
                </a:solidFill>
                <a:latin typeface="Segoe UI"/>
              </a:rPr>
              <a:t>intelligente Anzeige</a:t>
            </a:r>
            <a:r>
              <a:rPr sz="1000" b="0" i="0" lang="de-DE">
                <a:solidFill>
                  <a:srgbClr val="1F2933"/>
                </a:solidFill>
                <a:latin typeface="Segoe UI"/>
              </a:rPr>
              <a:t>: Während die Veranstaltung läuft, sind vergangene Termine ausgeblendet; ist alles vorbei, erscheinen wieder alle.</a:t>
            </a:r>
          </a:p>
        </p:txBody>
      </p:sp>
      <p:sp>
        <p:nvSpPr>
          <p:cNvPr id="25" name="Rectangle 24"/>
          <p:cNvSpPr/>
          <p:nvPr/>
        </p:nvSpPr>
        <p:spPr>
          <a:xfrm>
            <a:off x="566928" y="493318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28" name="TextBox 2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31 / 140</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3.3 · FUNKTIONEN &amp; DEFAULTS</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Funktionen: Sprecher &amp; Sprecher-Verzeichnis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3702306"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Einstellung</a:t>
            </a:r>
          </a:p>
        </p:txBody>
      </p:sp>
      <p:sp>
        <p:nvSpPr>
          <p:cNvPr id="8" name="TextBox 7"/>
          <p:cNvSpPr txBox="1"/>
          <p:nvPr/>
        </p:nvSpPr>
        <p:spPr>
          <a:xfrm>
            <a:off x="4561842" y="1435608"/>
            <a:ext cx="6989772"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Was Sie damit steuern</a:t>
            </a:r>
          </a:p>
        </p:txBody>
      </p:sp>
      <p:sp>
        <p:nvSpPr>
          <p:cNvPr id="9" name="Rectangle 8"/>
          <p:cNvSpPr/>
          <p:nvPr/>
        </p:nvSpPr>
        <p:spPr>
          <a:xfrm>
            <a:off x="566928" y="1664208"/>
            <a:ext cx="11057839" cy="526415"/>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Rectangle 9"/>
          <p:cNvSpPr/>
          <p:nvPr/>
        </p:nvSpPr>
        <p:spPr>
          <a:xfrm>
            <a:off x="566928" y="1664208"/>
            <a:ext cx="41148" cy="526415"/>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676656" y="1856232"/>
            <a:ext cx="3702306"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Sprecher-Verzeichnis Suche &amp; Rollenfilter</a:t>
            </a:r>
          </a:p>
        </p:txBody>
      </p:sp>
      <p:sp>
        <p:nvSpPr>
          <p:cNvPr id="12" name="TextBox 11"/>
          <p:cNvSpPr txBox="1"/>
          <p:nvPr/>
        </p:nvSpPr>
        <p:spPr>
          <a:xfrm>
            <a:off x="4561842" y="1856232"/>
            <a:ext cx="698977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Standard aus. An: Suchfeld und Mehrfachauswahl „Alle Rollen“ über dem Verzeichnis.</a:t>
            </a:r>
          </a:p>
        </p:txBody>
      </p:sp>
      <p:sp>
        <p:nvSpPr>
          <p:cNvPr id="13" name="Rectangle 12"/>
          <p:cNvSpPr/>
          <p:nvPr/>
        </p:nvSpPr>
        <p:spPr>
          <a:xfrm>
            <a:off x="566928" y="219062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190623"/>
            <a:ext cx="11057839" cy="526415"/>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Rectangle 14"/>
          <p:cNvSpPr/>
          <p:nvPr/>
        </p:nvSpPr>
        <p:spPr>
          <a:xfrm>
            <a:off x="566928" y="2190623"/>
            <a:ext cx="11057839" cy="526415"/>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566928" y="2190623"/>
            <a:ext cx="41148" cy="526415"/>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676656" y="2382647"/>
            <a:ext cx="3702306"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Standard-Layout des Sprecher-Verzeichnisses</a:t>
            </a:r>
          </a:p>
        </p:txBody>
      </p:sp>
      <p:sp>
        <p:nvSpPr>
          <p:cNvPr id="18" name="TextBox 17"/>
          <p:cNvSpPr txBox="1"/>
          <p:nvPr/>
        </p:nvSpPr>
        <p:spPr>
          <a:xfrm>
            <a:off x="4561842" y="2382647"/>
            <a:ext cx="6989772" cy="325247"/>
          </a:xfrm>
          <a:prstGeom prst="rect">
            <a:avLst/>
          </a:prstGeom>
          <a:noFill/>
        </p:spPr>
        <p:txBody>
          <a:bodyPr wrap="square" lIns="0" rIns="0" tIns="0" bIns="0" anchor="t">
            <a:spAutoFit/>
          </a:bodyPr>
          <a:lstStyle/>
          <a:p>
            <a:pPr algn="l">
              <a:lnSpc>
                <a:spcPct val="118000"/>
              </a:lnSpc>
            </a:pPr>
            <a:r>
              <a:rPr sz="950" b="0" i="1" lang="de-DE">
                <a:solidFill>
                  <a:srgbClr val="1F2933"/>
                </a:solidFill>
                <a:latin typeface="Segoe UI"/>
              </a:rPr>
              <a:t>Raster (Standard)</a:t>
            </a:r>
            <a:r>
              <a:rPr sz="950" b="0" i="0" lang="de-DE">
                <a:solidFill>
                  <a:srgbClr val="1F2933"/>
                </a:solidFill>
                <a:latin typeface="Segoe UI"/>
              </a:rPr>
              <a:t>, </a:t>
            </a:r>
            <a:r>
              <a:rPr sz="950" b="0" i="1" lang="de-DE">
                <a:solidFill>
                  <a:srgbClr val="1F2933"/>
                </a:solidFill>
                <a:latin typeface="Segoe UI"/>
              </a:rPr>
              <a:t>Liste</a:t>
            </a:r>
            <a:r>
              <a:rPr sz="950" b="0" i="0" lang="de-DE">
                <a:solidFill>
                  <a:srgbClr val="1F2933"/>
                </a:solidFill>
                <a:latin typeface="Segoe UI"/>
              </a:rPr>
              <a:t> oder </a:t>
            </a:r>
            <a:r>
              <a:rPr sz="950" b="0" i="1" lang="de-DE">
                <a:solidFill>
                  <a:srgbClr val="1F2933"/>
                </a:solidFill>
                <a:latin typeface="Segoe UI"/>
              </a:rPr>
              <a:t>Raster (Desktop)/Liste (Mobil)</a:t>
            </a:r>
            <a:r>
              <a:rPr sz="950" b="0" i="0" lang="de-DE">
                <a:solidFill>
                  <a:srgbClr val="1F2933"/>
                </a:solidFill>
                <a:latin typeface="Segoe UI"/>
              </a:rPr>
              <a:t> – auf dem Handy dann Liste ohne Umschalter.</a:t>
            </a:r>
          </a:p>
        </p:txBody>
      </p:sp>
      <p:sp>
        <p:nvSpPr>
          <p:cNvPr id="19" name="Rectangle 18"/>
          <p:cNvSpPr/>
          <p:nvPr/>
        </p:nvSpPr>
        <p:spPr>
          <a:xfrm>
            <a:off x="566928" y="271703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566928" y="2717038"/>
            <a:ext cx="11057839" cy="526415"/>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566928" y="2717038"/>
            <a:ext cx="41148" cy="526415"/>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76656" y="2909062"/>
            <a:ext cx="3702306"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Ansichtsumschalter im Sprecher-Verzeichnis</a:t>
            </a:r>
          </a:p>
        </p:txBody>
      </p:sp>
      <p:sp>
        <p:nvSpPr>
          <p:cNvPr id="23" name="TextBox 22"/>
          <p:cNvSpPr txBox="1"/>
          <p:nvPr/>
        </p:nvSpPr>
        <p:spPr>
          <a:xfrm>
            <a:off x="4561842" y="2909062"/>
            <a:ext cx="698977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Standard an. Raster- / Listen-Umschalter in der Toolbar.</a:t>
            </a:r>
          </a:p>
        </p:txBody>
      </p:sp>
      <p:sp>
        <p:nvSpPr>
          <p:cNvPr id="24" name="Rectangle 23"/>
          <p:cNvSpPr/>
          <p:nvPr/>
        </p:nvSpPr>
        <p:spPr>
          <a:xfrm>
            <a:off x="566928" y="324345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66928" y="3243453"/>
            <a:ext cx="11057839" cy="526415"/>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3243453"/>
            <a:ext cx="11057839" cy="526415"/>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3243453"/>
            <a:ext cx="41148" cy="526415"/>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435477"/>
            <a:ext cx="3702306"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Sortierung &amp; Gruppierung des Sprecher-Verzeichnisses</a:t>
            </a:r>
          </a:p>
        </p:txBody>
      </p:sp>
      <p:sp>
        <p:nvSpPr>
          <p:cNvPr id="29" name="TextBox 28"/>
          <p:cNvSpPr txBox="1"/>
          <p:nvPr/>
        </p:nvSpPr>
        <p:spPr>
          <a:xfrm>
            <a:off x="4561842" y="3435477"/>
            <a:ext cx="6989772" cy="325247"/>
          </a:xfrm>
          <a:prstGeom prst="rect">
            <a:avLst/>
          </a:prstGeom>
          <a:noFill/>
        </p:spPr>
        <p:txBody>
          <a:bodyPr wrap="square" lIns="0" rIns="0" tIns="0" bIns="0" anchor="t">
            <a:spAutoFit/>
          </a:bodyPr>
          <a:lstStyle/>
          <a:p>
            <a:pPr algn="l">
              <a:lnSpc>
                <a:spcPct val="118000"/>
              </a:lnSpc>
            </a:pPr>
            <a:r>
              <a:rPr sz="950" b="0" i="1" lang="de-DE">
                <a:solidFill>
                  <a:srgbClr val="1F2933"/>
                </a:solidFill>
                <a:latin typeface="Segoe UI"/>
              </a:rPr>
              <a:t>Alphabetisch nach Name (Standard)</a:t>
            </a:r>
            <a:r>
              <a:rPr sz="950" b="0" i="0" lang="de-DE">
                <a:solidFill>
                  <a:srgbClr val="1F2933"/>
                </a:solidFill>
                <a:latin typeface="Segoe UI"/>
              </a:rPr>
              <a:t> oder </a:t>
            </a:r>
            <a:r>
              <a:rPr sz="950" b="0" i="1" lang="de-DE">
                <a:solidFill>
                  <a:srgbClr val="1F2933"/>
                </a:solidFill>
                <a:latin typeface="Segoe UI"/>
              </a:rPr>
              <a:t>Gruppiert nach Rolle (alphabetische Überschriften)</a:t>
            </a:r>
            <a:r>
              <a:rPr sz="950" b="0" i="0" lang="de-DE">
                <a:solidFill>
                  <a:srgbClr val="1F2933"/>
                </a:solidFill>
                <a:latin typeface="Segoe UI"/>
              </a:rPr>
              <a:t>.</a:t>
            </a:r>
          </a:p>
        </p:txBody>
      </p:sp>
      <p:sp>
        <p:nvSpPr>
          <p:cNvPr id="30" name="Rectangle 29"/>
          <p:cNvSpPr/>
          <p:nvPr/>
        </p:nvSpPr>
        <p:spPr>
          <a:xfrm>
            <a:off x="566928" y="376986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676656" y="3961891"/>
            <a:ext cx="3702306"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URL-Basis für Sprecher (Permalink)</a:t>
            </a:r>
          </a:p>
        </p:txBody>
      </p:sp>
      <p:sp>
        <p:nvSpPr>
          <p:cNvPr id="32" name="TextBox 31"/>
          <p:cNvSpPr txBox="1"/>
          <p:nvPr/>
        </p:nvSpPr>
        <p:spPr>
          <a:xfrm>
            <a:off x="4561842" y="3961891"/>
            <a:ext cx="698977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Standard </a:t>
            </a:r>
            <a:r>
              <a:rPr sz="950" b="0" i="0" lang="de-DE">
                <a:solidFill>
                  <a:srgbClr val="1F2933"/>
                </a:solidFill>
                <a:latin typeface="Consolas"/>
              </a:rPr>
              <a:t>speakers</a:t>
            </a:r>
            <a:r>
              <a:rPr sz="950" b="0" i="0" lang="de-DE">
                <a:solidFill>
                  <a:srgbClr val="1F2933"/>
                </a:solidFill>
                <a:latin typeface="Segoe UI"/>
              </a:rPr>
              <a:t>. Danach einmal die Permalinks speichern.</a:t>
            </a:r>
          </a:p>
        </p:txBody>
      </p:sp>
      <p:sp>
        <p:nvSpPr>
          <p:cNvPr id="33" name="Rectangle 32"/>
          <p:cNvSpPr/>
          <p:nvPr/>
        </p:nvSpPr>
        <p:spPr>
          <a:xfrm>
            <a:off x="566928" y="429628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p:cNvSpPr/>
          <p:nvPr/>
        </p:nvSpPr>
        <p:spPr>
          <a:xfrm>
            <a:off x="566928" y="4296283"/>
            <a:ext cx="11057839" cy="526415"/>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676656" y="4488306"/>
            <a:ext cx="3702306"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Sprecher-Detailansicht</a:t>
            </a:r>
          </a:p>
        </p:txBody>
      </p:sp>
      <p:sp>
        <p:nvSpPr>
          <p:cNvPr id="36" name="TextBox 35"/>
          <p:cNvSpPr txBox="1"/>
          <p:nvPr/>
        </p:nvSpPr>
        <p:spPr>
          <a:xfrm>
            <a:off x="4561842" y="4488306"/>
            <a:ext cx="6989772" cy="325247"/>
          </a:xfrm>
          <a:prstGeom prst="rect">
            <a:avLst/>
          </a:prstGeom>
          <a:noFill/>
        </p:spPr>
        <p:txBody>
          <a:bodyPr wrap="square" lIns="0" rIns="0" tIns="0" bIns="0" anchor="t">
            <a:spAutoFit/>
          </a:bodyPr>
          <a:lstStyle/>
          <a:p>
            <a:pPr algn="l">
              <a:lnSpc>
                <a:spcPct val="118000"/>
              </a:lnSpc>
            </a:pPr>
            <a:r>
              <a:rPr sz="950" b="0" i="1" lang="de-DE">
                <a:solidFill>
                  <a:srgbClr val="1F2933"/>
                </a:solidFill>
                <a:latin typeface="Segoe UI"/>
              </a:rPr>
              <a:t>Wie bei Veranstaltungen (Standard)</a:t>
            </a:r>
            <a:r>
              <a:rPr sz="950" b="0" i="0" lang="de-DE">
                <a:solidFill>
                  <a:srgbClr val="1F2933"/>
                </a:solidFill>
                <a:latin typeface="Segoe UI"/>
              </a:rPr>
              <a:t>, </a:t>
            </a:r>
            <a:r>
              <a:rPr sz="950" b="0" i="1" lang="de-DE">
                <a:solidFill>
                  <a:srgbClr val="1F2933"/>
                </a:solidFill>
                <a:latin typeface="Segoe UI"/>
              </a:rPr>
              <a:t>Eigene Seite</a:t>
            </a:r>
            <a:r>
              <a:rPr sz="950" b="0" i="0" lang="de-DE">
                <a:solidFill>
                  <a:srgbClr val="1F2933"/>
                </a:solidFill>
                <a:latin typeface="Segoe UI"/>
              </a:rPr>
              <a:t> oder </a:t>
            </a:r>
            <a:r>
              <a:rPr sz="950" b="0" i="1" lang="de-DE">
                <a:solidFill>
                  <a:srgbClr val="1F2933"/>
                </a:solidFill>
                <a:latin typeface="Segoe UI"/>
              </a:rPr>
              <a:t>Pop-up Modal</a:t>
            </a:r>
            <a:r>
              <a:rPr sz="950" b="0" i="0" lang="de-DE">
                <a:solidFill>
                  <a:srgbClr val="1F2933"/>
                </a:solidFill>
                <a:latin typeface="Segoe UI"/>
              </a:rPr>
              <a:t>.</a:t>
            </a:r>
          </a:p>
        </p:txBody>
      </p:sp>
      <p:sp>
        <p:nvSpPr>
          <p:cNvPr id="37" name="Rectangle 36"/>
          <p:cNvSpPr/>
          <p:nvPr/>
        </p:nvSpPr>
        <p:spPr>
          <a:xfrm>
            <a:off x="566928" y="482269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676656" y="5014721"/>
            <a:ext cx="3702306"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Sprecher: Auftritte / Ausstellerstände</a:t>
            </a:r>
          </a:p>
        </p:txBody>
      </p:sp>
      <p:sp>
        <p:nvSpPr>
          <p:cNvPr id="39" name="TextBox 38"/>
          <p:cNvSpPr txBox="1"/>
          <p:nvPr/>
        </p:nvSpPr>
        <p:spPr>
          <a:xfrm>
            <a:off x="4561842" y="5014721"/>
            <a:ext cx="698977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An/Aus, Standard an, je mit intelligenter Anzeige: Vergangene sind ausgeblendet, solange anstehende da sind.</a:t>
            </a:r>
          </a:p>
        </p:txBody>
      </p:sp>
      <p:sp>
        <p:nvSpPr>
          <p:cNvPr id="40" name="Rectangle 39"/>
          <p:cNvSpPr/>
          <p:nvPr/>
        </p:nvSpPr>
        <p:spPr>
          <a:xfrm>
            <a:off x="566928" y="534911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555028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566928" y="555028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749808" y="5669152"/>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44" name="TextBox 43"/>
          <p:cNvSpPr txBox="1"/>
          <p:nvPr/>
        </p:nvSpPr>
        <p:spPr>
          <a:xfrm>
            <a:off x="1773936" y="5669152"/>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Alle Verzeichnis-Einstellungen lassen sich je Einbindung überschreiben: </a:t>
            </a:r>
            <a:r>
              <a:rPr sz="1000" b="0" i="0" lang="de-DE">
                <a:solidFill>
                  <a:srgbClr val="2B3844"/>
                </a:solidFill>
                <a:latin typeface="Consolas"/>
              </a:rPr>
              <a:t>search</a:t>
            </a:r>
            <a:r>
              <a:rPr sz="1000" b="0" i="0" lang="de-DE">
                <a:solidFill>
                  <a:srgbClr val="2B3844"/>
                </a:solidFill>
                <a:latin typeface="Segoe UI"/>
              </a:rPr>
              <a:t>, </a:t>
            </a:r>
            <a:r>
              <a:rPr sz="1000" b="0" i="0" lang="de-DE">
                <a:solidFill>
                  <a:srgbClr val="2B3844"/>
                </a:solidFill>
                <a:latin typeface="Consolas"/>
              </a:rPr>
              <a:t>layout</a:t>
            </a:r>
            <a:r>
              <a:rPr sz="1000" b="0" i="0" lang="de-DE">
                <a:solidFill>
                  <a:srgbClr val="2B3844"/>
                </a:solidFill>
                <a:latin typeface="Segoe UI"/>
              </a:rPr>
              <a:t>, </a:t>
            </a:r>
            <a:r>
              <a:rPr sz="1000" b="0" i="0" lang="de-DE">
                <a:solidFill>
                  <a:srgbClr val="2B3844"/>
                </a:solidFill>
                <a:latin typeface="Consolas"/>
              </a:rPr>
              <a:t>show_view_toggles</a:t>
            </a:r>
            <a:r>
              <a:rPr sz="1000" b="0" i="0" lang="de-DE">
                <a:solidFill>
                  <a:srgbClr val="2B3844"/>
                </a:solidFill>
                <a:latin typeface="Segoe UI"/>
              </a:rPr>
              <a:t>, </a:t>
            </a:r>
            <a:r>
              <a:rPr sz="1000" b="0" i="0" lang="de-DE">
                <a:solidFill>
                  <a:srgbClr val="2B3844"/>
                </a:solidFill>
                <a:latin typeface="Consolas"/>
              </a:rPr>
              <a:t>group_by</a:t>
            </a:r>
            <a:r>
              <a:rPr sz="1000" b="0" i="0" lang="de-DE">
                <a:solidFill>
                  <a:srgbClr val="2B3844"/>
                </a:solidFill>
                <a:latin typeface="Segoe UI"/>
              </a:rPr>
              <a:t> – siehe Kapitel 7.</a:t>
            </a:r>
          </a:p>
        </p:txBody>
      </p:sp>
      <p:sp>
        <p:nvSpPr>
          <p:cNvPr id="45" name="Rectangle 4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47" name="TextBox 4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32 / 140</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3.3 · FUNKTIONEN &amp; DEFAULTS</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Funktionen: Kalender-Ansicht &amp; Layout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905345"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Einstellung</a:t>
            </a:r>
          </a:p>
        </p:txBody>
      </p:sp>
      <p:sp>
        <p:nvSpPr>
          <p:cNvPr id="8" name="TextBox 7"/>
          <p:cNvSpPr txBox="1"/>
          <p:nvPr/>
        </p:nvSpPr>
        <p:spPr>
          <a:xfrm>
            <a:off x="3764881" y="1435608"/>
            <a:ext cx="7786733"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Was Sie damit steuern</a:t>
            </a:r>
          </a:p>
        </p:txBody>
      </p:sp>
      <p:sp>
        <p:nvSpPr>
          <p:cNvPr id="9" name="TextBox 8"/>
          <p:cNvSpPr txBox="1"/>
          <p:nvPr/>
        </p:nvSpPr>
        <p:spPr>
          <a:xfrm>
            <a:off x="676656" y="1856232"/>
            <a:ext cx="290534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Standard-Ansicht</a:t>
            </a:r>
          </a:p>
        </p:txBody>
      </p:sp>
      <p:sp>
        <p:nvSpPr>
          <p:cNvPr id="10" name="TextBox 9"/>
          <p:cNvSpPr txBox="1"/>
          <p:nvPr/>
        </p:nvSpPr>
        <p:spPr>
          <a:xfrm>
            <a:off x="3764881" y="1856232"/>
            <a:ext cx="778673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Womit der Kalender startet: </a:t>
            </a:r>
            <a:r>
              <a:rPr sz="1000" b="0" i="1" lang="de-DE">
                <a:solidFill>
                  <a:srgbClr val="1F2933"/>
                </a:solidFill>
                <a:latin typeface="Segoe UI"/>
              </a:rPr>
              <a:t>Kacheln</a:t>
            </a:r>
            <a:r>
              <a:rPr sz="1000" b="0" i="0" lang="de-DE">
                <a:solidFill>
                  <a:srgbClr val="1F2933"/>
                </a:solidFill>
                <a:latin typeface="Segoe UI"/>
              </a:rPr>
              <a:t> (mit Bild) oder </a:t>
            </a:r>
            <a:r>
              <a:rPr sz="1000" b="0" i="1" lang="de-DE">
                <a:solidFill>
                  <a:srgbClr val="1F2933"/>
                </a:solidFill>
                <a:latin typeface="Segoe UI"/>
              </a:rPr>
              <a:t>Liste</a:t>
            </a:r>
            <a:r>
              <a:rPr sz="1000" b="0" i="0" lang="de-DE">
                <a:solidFill>
                  <a:srgbClr val="1F2933"/>
                </a:solidFill>
                <a:latin typeface="Segoe UI"/>
              </a:rPr>
              <a:t> (kompakt).</a:t>
            </a:r>
          </a:p>
        </p:txBody>
      </p:sp>
      <p:sp>
        <p:nvSpPr>
          <p:cNvPr id="11" name="Rectangle 10"/>
          <p:cNvSpPr/>
          <p:nvPr/>
        </p:nvSpPr>
        <p:spPr>
          <a:xfrm>
            <a:off x="566928" y="219811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198116"/>
            <a:ext cx="11057839" cy="68376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465070"/>
            <a:ext cx="290534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Grid-Layout-Modus</a:t>
            </a:r>
          </a:p>
        </p:txBody>
      </p:sp>
      <p:sp>
        <p:nvSpPr>
          <p:cNvPr id="14" name="TextBox 13"/>
          <p:cNvSpPr txBox="1"/>
          <p:nvPr/>
        </p:nvSpPr>
        <p:spPr>
          <a:xfrm>
            <a:off x="3764881" y="2390140"/>
            <a:ext cx="7786733" cy="482600"/>
          </a:xfrm>
          <a:prstGeom prst="rect">
            <a:avLst/>
          </a:prstGeom>
          <a:noFill/>
        </p:spPr>
        <p:txBody>
          <a:bodyPr wrap="square" lIns="0" rIns="0" tIns="0" bIns="0" anchor="t">
            <a:spAutoFit/>
          </a:bodyPr>
          <a:lstStyle/>
          <a:p>
            <a:pPr algn="l">
              <a:lnSpc>
                <a:spcPct val="118000"/>
              </a:lnSpc>
            </a:pPr>
            <a:r>
              <a:rPr sz="1000" b="0" i="1" lang="de-DE">
                <a:solidFill>
                  <a:srgbClr val="1F2933"/>
                </a:solidFill>
                <a:latin typeface="Segoe UI"/>
              </a:rPr>
              <a:t>Volle Breite</a:t>
            </a:r>
            <a:r>
              <a:rPr sz="1000" b="0" i="0" lang="de-DE">
                <a:solidFill>
                  <a:srgbClr val="1F2933"/>
                </a:solidFill>
                <a:latin typeface="Segoe UI"/>
              </a:rPr>
              <a:t> nutzt den ganzen Platz – auf sehr breiten Bildschirmen entstehen dabei viele Spalten. </a:t>
            </a:r>
            <a:r>
              <a:rPr sz="1000" b="0" i="1" lang="de-DE">
                <a:solidFill>
                  <a:srgbClr val="1F2933"/>
                </a:solidFill>
                <a:latin typeface="Segoe UI"/>
              </a:rPr>
              <a:t>Boxed</a:t>
            </a:r>
            <a:r>
              <a:rPr sz="1000" b="0" i="0" lang="de-DE">
                <a:solidFill>
                  <a:srgbClr val="1F2933"/>
                </a:solidFill>
                <a:latin typeface="Segoe UI"/>
              </a:rPr>
              <a:t> begrenzt auf 1200 Pixel und höchstens vier Kacheln je Reihe.</a:t>
            </a:r>
          </a:p>
        </p:txBody>
      </p:sp>
      <p:sp>
        <p:nvSpPr>
          <p:cNvPr id="15" name="Rectangle 14"/>
          <p:cNvSpPr/>
          <p:nvPr/>
        </p:nvSpPr>
        <p:spPr>
          <a:xfrm>
            <a:off x="566928" y="288188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3073908"/>
            <a:ext cx="290534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Einträge pro Seite</a:t>
            </a:r>
          </a:p>
        </p:txBody>
      </p:sp>
      <p:sp>
        <p:nvSpPr>
          <p:cNvPr id="17" name="TextBox 16"/>
          <p:cNvSpPr txBox="1"/>
          <p:nvPr/>
        </p:nvSpPr>
        <p:spPr>
          <a:xfrm>
            <a:off x="3764881" y="3073908"/>
            <a:ext cx="778673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Wie viele Programmpunkte auf einmal geladen werden.</a:t>
            </a:r>
          </a:p>
        </p:txBody>
      </p:sp>
      <p:sp>
        <p:nvSpPr>
          <p:cNvPr id="18" name="Rectangle 17"/>
          <p:cNvSpPr/>
          <p:nvPr/>
        </p:nvSpPr>
        <p:spPr>
          <a:xfrm>
            <a:off x="566928" y="341579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3415792"/>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76656" y="3607816"/>
            <a:ext cx="290534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Seitennavigation</a:t>
            </a:r>
          </a:p>
        </p:txBody>
      </p:sp>
      <p:sp>
        <p:nvSpPr>
          <p:cNvPr id="21" name="TextBox 20"/>
          <p:cNvSpPr txBox="1"/>
          <p:nvPr/>
        </p:nvSpPr>
        <p:spPr>
          <a:xfrm>
            <a:off x="3764881" y="3607816"/>
            <a:ext cx="7786733" cy="332740"/>
          </a:xfrm>
          <a:prstGeom prst="rect">
            <a:avLst/>
          </a:prstGeom>
          <a:noFill/>
        </p:spPr>
        <p:txBody>
          <a:bodyPr wrap="square" lIns="0" rIns="0" tIns="0" bIns="0" anchor="t">
            <a:spAutoFit/>
          </a:bodyPr>
          <a:lstStyle/>
          <a:p>
            <a:pPr algn="l">
              <a:lnSpc>
                <a:spcPct val="118000"/>
              </a:lnSpc>
            </a:pPr>
            <a:r>
              <a:rPr sz="1000" b="0" i="1" lang="de-DE">
                <a:solidFill>
                  <a:srgbClr val="1F2933"/>
                </a:solidFill>
                <a:latin typeface="Segoe UI"/>
              </a:rPr>
              <a:t>Zahlen (1, 2, 3 …)</a:t>
            </a:r>
            <a:r>
              <a:rPr sz="1000" b="0" i="0" lang="de-DE">
                <a:solidFill>
                  <a:srgbClr val="1F2933"/>
                </a:solidFill>
                <a:latin typeface="Segoe UI"/>
              </a:rPr>
              <a:t>, </a:t>
            </a:r>
            <a:r>
              <a:rPr sz="1000" b="0" i="1" lang="de-DE">
                <a:solidFill>
                  <a:srgbClr val="1F2933"/>
                </a:solidFill>
                <a:latin typeface="Segoe UI"/>
              </a:rPr>
              <a:t>„Mehr laden“-Schaltfläche</a:t>
            </a:r>
            <a:r>
              <a:rPr sz="1000" b="0" i="0" lang="de-DE">
                <a:solidFill>
                  <a:srgbClr val="1F2933"/>
                </a:solidFill>
                <a:latin typeface="Segoe UI"/>
              </a:rPr>
              <a:t> oder </a:t>
            </a:r>
            <a:r>
              <a:rPr sz="1000" b="0" i="1" lang="de-DE">
                <a:solidFill>
                  <a:srgbClr val="1F2933"/>
                </a:solidFill>
                <a:latin typeface="Segoe UI"/>
              </a:rPr>
              <a:t>keine</a:t>
            </a:r>
            <a:r>
              <a:rPr sz="1000" b="0" i="0" lang="de-DE">
                <a:solidFill>
                  <a:srgbClr val="1F2933"/>
                </a:solidFill>
                <a:latin typeface="Segoe UI"/>
              </a:rPr>
              <a:t> (alles auf einmal).</a:t>
            </a:r>
          </a:p>
        </p:txBody>
      </p:sp>
      <p:sp>
        <p:nvSpPr>
          <p:cNvPr id="22" name="Rectangle 21"/>
          <p:cNvSpPr/>
          <p:nvPr/>
        </p:nvSpPr>
        <p:spPr>
          <a:xfrm>
            <a:off x="566928" y="394970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76656" y="4141724"/>
            <a:ext cx="290534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Ansichtsumschalter</a:t>
            </a:r>
          </a:p>
        </p:txBody>
      </p:sp>
      <p:sp>
        <p:nvSpPr>
          <p:cNvPr id="24" name="TextBox 23"/>
          <p:cNvSpPr txBox="1"/>
          <p:nvPr/>
        </p:nvSpPr>
        <p:spPr>
          <a:xfrm>
            <a:off x="3764881" y="4141724"/>
            <a:ext cx="778673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Blendet die Schaltflächen Kacheln/Liste in der Toolbar ein oder aus.</a:t>
            </a:r>
          </a:p>
        </p:txBody>
      </p:sp>
      <p:sp>
        <p:nvSpPr>
          <p:cNvPr id="25" name="Rectangle 24"/>
          <p:cNvSpPr/>
          <p:nvPr/>
        </p:nvSpPr>
        <p:spPr>
          <a:xfrm>
            <a:off x="566928" y="448360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4483608"/>
            <a:ext cx="11057839" cy="68376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4483608"/>
            <a:ext cx="11057839" cy="683768"/>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566928" y="4483608"/>
            <a:ext cx="41148" cy="68376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676656" y="4750562"/>
            <a:ext cx="290534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Alle Tage</a:t>
            </a:r>
          </a:p>
        </p:txBody>
      </p:sp>
      <p:sp>
        <p:nvSpPr>
          <p:cNvPr id="30" name="TextBox 29"/>
          <p:cNvSpPr txBox="1"/>
          <p:nvPr/>
        </p:nvSpPr>
        <p:spPr>
          <a:xfrm>
            <a:off x="3764881" y="4675632"/>
            <a:ext cx="7786733" cy="48260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„Alle Tage“ vor der Tagesauswahl anzeigen – Standard aus. An: Vor dem ersten Tag steht ein zusätzlicher Reiter, der das ganze Programm chronologisch zeigt, mit Datum am Eintrag. Nicht im Zeitplan.</a:t>
            </a:r>
          </a:p>
        </p:txBody>
      </p:sp>
      <p:sp>
        <p:nvSpPr>
          <p:cNvPr id="31" name="Rectangle 30"/>
          <p:cNvSpPr/>
          <p:nvPr/>
        </p:nvSpPr>
        <p:spPr>
          <a:xfrm>
            <a:off x="566928" y="516737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34" name="TextBox 3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33 / 140</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3.3 · FUNKTIONEN &amp; DEFAULTS</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Funktionen: Filter &amp; Suche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905345"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Einstellung</a:t>
            </a:r>
          </a:p>
        </p:txBody>
      </p:sp>
      <p:sp>
        <p:nvSpPr>
          <p:cNvPr id="8" name="TextBox 7"/>
          <p:cNvSpPr txBox="1"/>
          <p:nvPr/>
        </p:nvSpPr>
        <p:spPr>
          <a:xfrm>
            <a:off x="3764881" y="1435608"/>
            <a:ext cx="7786733"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Was Sie damit steuern</a:t>
            </a:r>
          </a:p>
        </p:txBody>
      </p:sp>
      <p:sp>
        <p:nvSpPr>
          <p:cNvPr id="9" name="TextBox 8"/>
          <p:cNvSpPr txBox="1"/>
          <p:nvPr/>
        </p:nvSpPr>
        <p:spPr>
          <a:xfrm>
            <a:off x="676656" y="1856232"/>
            <a:ext cx="290534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Filter Layout</a:t>
            </a:r>
          </a:p>
        </p:txBody>
      </p:sp>
      <p:sp>
        <p:nvSpPr>
          <p:cNvPr id="10" name="TextBox 9"/>
          <p:cNvSpPr txBox="1"/>
          <p:nvPr/>
        </p:nvSpPr>
        <p:spPr>
          <a:xfrm>
            <a:off x="3764881" y="1856232"/>
            <a:ext cx="7786733" cy="332740"/>
          </a:xfrm>
          <a:prstGeom prst="rect">
            <a:avLst/>
          </a:prstGeom>
          <a:noFill/>
        </p:spPr>
        <p:txBody>
          <a:bodyPr wrap="square" lIns="0" rIns="0" tIns="0" bIns="0" anchor="t">
            <a:spAutoFit/>
          </a:bodyPr>
          <a:lstStyle/>
          <a:p>
            <a:pPr algn="l">
              <a:lnSpc>
                <a:spcPct val="118000"/>
              </a:lnSpc>
            </a:pPr>
            <a:r>
              <a:rPr sz="1000" b="0" i="1" lang="de-DE">
                <a:solidFill>
                  <a:srgbClr val="1F2933"/>
                </a:solidFill>
                <a:latin typeface="Segoe UI"/>
              </a:rPr>
              <a:t>Classic</a:t>
            </a:r>
            <a:r>
              <a:rPr sz="1000" b="0" i="0" lang="de-DE">
                <a:solidFill>
                  <a:srgbClr val="1F2933"/>
                </a:solidFill>
                <a:latin typeface="Segoe UI"/>
              </a:rPr>
              <a:t> (Reiter und Auswahlfelder), </a:t>
            </a:r>
            <a:r>
              <a:rPr sz="1000" b="0" i="1" lang="de-DE">
                <a:solidFill>
                  <a:srgbClr val="1F2933"/>
                </a:solidFill>
                <a:latin typeface="Segoe UI"/>
              </a:rPr>
              <a:t>Modern</a:t>
            </a:r>
            <a:r>
              <a:rPr sz="1000" b="0" i="0" lang="de-DE">
                <a:solidFill>
                  <a:srgbClr val="1F2933"/>
                </a:solidFill>
                <a:latin typeface="Segoe UI"/>
              </a:rPr>
              <a:t> (große Kacheln, gut für Touch) oder gemischt: </a:t>
            </a:r>
            <a:r>
              <a:rPr sz="1000" b="0" i="1" lang="de-DE">
                <a:solidFill>
                  <a:srgbClr val="1F2933"/>
                </a:solidFill>
                <a:latin typeface="Segoe UI"/>
              </a:rPr>
              <a:t>Desktop Classic / Mobil Modern</a:t>
            </a:r>
            <a:r>
              <a:rPr sz="1000" b="0" i="0" lang="de-DE">
                <a:solidFill>
                  <a:srgbClr val="1F2933"/>
                </a:solidFill>
                <a:latin typeface="Segoe UI"/>
              </a:rPr>
              <a:t>.</a:t>
            </a:r>
          </a:p>
        </p:txBody>
      </p:sp>
      <p:sp>
        <p:nvSpPr>
          <p:cNvPr id="11" name="Rectangle 10"/>
          <p:cNvSpPr/>
          <p:nvPr/>
        </p:nvSpPr>
        <p:spPr>
          <a:xfrm>
            <a:off x="566928" y="219811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198116"/>
            <a:ext cx="11057839" cy="68376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465070"/>
            <a:ext cx="290534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Schwebende Suchleiste (Mobil &amp; Tablet)</a:t>
            </a:r>
          </a:p>
        </p:txBody>
      </p:sp>
      <p:sp>
        <p:nvSpPr>
          <p:cNvPr id="14" name="TextBox 13"/>
          <p:cNvSpPr txBox="1"/>
          <p:nvPr/>
        </p:nvSpPr>
        <p:spPr>
          <a:xfrm>
            <a:off x="3764881" y="2390140"/>
            <a:ext cx="7786733" cy="48260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Blendet auf Handy und Tablet eine Suchleiste am unteren Bildschirmrand ein, aus der die Filter nach oben aufklappen. Greift auch, wenn die Seite als App vom Startbildschirm läuft. Am Computer ändert der Schalter nichts.</a:t>
            </a:r>
          </a:p>
        </p:txBody>
      </p:sp>
      <p:sp>
        <p:nvSpPr>
          <p:cNvPr id="15" name="Rectangle 14"/>
          <p:cNvSpPr/>
          <p:nvPr/>
        </p:nvSpPr>
        <p:spPr>
          <a:xfrm>
            <a:off x="566928" y="288188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3073908"/>
            <a:ext cx="290534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Filter</a:t>
            </a:r>
          </a:p>
        </p:txBody>
      </p:sp>
      <p:sp>
        <p:nvSpPr>
          <p:cNvPr id="17" name="TextBox 16"/>
          <p:cNvSpPr txBox="1"/>
          <p:nvPr/>
        </p:nvSpPr>
        <p:spPr>
          <a:xfrm>
            <a:off x="3764881" y="3073908"/>
            <a:ext cx="778673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Blendet den Kategorie-Filter ein oder aus. Bei Kategorie-Farbe zeigt er die Farbfelder, der Orts-Filter dann nur die Namen.</a:t>
            </a:r>
          </a:p>
        </p:txBody>
      </p:sp>
      <p:sp>
        <p:nvSpPr>
          <p:cNvPr id="18" name="Rectangle 17"/>
          <p:cNvSpPr/>
          <p:nvPr/>
        </p:nvSpPr>
        <p:spPr>
          <a:xfrm>
            <a:off x="566928" y="341579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3415792"/>
            <a:ext cx="11057839" cy="68376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566928" y="3415792"/>
            <a:ext cx="11057839" cy="683768"/>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566928" y="3415792"/>
            <a:ext cx="41148" cy="68376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76656" y="3682746"/>
            <a:ext cx="290534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Link zum Filter kopieren</a:t>
            </a:r>
          </a:p>
        </p:txBody>
      </p:sp>
      <p:sp>
        <p:nvSpPr>
          <p:cNvPr id="23" name="TextBox 22"/>
          <p:cNvSpPr txBox="1"/>
          <p:nvPr/>
        </p:nvSpPr>
        <p:spPr>
          <a:xfrm>
            <a:off x="3764881" y="3607816"/>
            <a:ext cx="7786733" cy="48260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Standard an. Zeigt den Button „Link zum Filter kopieren“, sobald ein Filter aktiv ist. Mit </a:t>
            </a:r>
            <a:r>
              <a:rPr sz="1000" b="1" i="0" lang="de-DE">
                <a:solidFill>
                  <a:srgbClr val="1F2933"/>
                </a:solidFill>
                <a:latin typeface="Segoe UI"/>
              </a:rPr>
              <a:t>Suchbegriff einbeziehen</a:t>
            </a:r>
            <a:r>
              <a:rPr sz="1000" b="0" i="0" lang="de-DE">
                <a:solidFill>
                  <a:srgbClr val="1F2933"/>
                </a:solidFill>
                <a:latin typeface="Segoe UI"/>
              </a:rPr>
              <a:t> (Standard aus) blendet auch eine Suche allein den Button ein, der Begriff steht dann im Link.</a:t>
            </a:r>
          </a:p>
        </p:txBody>
      </p:sp>
      <p:sp>
        <p:nvSpPr>
          <p:cNvPr id="24" name="Rectangle 23"/>
          <p:cNvSpPr/>
          <p:nvPr/>
        </p:nvSpPr>
        <p:spPr>
          <a:xfrm>
            <a:off x="566928" y="409956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66928" y="430072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430072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749808" y="441960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8" name="TextBox 27"/>
          <p:cNvSpPr txBox="1"/>
          <p:nvPr/>
        </p:nvSpPr>
        <p:spPr>
          <a:xfrm>
            <a:off x="1773936" y="441960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Orte und Kategorien sind im Frontend </a:t>
            </a:r>
            <a:r>
              <a:rPr sz="1000" b="1" i="0" lang="de-DE">
                <a:solidFill>
                  <a:srgbClr val="2B3844"/>
                </a:solidFill>
                <a:latin typeface="Segoe UI"/>
              </a:rPr>
              <a:t>Mehrfachauswahlen</a:t>
            </a:r>
            <a:r>
              <a:rPr sz="1000" b="0" i="0" lang="de-DE">
                <a:solidFill>
                  <a:srgbClr val="2B3844"/>
                </a:solidFill>
                <a:latin typeface="Segoe UI"/>
              </a:rPr>
              <a:t>: Gäste haken mehrere an, das Feld zeigt dann etwa „2 ausgewählt“. Favoriten gehören nie in einen kopierten Filter-Link.</a:t>
            </a:r>
          </a:p>
        </p:txBody>
      </p:sp>
      <p:sp>
        <p:nvSpPr>
          <p:cNvPr id="29" name="Rectangle 2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31" name="TextBox 3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34 / 140</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3.3 · FUNKTIONEN &amp; DEFAULTS</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Funktionen: Aktionen &amp; Integrationen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905345"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Einstellung</a:t>
            </a:r>
          </a:p>
        </p:txBody>
      </p:sp>
      <p:sp>
        <p:nvSpPr>
          <p:cNvPr id="8" name="TextBox 7"/>
          <p:cNvSpPr txBox="1"/>
          <p:nvPr/>
        </p:nvSpPr>
        <p:spPr>
          <a:xfrm>
            <a:off x="3764881" y="1435608"/>
            <a:ext cx="7786733"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Was Sie damit steuern</a:t>
            </a:r>
          </a:p>
        </p:txBody>
      </p:sp>
      <p:sp>
        <p:nvSpPr>
          <p:cNvPr id="9" name="TextBox 8"/>
          <p:cNvSpPr txBox="1"/>
          <p:nvPr/>
        </p:nvSpPr>
        <p:spPr>
          <a:xfrm>
            <a:off x="676656" y="1828165"/>
            <a:ext cx="290534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iCal-Alarm</a:t>
            </a:r>
          </a:p>
        </p:txBody>
      </p:sp>
      <p:sp>
        <p:nvSpPr>
          <p:cNvPr id="10" name="TextBox 9"/>
          <p:cNvSpPr txBox="1"/>
          <p:nvPr/>
        </p:nvSpPr>
        <p:spPr>
          <a:xfrm>
            <a:off x="3764881" y="1828165"/>
            <a:ext cx="778673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Erinnerung in Minuten vor Beginn, die in die heruntergeladene Kalenderdatei geschrieben wird. </a:t>
            </a:r>
            <a:r>
              <a:rPr sz="1000" b="0" i="0" lang="de-DE">
                <a:solidFill>
                  <a:srgbClr val="1F2933"/>
                </a:solidFill>
                <a:latin typeface="Consolas"/>
              </a:rPr>
              <a:t>0</a:t>
            </a:r>
            <a:r>
              <a:rPr sz="1000" b="0" i="0" lang="de-DE">
                <a:solidFill>
                  <a:srgbClr val="1F2933"/>
                </a:solidFill>
                <a:latin typeface="Segoe UI"/>
              </a:rPr>
              <a:t> bedeutet: keine Erinnerung.</a:t>
            </a:r>
          </a:p>
        </p:txBody>
      </p:sp>
      <p:sp>
        <p:nvSpPr>
          <p:cNvPr id="11" name="Rectangle 10"/>
          <p:cNvSpPr/>
          <p:nvPr/>
        </p:nvSpPr>
        <p:spPr>
          <a:xfrm>
            <a:off x="566928" y="214198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141982"/>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305939"/>
            <a:ext cx="290534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Teilen: Detailseite</a:t>
            </a:r>
          </a:p>
        </p:txBody>
      </p:sp>
      <p:sp>
        <p:nvSpPr>
          <p:cNvPr id="14" name="TextBox 13"/>
          <p:cNvSpPr txBox="1"/>
          <p:nvPr/>
        </p:nvSpPr>
        <p:spPr>
          <a:xfrm>
            <a:off x="3764881" y="2305939"/>
            <a:ext cx="778673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Blendet die Teilen-Schaltfläche auf der Einzelansicht ein oder aus.</a:t>
            </a:r>
          </a:p>
        </p:txBody>
      </p:sp>
      <p:sp>
        <p:nvSpPr>
          <p:cNvPr id="15" name="Rectangle 14"/>
          <p:cNvSpPr/>
          <p:nvPr/>
        </p:nvSpPr>
        <p:spPr>
          <a:xfrm>
            <a:off x="566928" y="261975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2783713"/>
            <a:ext cx="290534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Teilen: Kompaktkarte</a:t>
            </a:r>
          </a:p>
        </p:txBody>
      </p:sp>
      <p:sp>
        <p:nvSpPr>
          <p:cNvPr id="17" name="TextBox 16"/>
          <p:cNvSpPr txBox="1"/>
          <p:nvPr/>
        </p:nvSpPr>
        <p:spPr>
          <a:xfrm>
            <a:off x="3764881" y="2783713"/>
            <a:ext cx="778673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Steuert die Teilen-Schaltfläche der Kompaktkarte. Ein am Baustein gesetzter Wert hat Vorrang.</a:t>
            </a:r>
          </a:p>
        </p:txBody>
      </p:sp>
      <p:sp>
        <p:nvSpPr>
          <p:cNvPr id="18" name="Rectangle 17"/>
          <p:cNvSpPr/>
          <p:nvPr/>
        </p:nvSpPr>
        <p:spPr>
          <a:xfrm>
            <a:off x="566928" y="309753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3097530"/>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566928" y="3097530"/>
            <a:ext cx="11057839" cy="47777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566928" y="3097530"/>
            <a:ext cx="41148" cy="47777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76656" y="3261487"/>
            <a:ext cx="290534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Ticket: Toolbar</a:t>
            </a:r>
          </a:p>
        </p:txBody>
      </p:sp>
      <p:sp>
        <p:nvSpPr>
          <p:cNvPr id="23" name="TextBox 22"/>
          <p:cNvSpPr txBox="1"/>
          <p:nvPr/>
        </p:nvSpPr>
        <p:spPr>
          <a:xfrm>
            <a:off x="3764881" y="3261487"/>
            <a:ext cx="778673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Ticket-Schaltfläche in der Kalender-Toolbar.</a:t>
            </a:r>
          </a:p>
        </p:txBody>
      </p:sp>
      <p:sp>
        <p:nvSpPr>
          <p:cNvPr id="24" name="Rectangle 23"/>
          <p:cNvSpPr/>
          <p:nvPr/>
        </p:nvSpPr>
        <p:spPr>
          <a:xfrm>
            <a:off x="566928" y="357530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66928" y="3575304"/>
            <a:ext cx="11057839" cy="47777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3575304"/>
            <a:ext cx="41148" cy="47777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676656" y="3739261"/>
            <a:ext cx="290534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Ticket: Kachel &amp; Liste</a:t>
            </a:r>
          </a:p>
        </p:txBody>
      </p:sp>
      <p:sp>
        <p:nvSpPr>
          <p:cNvPr id="28" name="TextBox 27"/>
          <p:cNvSpPr txBox="1"/>
          <p:nvPr/>
        </p:nvSpPr>
        <p:spPr>
          <a:xfrm>
            <a:off x="3764881" y="3739261"/>
            <a:ext cx="778673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Ticket-Symbole in der Kachel- und Listenansicht.</a:t>
            </a:r>
          </a:p>
        </p:txBody>
      </p:sp>
      <p:sp>
        <p:nvSpPr>
          <p:cNvPr id="29" name="Rectangle 28"/>
          <p:cNvSpPr/>
          <p:nvPr/>
        </p:nvSpPr>
        <p:spPr>
          <a:xfrm>
            <a:off x="566928" y="405307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566928" y="4053078"/>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566928" y="4053078"/>
            <a:ext cx="11057839" cy="47777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4053078"/>
            <a:ext cx="41148" cy="47777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4217035"/>
            <a:ext cx="290534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Ticket: Detailseite</a:t>
            </a:r>
          </a:p>
        </p:txBody>
      </p:sp>
      <p:sp>
        <p:nvSpPr>
          <p:cNvPr id="34" name="TextBox 33"/>
          <p:cNvSpPr txBox="1"/>
          <p:nvPr/>
        </p:nvSpPr>
        <p:spPr>
          <a:xfrm>
            <a:off x="3764881" y="4217035"/>
            <a:ext cx="778673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Ticket-Schaltfläche auf der Einzelansicht.</a:t>
            </a:r>
          </a:p>
        </p:txBody>
      </p:sp>
      <p:sp>
        <p:nvSpPr>
          <p:cNvPr id="35" name="Rectangle 34"/>
          <p:cNvSpPr/>
          <p:nvPr/>
        </p:nvSpPr>
        <p:spPr>
          <a:xfrm>
            <a:off x="566928" y="453085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Rectangle 35"/>
          <p:cNvSpPr/>
          <p:nvPr/>
        </p:nvSpPr>
        <p:spPr>
          <a:xfrm>
            <a:off x="566928" y="4530852"/>
            <a:ext cx="11057839" cy="47777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566928" y="4530852"/>
            <a:ext cx="41148" cy="47777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676656" y="4694809"/>
            <a:ext cx="290534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Ticket: Kompaktkarte</a:t>
            </a:r>
          </a:p>
        </p:txBody>
      </p:sp>
      <p:sp>
        <p:nvSpPr>
          <p:cNvPr id="39" name="TextBox 38"/>
          <p:cNvSpPr txBox="1"/>
          <p:nvPr/>
        </p:nvSpPr>
        <p:spPr>
          <a:xfrm>
            <a:off x="3764881" y="4694809"/>
            <a:ext cx="778673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Ticket-Schaltfläche in der Kompaktkarte.</a:t>
            </a:r>
          </a:p>
        </p:txBody>
      </p:sp>
      <p:sp>
        <p:nvSpPr>
          <p:cNvPr id="40" name="Rectangle 39"/>
          <p:cNvSpPr/>
          <p:nvPr/>
        </p:nvSpPr>
        <p:spPr>
          <a:xfrm>
            <a:off x="566928" y="500862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5008626"/>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566928" y="5008626"/>
            <a:ext cx="11057839" cy="47777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566928" y="5008626"/>
            <a:ext cx="41148" cy="47777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76656" y="5172583"/>
            <a:ext cx="290534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Ticket: Zeitplan</a:t>
            </a:r>
          </a:p>
        </p:txBody>
      </p:sp>
      <p:sp>
        <p:nvSpPr>
          <p:cNvPr id="45" name="TextBox 44"/>
          <p:cNvSpPr txBox="1"/>
          <p:nvPr/>
        </p:nvSpPr>
        <p:spPr>
          <a:xfrm>
            <a:off x="3764881" y="5172583"/>
            <a:ext cx="778673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Ticket-Symbole im Zeitplan-Raster.</a:t>
            </a:r>
          </a:p>
        </p:txBody>
      </p:sp>
      <p:sp>
        <p:nvSpPr>
          <p:cNvPr id="46" name="Rectangle 45"/>
          <p:cNvSpPr/>
          <p:nvPr/>
        </p:nvSpPr>
        <p:spPr>
          <a:xfrm>
            <a:off x="566928" y="548640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50" name="TextBox 49"/>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fünf Ticket-Schalter arbeiten </a:t>
            </a:r>
            <a:r>
              <a:rPr sz="1000" b="1" i="0" lang="de-DE">
                <a:solidFill>
                  <a:srgbClr val="2B3844"/>
                </a:solidFill>
                <a:latin typeface="Segoe UI"/>
              </a:rPr>
              <a:t>unabhängig voneinander</a:t>
            </a:r>
            <a:r>
              <a:rPr sz="1000" b="0" i="0" lang="de-DE">
                <a:solidFill>
                  <a:srgbClr val="2B3844"/>
                </a:solidFill>
                <a:latin typeface="Segoe UI"/>
              </a:rPr>
              <a:t>. Sie können das Ticket-Symbol also im dichten Zeitplan ausblenden, in Kachelansicht und auf der Detailseite aber anzeigen.</a:t>
            </a:r>
          </a:p>
        </p:txBody>
      </p:sp>
      <p:sp>
        <p:nvSpPr>
          <p:cNvPr id="51" name="Rectangle 5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53" name="TextBox 5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35 / 140</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3.3 · FEHLERSUCHE</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Warum die Ticket-Schaltfläche manchmal fehlt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1622259"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1622259"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1</a:t>
            </a:r>
          </a:p>
        </p:txBody>
      </p:sp>
      <p:sp>
        <p:nvSpPr>
          <p:cNvPr id="10" name="TextBox 9"/>
          <p:cNvSpPr txBox="1"/>
          <p:nvPr/>
        </p:nvSpPr>
        <p:spPr>
          <a:xfrm>
            <a:off x="713232" y="2240280"/>
            <a:ext cx="218381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Adresse hinterlegt?</a:t>
            </a:r>
          </a:p>
        </p:txBody>
      </p:sp>
      <p:sp>
        <p:nvSpPr>
          <p:cNvPr id="11" name="TextBox 10"/>
          <p:cNvSpPr txBox="1"/>
          <p:nvPr/>
        </p:nvSpPr>
        <p:spPr>
          <a:xfrm>
            <a:off x="713232" y="2499360"/>
            <a:ext cx="218381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Am Programmpunkt selbst oder an seiner Hauptveranstaltung muss eine Ticketshop-Adresse stehen.</a:t>
            </a:r>
          </a:p>
        </p:txBody>
      </p:sp>
      <p:sp>
        <p:nvSpPr>
          <p:cNvPr id="12" name="Right Arrow 11"/>
          <p:cNvSpPr/>
          <p:nvPr/>
        </p:nvSpPr>
        <p:spPr>
          <a:xfrm>
            <a:off x="3125647"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3427399"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3427399"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Oval 14"/>
          <p:cNvSpPr/>
          <p:nvPr/>
        </p:nvSpPr>
        <p:spPr>
          <a:xfrm>
            <a:off x="4482731"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4482731"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2</a:t>
            </a:r>
          </a:p>
        </p:txBody>
      </p:sp>
      <p:sp>
        <p:nvSpPr>
          <p:cNvPr id="17" name="TextBox 16"/>
          <p:cNvSpPr txBox="1"/>
          <p:nvPr/>
        </p:nvSpPr>
        <p:spPr>
          <a:xfrm>
            <a:off x="3573703" y="2240280"/>
            <a:ext cx="218381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Globaler Schalter an?</a:t>
            </a:r>
          </a:p>
        </p:txBody>
      </p:sp>
      <p:sp>
        <p:nvSpPr>
          <p:cNvPr id="18" name="TextBox 17"/>
          <p:cNvSpPr txBox="1"/>
          <p:nvPr/>
        </p:nvSpPr>
        <p:spPr>
          <a:xfrm>
            <a:off x="3573703" y="2499360"/>
            <a:ext cx="218381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Der passende der fünf Schalter im Reiter „Design &amp; Optionen“ muss eingeschaltet sein.</a:t>
            </a:r>
          </a:p>
        </p:txBody>
      </p:sp>
      <p:sp>
        <p:nvSpPr>
          <p:cNvPr id="19" name="Right Arrow 18"/>
          <p:cNvSpPr/>
          <p:nvPr/>
        </p:nvSpPr>
        <p:spPr>
          <a:xfrm>
            <a:off x="5986119"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6287871"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6287871"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Oval 21"/>
          <p:cNvSpPr/>
          <p:nvPr/>
        </p:nvSpPr>
        <p:spPr>
          <a:xfrm>
            <a:off x="7343203"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3203"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3</a:t>
            </a:r>
          </a:p>
        </p:txBody>
      </p:sp>
      <p:sp>
        <p:nvSpPr>
          <p:cNvPr id="24" name="TextBox 23"/>
          <p:cNvSpPr txBox="1"/>
          <p:nvPr/>
        </p:nvSpPr>
        <p:spPr>
          <a:xfrm>
            <a:off x="6434175" y="2240280"/>
            <a:ext cx="218381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Nicht einzeln unterdrückt?</a:t>
            </a:r>
          </a:p>
        </p:txBody>
      </p:sp>
      <p:sp>
        <p:nvSpPr>
          <p:cNvPr id="25" name="TextBox 24"/>
          <p:cNvSpPr txBox="1"/>
          <p:nvPr/>
        </p:nvSpPr>
        <p:spPr>
          <a:xfrm>
            <a:off x="6434175" y="2499360"/>
            <a:ext cx="218381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Am Programmpunkt darf die Symbol-Sichtbarkeit nicht auf „ausblenden“ stehen.</a:t>
            </a:r>
          </a:p>
        </p:txBody>
      </p:sp>
      <p:sp>
        <p:nvSpPr>
          <p:cNvPr id="26" name="Right Arrow 25"/>
          <p:cNvSpPr/>
          <p:nvPr/>
        </p:nvSpPr>
        <p:spPr>
          <a:xfrm>
            <a:off x="8846591"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ounded Rectangle 26"/>
          <p:cNvSpPr/>
          <p:nvPr/>
        </p:nvSpPr>
        <p:spPr>
          <a:xfrm>
            <a:off x="9148343"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9148343"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Oval 28"/>
          <p:cNvSpPr/>
          <p:nvPr/>
        </p:nvSpPr>
        <p:spPr>
          <a:xfrm>
            <a:off x="10203675"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10203675"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4</a:t>
            </a:r>
          </a:p>
        </p:txBody>
      </p:sp>
      <p:sp>
        <p:nvSpPr>
          <p:cNvPr id="31" name="TextBox 30"/>
          <p:cNvSpPr txBox="1"/>
          <p:nvPr/>
        </p:nvSpPr>
        <p:spPr>
          <a:xfrm>
            <a:off x="9294647" y="2240280"/>
            <a:ext cx="218381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Symbol erscheint</a:t>
            </a:r>
          </a:p>
        </p:txBody>
      </p:sp>
      <p:sp>
        <p:nvSpPr>
          <p:cNvPr id="32" name="TextBox 31"/>
          <p:cNvSpPr txBox="1"/>
          <p:nvPr/>
        </p:nvSpPr>
        <p:spPr>
          <a:xfrm>
            <a:off x="9294647" y="2499360"/>
            <a:ext cx="218381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Erst wenn alle drei Bedingungen zusammenkommen, wird die Schaltfläche angezeigt.</a:t>
            </a:r>
          </a:p>
        </p:txBody>
      </p:sp>
      <p:sp>
        <p:nvSpPr>
          <p:cNvPr id="33" name="TextBox 32"/>
          <p:cNvSpPr txBox="1"/>
          <p:nvPr/>
        </p:nvSpPr>
        <p:spPr>
          <a:xfrm>
            <a:off x="566928" y="3767328"/>
            <a:ext cx="11057839" cy="548640"/>
          </a:xfrm>
          <a:prstGeom prst="rect">
            <a:avLst/>
          </a:prstGeom>
          <a:noFill/>
        </p:spPr>
        <p:txBody>
          <a:bodyPr wrap="square" lIns="0" rIns="0" tIns="0" bIns="0" anchor="t">
            <a:spAutoFit/>
          </a:bodyPr>
          <a:lstStyle/>
          <a:p>
            <a:pPr algn="l">
              <a:lnSpc>
                <a:spcPct val="125000"/>
              </a:lnSpc>
            </a:pPr>
            <a:r>
              <a:rPr sz="1100" b="0" i="0" lang="de-DE">
                <a:solidFill>
                  <a:srgbClr val="6B7A88"/>
                </a:solidFill>
                <a:latin typeface="Segoe UI"/>
              </a:rPr>
              <a:t>Diese Kette erklärt fast jede Rückfrage zum Thema Tickets. Prüfen Sie sie von links nach rechts – meist fehlt die Adresse am Programmpunkt.</a:t>
            </a:r>
          </a:p>
        </p:txBody>
      </p:sp>
      <p:sp>
        <p:nvSpPr>
          <p:cNvPr id="34" name="Rectangle 3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36" name="TextBox 3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36 / 140</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Live-Ticker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706105"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Einstellung</a:t>
            </a:r>
          </a:p>
        </p:txBody>
      </p:sp>
      <p:sp>
        <p:nvSpPr>
          <p:cNvPr id="8" name="TextBox 7"/>
          <p:cNvSpPr txBox="1"/>
          <p:nvPr/>
        </p:nvSpPr>
        <p:spPr>
          <a:xfrm>
            <a:off x="3565641" y="1435608"/>
            <a:ext cx="1510662"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Standard</a:t>
            </a:r>
          </a:p>
        </p:txBody>
      </p:sp>
      <p:sp>
        <p:nvSpPr>
          <p:cNvPr id="9" name="TextBox 8"/>
          <p:cNvSpPr txBox="1"/>
          <p:nvPr/>
        </p:nvSpPr>
        <p:spPr>
          <a:xfrm>
            <a:off x="5259183" y="1435608"/>
            <a:ext cx="1311422"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Grenzen</a:t>
            </a:r>
          </a:p>
        </p:txBody>
      </p:sp>
      <p:sp>
        <p:nvSpPr>
          <p:cNvPr id="10" name="TextBox 9"/>
          <p:cNvSpPr txBox="1"/>
          <p:nvPr/>
        </p:nvSpPr>
        <p:spPr>
          <a:xfrm>
            <a:off x="6753486" y="1435608"/>
            <a:ext cx="4798128"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Wirkung</a:t>
            </a:r>
          </a:p>
        </p:txBody>
      </p:sp>
      <p:sp>
        <p:nvSpPr>
          <p:cNvPr id="11" name="TextBox 10"/>
          <p:cNvSpPr txBox="1"/>
          <p:nvPr/>
        </p:nvSpPr>
        <p:spPr>
          <a:xfrm>
            <a:off x="676656" y="1856232"/>
            <a:ext cx="2706105"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Ticker: Vorlade-Zeitfenster</a:t>
            </a:r>
          </a:p>
        </p:txBody>
      </p:sp>
      <p:sp>
        <p:nvSpPr>
          <p:cNvPr id="12" name="TextBox 11"/>
          <p:cNvSpPr txBox="1"/>
          <p:nvPr/>
        </p:nvSpPr>
        <p:spPr>
          <a:xfrm>
            <a:off x="3565641" y="1856232"/>
            <a:ext cx="151066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720 Std. (30 Tage)</a:t>
            </a:r>
          </a:p>
        </p:txBody>
      </p:sp>
      <p:sp>
        <p:nvSpPr>
          <p:cNvPr id="13" name="TextBox 12"/>
          <p:cNvSpPr txBox="1"/>
          <p:nvPr/>
        </p:nvSpPr>
        <p:spPr>
          <a:xfrm>
            <a:off x="5259183" y="1856232"/>
            <a:ext cx="131142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1 – 8760 Std.</a:t>
            </a:r>
          </a:p>
        </p:txBody>
      </p:sp>
      <p:sp>
        <p:nvSpPr>
          <p:cNvPr id="14" name="TextBox 13"/>
          <p:cNvSpPr txBox="1"/>
          <p:nvPr/>
        </p:nvSpPr>
        <p:spPr>
          <a:xfrm>
            <a:off x="6753486" y="1856232"/>
            <a:ext cx="4798128"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Wie weit blickt der Ticker in die Zukunft?</a:t>
            </a:r>
          </a:p>
        </p:txBody>
      </p:sp>
      <p:sp>
        <p:nvSpPr>
          <p:cNvPr id="15" name="Rectangle 14"/>
          <p:cNvSpPr/>
          <p:nvPr/>
        </p:nvSpPr>
        <p:spPr>
          <a:xfrm>
            <a:off x="566928" y="219062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566928" y="2190623"/>
            <a:ext cx="11057839" cy="526415"/>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676656" y="2382647"/>
            <a:ext cx="2706105"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Ticker: Vorlade-Limit</a:t>
            </a:r>
          </a:p>
        </p:txBody>
      </p:sp>
      <p:sp>
        <p:nvSpPr>
          <p:cNvPr id="18" name="TextBox 17"/>
          <p:cNvSpPr txBox="1"/>
          <p:nvPr/>
        </p:nvSpPr>
        <p:spPr>
          <a:xfrm>
            <a:off x="3565641" y="2382647"/>
            <a:ext cx="151066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200</a:t>
            </a:r>
          </a:p>
        </p:txBody>
      </p:sp>
      <p:sp>
        <p:nvSpPr>
          <p:cNvPr id="19" name="TextBox 18"/>
          <p:cNvSpPr txBox="1"/>
          <p:nvPr/>
        </p:nvSpPr>
        <p:spPr>
          <a:xfrm>
            <a:off x="5259183" y="2382647"/>
            <a:ext cx="131142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1 – 500</a:t>
            </a:r>
          </a:p>
        </p:txBody>
      </p:sp>
      <p:sp>
        <p:nvSpPr>
          <p:cNvPr id="20" name="TextBox 19"/>
          <p:cNvSpPr txBox="1"/>
          <p:nvPr/>
        </p:nvSpPr>
        <p:spPr>
          <a:xfrm>
            <a:off x="6753486" y="2382647"/>
            <a:ext cx="4798128"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Höchstzahl vorgeladener Programmpunkte. Werte über 200 sind nicht empfohlen.</a:t>
            </a:r>
          </a:p>
        </p:txBody>
      </p:sp>
      <p:sp>
        <p:nvSpPr>
          <p:cNvPr id="21" name="Rectangle 20"/>
          <p:cNvSpPr/>
          <p:nvPr/>
        </p:nvSpPr>
        <p:spPr>
          <a:xfrm>
            <a:off x="566928" y="271703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76656" y="2980245"/>
            <a:ext cx="2706105"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Ticker: Smart Update</a:t>
            </a:r>
          </a:p>
        </p:txBody>
      </p:sp>
      <p:sp>
        <p:nvSpPr>
          <p:cNvPr id="23" name="TextBox 22"/>
          <p:cNvSpPr txBox="1"/>
          <p:nvPr/>
        </p:nvSpPr>
        <p:spPr>
          <a:xfrm>
            <a:off x="3565641" y="2980245"/>
            <a:ext cx="151066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an</a:t>
            </a:r>
          </a:p>
        </p:txBody>
      </p:sp>
      <p:sp>
        <p:nvSpPr>
          <p:cNvPr id="24" name="TextBox 23"/>
          <p:cNvSpPr txBox="1"/>
          <p:nvPr/>
        </p:nvSpPr>
        <p:spPr>
          <a:xfrm>
            <a:off x="5259183" y="2980245"/>
            <a:ext cx="131142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a:t>
            </a:r>
          </a:p>
        </p:txBody>
      </p:sp>
      <p:sp>
        <p:nvSpPr>
          <p:cNvPr id="25" name="TextBox 24"/>
          <p:cNvSpPr txBox="1"/>
          <p:nvPr/>
        </p:nvSpPr>
        <p:spPr>
          <a:xfrm>
            <a:off x="6753486" y="2909062"/>
            <a:ext cx="4798128" cy="467614"/>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Pausiert den Takt, solange der Reiter im Hintergrund liegt, und aktualisiert sofort beim Zurückwechseln. Spart Strom und Akku.</a:t>
            </a:r>
          </a:p>
        </p:txBody>
      </p:sp>
      <p:sp>
        <p:nvSpPr>
          <p:cNvPr id="26" name="Rectangle 25"/>
          <p:cNvSpPr/>
          <p:nvPr/>
        </p:nvSpPr>
        <p:spPr>
          <a:xfrm>
            <a:off x="566928" y="338581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3385819"/>
            <a:ext cx="11057839" cy="81114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720210"/>
            <a:ext cx="2706105"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Global: Aktualisierungsrate</a:t>
            </a:r>
          </a:p>
        </p:txBody>
      </p:sp>
      <p:sp>
        <p:nvSpPr>
          <p:cNvPr id="29" name="TextBox 28"/>
          <p:cNvSpPr txBox="1"/>
          <p:nvPr/>
        </p:nvSpPr>
        <p:spPr>
          <a:xfrm>
            <a:off x="3565641" y="3720210"/>
            <a:ext cx="151066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15 Min.</a:t>
            </a:r>
          </a:p>
        </p:txBody>
      </p:sp>
      <p:sp>
        <p:nvSpPr>
          <p:cNvPr id="30" name="TextBox 29"/>
          <p:cNvSpPr txBox="1"/>
          <p:nvPr/>
        </p:nvSpPr>
        <p:spPr>
          <a:xfrm>
            <a:off x="5259183" y="3720210"/>
            <a:ext cx="131142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1 – 60 Min.</a:t>
            </a:r>
          </a:p>
        </p:txBody>
      </p:sp>
      <p:sp>
        <p:nvSpPr>
          <p:cNvPr id="31" name="TextBox 30"/>
          <p:cNvSpPr txBox="1"/>
          <p:nvPr/>
        </p:nvSpPr>
        <p:spPr>
          <a:xfrm>
            <a:off x="6753486" y="3577843"/>
            <a:ext cx="4798128" cy="609981"/>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Wie oft fragt der Live-Ticker den Server nach Änderungen? Gilt auch für den Raummonitor des Add-ons – nicht für den Kalender, der seine Daten beim Aufruf der Seite lädt.</a:t>
            </a:r>
          </a:p>
        </p:txBody>
      </p:sp>
      <p:sp>
        <p:nvSpPr>
          <p:cNvPr id="32" name="Rectangle 31"/>
          <p:cNvSpPr/>
          <p:nvPr/>
        </p:nvSpPr>
        <p:spPr>
          <a:xfrm>
            <a:off x="566928" y="419696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566928" y="4398136"/>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p:cNvSpPr/>
          <p:nvPr/>
        </p:nvSpPr>
        <p:spPr>
          <a:xfrm>
            <a:off x="566928" y="4398136"/>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749808" y="4517008"/>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36" name="TextBox 35"/>
          <p:cNvSpPr txBox="1"/>
          <p:nvPr/>
        </p:nvSpPr>
        <p:spPr>
          <a:xfrm>
            <a:off x="1773936" y="4517008"/>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Mit dem Add-on </a:t>
            </a:r>
            <a:r>
              <a:rPr sz="1000" b="1" i="0" lang="de-DE">
                <a:solidFill>
                  <a:srgbClr val="2B3844"/>
                </a:solidFill>
                <a:latin typeface="Segoe UI"/>
              </a:rPr>
              <a:t>Raummonitor &amp; Kiosk-Hub</a:t>
            </a:r>
            <a:r>
              <a:rPr sz="1000" b="0" i="0" lang="de-DE">
                <a:solidFill>
                  <a:srgbClr val="2B3844"/>
                </a:solidFill>
                <a:latin typeface="Segoe UI"/>
              </a:rPr>
              <a:t> erscheint unter dieser Karte eine weitere: Vorladewerte des Monitors und Hub-Standorte; seinen Löschschalter finden Sie im Reiter „Sicherheit &amp; Wartung“. Beschrieben ist beides in der Anleitung des Add-ons.</a:t>
            </a:r>
          </a:p>
        </p:txBody>
      </p:sp>
      <p:sp>
        <p:nvSpPr>
          <p:cNvPr id="37" name="Rectangle 3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39" name="TextBox 3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37 / 140</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Welche Aktualisierungsrate ist die richtige?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10 – 15 Minuten</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1" i="0" lang="de-DE">
                <a:solidFill>
                  <a:srgbClr val="3B4A57"/>
                </a:solidFill>
                <a:latin typeface="Segoe UI"/>
              </a:rPr>
              <a:t>Während die Veranstaltung läuft.</a:t>
            </a:r>
            <a:r>
              <a:rPr sz="1050" b="0" i="0" lang="de-DE">
                <a:solidFill>
                  <a:srgbClr val="3B4A57"/>
                </a:solidFill>
                <a:latin typeface="Segoe UI"/>
              </a:rPr>
              <a:t> Schnell genug, um kurzfristige Änderungen und Absagen auf alle Bildschirme zu bringen, und trotzdem sparsam.</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Empfehlung für den Veranstaltungstag</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30 – 60 Minuten</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1" i="0" lang="de-DE">
                <a:solidFill>
                  <a:srgbClr val="3B4A57"/>
                </a:solidFill>
                <a:latin typeface="Segoe UI"/>
              </a:rPr>
              <a:t>Solange das Programm feststeht</a:t>
            </a:r>
            <a:r>
              <a:rPr sz="1050" b="0" i="0" lang="de-DE">
                <a:solidFill>
                  <a:srgbClr val="3B4A57"/>
                </a:solidFill>
                <a:latin typeface="Segoe UI"/>
              </a:rPr>
              <a:t> oder die Veranstaltung noch in der Zukunft liegt. Entlastet den Server spürbar.</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Empfehlung für den Normalbetrieb</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5 Minuten</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Nur bei sehr häufigen, kritischen Änderungen. Ein Ein-Minuten-Takt ist praktisch immer überzogen und belastet den Server unnötig.</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Nur in Ausnahmefällen</a:t>
            </a:r>
          </a:p>
        </p:txBody>
      </p:sp>
      <p:sp>
        <p:nvSpPr>
          <p:cNvPr id="21" name="Rectangle 20"/>
          <p:cNvSpPr/>
          <p:nvPr/>
        </p:nvSpPr>
        <p:spPr>
          <a:xfrm>
            <a:off x="566928" y="4526280"/>
            <a:ext cx="1105783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ACHTUNG</a:t>
            </a:r>
          </a:p>
        </p:txBody>
      </p:sp>
      <p:sp>
        <p:nvSpPr>
          <p:cNvPr id="24" name="TextBox 23"/>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Wichtig zu verstehen: Die Aktualisierungsrate betrifft </a:t>
            </a:r>
            <a:r>
              <a:rPr sz="1000" b="1" i="0" lang="de-DE">
                <a:solidFill>
                  <a:srgbClr val="2B3844"/>
                </a:solidFill>
                <a:latin typeface="Segoe UI"/>
              </a:rPr>
              <a:t>nur den Datenabgleich mit dem Server</a:t>
            </a:r>
            <a:r>
              <a:rPr sz="1000" b="0" i="0" lang="de-DE">
                <a:solidFill>
                  <a:srgbClr val="2B3844"/>
                </a:solidFill>
                <a:latin typeface="Segoe UI"/>
              </a:rPr>
              <a:t>. Die Anzeige selbst – Countdown, Wechsel von „Demnächst“ auf „Live“, Entfernen beendeter Einträge – rechnet der Browser </a:t>
            </a:r>
            <a:r>
              <a:rPr sz="1000" b="1" i="0" lang="de-DE">
                <a:solidFill>
                  <a:srgbClr val="2B3844"/>
                </a:solidFill>
                <a:latin typeface="Segoe UI"/>
              </a:rPr>
              <a:t>jede Minute</a:t>
            </a:r>
            <a:r>
              <a:rPr sz="1000" b="0" i="0" lang="de-DE">
                <a:solidFill>
                  <a:srgbClr val="2B3844"/>
                </a:solidFill>
                <a:latin typeface="Segoe UI"/>
              </a:rPr>
              <a:t> und funktioniert auch ganz ohne Internetverbindung weiter.</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38 / 140</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Sicherheit &amp; Import-Schutz</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805725"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Einstellung</a:t>
            </a:r>
          </a:p>
        </p:txBody>
      </p:sp>
      <p:sp>
        <p:nvSpPr>
          <p:cNvPr id="8" name="TextBox 7"/>
          <p:cNvSpPr txBox="1"/>
          <p:nvPr/>
        </p:nvSpPr>
        <p:spPr>
          <a:xfrm>
            <a:off x="3665261" y="1435608"/>
            <a:ext cx="1510662"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Standard</a:t>
            </a:r>
          </a:p>
        </p:txBody>
      </p:sp>
      <p:sp>
        <p:nvSpPr>
          <p:cNvPr id="9" name="TextBox 8"/>
          <p:cNvSpPr txBox="1"/>
          <p:nvPr/>
        </p:nvSpPr>
        <p:spPr>
          <a:xfrm>
            <a:off x="5358804" y="1435608"/>
            <a:ext cx="6192811"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Wirkung</a:t>
            </a:r>
          </a:p>
        </p:txBody>
      </p:sp>
      <p:sp>
        <p:nvSpPr>
          <p:cNvPr id="10" name="TextBox 9"/>
          <p:cNvSpPr txBox="1"/>
          <p:nvPr/>
        </p:nvSpPr>
        <p:spPr>
          <a:xfrm>
            <a:off x="676656" y="1931162"/>
            <a:ext cx="2805725"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Favoriten-Spam-Schutz</a:t>
            </a:r>
          </a:p>
        </p:txBody>
      </p:sp>
      <p:sp>
        <p:nvSpPr>
          <p:cNvPr id="11" name="TextBox 10"/>
          <p:cNvSpPr txBox="1"/>
          <p:nvPr/>
        </p:nvSpPr>
        <p:spPr>
          <a:xfrm>
            <a:off x="3665261" y="1931162"/>
            <a:ext cx="1510662"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1 Sekunde</a:t>
            </a:r>
          </a:p>
        </p:txBody>
      </p:sp>
      <p:sp>
        <p:nvSpPr>
          <p:cNvPr id="12" name="TextBox 11"/>
          <p:cNvSpPr txBox="1"/>
          <p:nvPr/>
        </p:nvSpPr>
        <p:spPr>
          <a:xfrm>
            <a:off x="5358804" y="1856232"/>
            <a:ext cx="6192811" cy="48260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Mindestabstand zwischen zwei gezählten Statistik-Meldungen je Besucher. </a:t>
            </a:r>
            <a:r>
              <a:rPr sz="1000" b="0" i="0" lang="de-DE">
                <a:solidFill>
                  <a:srgbClr val="1F2933"/>
                </a:solidFill>
                <a:latin typeface="Consolas"/>
              </a:rPr>
              <a:t>0</a:t>
            </a:r>
            <a:r>
              <a:rPr sz="1000" b="0" i="0" lang="de-DE">
                <a:solidFill>
                  <a:srgbClr val="1F2933"/>
                </a:solidFill>
                <a:latin typeface="Segoe UI"/>
              </a:rPr>
              <a:t> schaltet die Sperre ab. Das Merken selbst ist davon nie betroffen – das Herz wird immer sofort rot.</a:t>
            </a:r>
          </a:p>
        </p:txBody>
      </p:sp>
      <p:sp>
        <p:nvSpPr>
          <p:cNvPr id="13" name="Rectangle 12"/>
          <p:cNvSpPr/>
          <p:nvPr/>
        </p:nvSpPr>
        <p:spPr>
          <a:xfrm>
            <a:off x="566928" y="234797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347976"/>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540000"/>
            <a:ext cx="2805725"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CSV-Import: Bilder (PRO)</a:t>
            </a:r>
          </a:p>
        </p:txBody>
      </p:sp>
      <p:sp>
        <p:nvSpPr>
          <p:cNvPr id="16" name="TextBox 15"/>
          <p:cNvSpPr txBox="1"/>
          <p:nvPr/>
        </p:nvSpPr>
        <p:spPr>
          <a:xfrm>
            <a:off x="3665261" y="2540000"/>
            <a:ext cx="1510662"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erlaubt</a:t>
            </a:r>
          </a:p>
        </p:txBody>
      </p:sp>
      <p:sp>
        <p:nvSpPr>
          <p:cNvPr id="17" name="TextBox 16"/>
          <p:cNvSpPr txBox="1"/>
          <p:nvPr/>
        </p:nvSpPr>
        <p:spPr>
          <a:xfrm>
            <a:off x="5358804" y="2540000"/>
            <a:ext cx="6192811"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Erlaubt es, beim Import Bilder von fremden Adressen herunterzuladen und als Beitragsbild zu setzen.</a:t>
            </a:r>
          </a:p>
        </p:txBody>
      </p:sp>
      <p:sp>
        <p:nvSpPr>
          <p:cNvPr id="18" name="Rectangle 17"/>
          <p:cNvSpPr/>
          <p:nvPr/>
        </p:nvSpPr>
        <p:spPr>
          <a:xfrm>
            <a:off x="566928" y="288188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3073908"/>
            <a:ext cx="2805725"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CSV-Import: Beschreibungen (PRO)</a:t>
            </a:r>
          </a:p>
        </p:txBody>
      </p:sp>
      <p:sp>
        <p:nvSpPr>
          <p:cNvPr id="20" name="TextBox 19"/>
          <p:cNvSpPr txBox="1"/>
          <p:nvPr/>
        </p:nvSpPr>
        <p:spPr>
          <a:xfrm>
            <a:off x="3665261" y="3073908"/>
            <a:ext cx="1510662"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erlaubt</a:t>
            </a:r>
          </a:p>
        </p:txBody>
      </p:sp>
      <p:sp>
        <p:nvSpPr>
          <p:cNvPr id="21" name="TextBox 20"/>
          <p:cNvSpPr txBox="1"/>
          <p:nvPr/>
        </p:nvSpPr>
        <p:spPr>
          <a:xfrm>
            <a:off x="5358804" y="3073908"/>
            <a:ext cx="6192811"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Erlaubt es, beim Import vorhandene Kurz- und Langbeschreibungen zu überschreiben.</a:t>
            </a:r>
          </a:p>
        </p:txBody>
      </p:sp>
      <p:sp>
        <p:nvSpPr>
          <p:cNvPr id="22" name="Rectangle 21"/>
          <p:cNvSpPr/>
          <p:nvPr/>
        </p:nvSpPr>
        <p:spPr>
          <a:xfrm>
            <a:off x="566928" y="341579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616960"/>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566928" y="3616960"/>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749808" y="3735832"/>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6" name="TextBox 25"/>
          <p:cNvSpPr txBox="1"/>
          <p:nvPr/>
        </p:nvSpPr>
        <p:spPr>
          <a:xfrm>
            <a:off x="1773936" y="3735832"/>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Unabhängig von diesen Schaltern werden hochgeladene Dateien </a:t>
            </a:r>
            <a:r>
              <a:rPr sz="1000" b="1" i="0" lang="de-DE">
                <a:solidFill>
                  <a:srgbClr val="2B3844"/>
                </a:solidFill>
                <a:latin typeface="Segoe UI"/>
              </a:rPr>
              <a:t>immer</a:t>
            </a:r>
            <a:r>
              <a:rPr sz="1000" b="0" i="0" lang="de-DE">
                <a:solidFill>
                  <a:srgbClr val="2B3844"/>
                </a:solidFill>
                <a:latin typeface="Segoe UI"/>
              </a:rPr>
              <a:t> auf schädlichen Programmcode geprüft. Skripte, eingebettete Fremdseiten und Programmbefehle werden entfernt, bevor irgendetwas gespeichert wird.</a:t>
            </a:r>
          </a:p>
        </p:txBody>
      </p:sp>
      <p:sp>
        <p:nvSpPr>
          <p:cNvPr id="27" name="Rectangle 2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29" name="TextBox 2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39 / 140</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3.7</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Gefahrenzone: Daten bei Deinstallation löschen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444752"/>
            <a:ext cx="11057839" cy="1188720"/>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444752"/>
            <a:ext cx="64008" cy="1188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886968" y="1645920"/>
            <a:ext cx="10372039" cy="822960"/>
          </a:xfrm>
          <a:prstGeom prst="rect">
            <a:avLst/>
          </a:prstGeom>
          <a:noFill/>
        </p:spPr>
        <p:txBody>
          <a:bodyPr wrap="square" lIns="0" rIns="0" tIns="0" bIns="0" anchor="t">
            <a:spAutoFit/>
          </a:bodyPr>
          <a:lstStyle/>
          <a:p>
            <a:pPr algn="l">
              <a:lnSpc>
                <a:spcPct val="125000"/>
              </a:lnSpc>
            </a:pPr>
            <a:r>
              <a:rPr sz="1500" b="1" i="0" lang="de-DE">
                <a:solidFill>
                  <a:srgbClr val="8A3D06"/>
                </a:solidFill>
                <a:latin typeface="Segoe UI"/>
              </a:rPr>
              <a:t>Ist dieser Schalter aktiv, werden beim Löschen des Plugins </a:t>
            </a:r>
            <a:r>
              <a:rPr sz="1500" b="1" i="0" lang="de-DE">
                <a:solidFill>
                  <a:srgbClr val="8A3D06"/>
                </a:solidFill>
                <a:latin typeface="Segoe UI"/>
              </a:rPr>
              <a:t>alle</a:t>
            </a:r>
            <a:r>
              <a:rPr sz="1500" b="1" i="0" lang="de-DE">
                <a:solidFill>
                  <a:srgbClr val="8A3D06"/>
                </a:solidFill>
                <a:latin typeface="Segoe UI"/>
              </a:rPr>
              <a:t> Programmpunkte, Orte, Kategorien, Rollen und Einstellungen unwiderruflich vernichtet.</a:t>
            </a:r>
          </a:p>
          <a:p>
            <a:pPr algn="l">
              <a:lnSpc>
                <a:spcPct val="125000"/>
              </a:lnSpc>
            </a:pPr>
            <a:r>
              <a:rPr sz="1500" b="1" i="0" lang="de-DE">
                <a:solidFill>
                  <a:srgbClr val="8A3D06"/>
                </a:solidFill>
                <a:latin typeface="Segoe UI"/>
              </a:rPr>
              <a:t>Es gibt kein Rückgängig und keinen Papierkorb.</a:t>
            </a:r>
          </a:p>
        </p:txBody>
      </p:sp>
      <p:sp>
        <p:nvSpPr>
          <p:cNvPr id="9" name="TextBox 8"/>
          <p:cNvSpPr txBox="1"/>
          <p:nvPr/>
        </p:nvSpPr>
        <p:spPr>
          <a:xfrm>
            <a:off x="566928" y="2834640"/>
            <a:ext cx="11057839" cy="274320"/>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Was Sie wissen sollten</a:t>
            </a:r>
          </a:p>
        </p:txBody>
      </p:sp>
      <p:sp>
        <p:nvSpPr>
          <p:cNvPr id="10" name="Oval 9"/>
          <p:cNvSpPr/>
          <p:nvPr/>
        </p:nvSpPr>
        <p:spPr>
          <a:xfrm>
            <a:off x="566928" y="3310128"/>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841247" y="3227832"/>
            <a:ext cx="10783519" cy="457200"/>
          </a:xfrm>
          <a:prstGeom prst="rect">
            <a:avLst/>
          </a:prstGeom>
          <a:noFill/>
        </p:spPr>
        <p:txBody>
          <a:bodyPr wrap="square" lIns="0" rIns="0" tIns="0" bIns="0" anchor="t">
            <a:spAutoFit/>
          </a:bodyPr>
          <a:lstStyle/>
          <a:p>
            <a:pPr algn="l">
              <a:lnSpc>
                <a:spcPct val="125000"/>
              </a:lnSpc>
            </a:pPr>
            <a:r>
              <a:rPr sz="1100" b="0" i="0" lang="de-DE">
                <a:solidFill>
                  <a:srgbClr val="3B4A57"/>
                </a:solidFill>
                <a:latin typeface="Segoe UI"/>
              </a:rPr>
              <a:t>Der Schalter ist </a:t>
            </a:r>
            <a:r>
              <a:rPr sz="1100" b="1" i="0" lang="de-DE">
                <a:solidFill>
                  <a:srgbClr val="3B4A57"/>
                </a:solidFill>
                <a:latin typeface="Segoe UI"/>
              </a:rPr>
              <a:t>standardmäßig ausgeschaltet</a:t>
            </a:r>
            <a:r>
              <a:rPr sz="1100" b="0" i="0" lang="de-DE">
                <a:solidFill>
                  <a:srgbClr val="3B4A57"/>
                </a:solidFill>
                <a:latin typeface="Segoe UI"/>
              </a:rPr>
              <a:t>. Solange er aus bleibt, überlebt Ihr gesamtes Programm auch ein Deinstallieren und ein späteres Neuinstallieren.</a:t>
            </a:r>
          </a:p>
        </p:txBody>
      </p:sp>
      <p:sp>
        <p:nvSpPr>
          <p:cNvPr id="12" name="Oval 11"/>
          <p:cNvSpPr/>
          <p:nvPr/>
        </p:nvSpPr>
        <p:spPr>
          <a:xfrm>
            <a:off x="566928" y="3877056"/>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841247" y="3794760"/>
            <a:ext cx="10783519" cy="457200"/>
          </a:xfrm>
          <a:prstGeom prst="rect">
            <a:avLst/>
          </a:prstGeom>
          <a:noFill/>
        </p:spPr>
        <p:txBody>
          <a:bodyPr wrap="square" lIns="0" rIns="0" tIns="0" bIns="0" anchor="t">
            <a:spAutoFit/>
          </a:bodyPr>
          <a:lstStyle/>
          <a:p>
            <a:pPr algn="l">
              <a:lnSpc>
                <a:spcPct val="125000"/>
              </a:lnSpc>
            </a:pPr>
            <a:r>
              <a:rPr sz="1100" b="0" i="0" lang="de-DE">
                <a:solidFill>
                  <a:srgbClr val="3B4A57"/>
                </a:solidFill>
                <a:latin typeface="Segoe UI"/>
              </a:rPr>
              <a:t>Direkt neben dem Schalter finden Sie (in PRO) eine Schaltfläche, um vorher eine </a:t>
            </a:r>
            <a:r>
              <a:rPr sz="1100" b="1" i="0" lang="de-DE">
                <a:solidFill>
                  <a:srgbClr val="3B4A57"/>
                </a:solidFill>
                <a:latin typeface="Segoe UI"/>
              </a:rPr>
              <a:t>CSV-Sicherung</a:t>
            </a:r>
            <a:r>
              <a:rPr sz="1100" b="0" i="0" lang="de-DE">
                <a:solidFill>
                  <a:srgbClr val="3B4A57"/>
                </a:solidFill>
                <a:latin typeface="Segoe UI"/>
              </a:rPr>
              <a:t> herunterzuladen. Nutzen Sie sie, bevor Sie irgendetwas löschen.</a:t>
            </a:r>
          </a:p>
        </p:txBody>
      </p:sp>
      <p:sp>
        <p:nvSpPr>
          <p:cNvPr id="14" name="Oval 13"/>
          <p:cNvSpPr/>
          <p:nvPr/>
        </p:nvSpPr>
        <p:spPr>
          <a:xfrm>
            <a:off x="566928" y="4443984"/>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841247" y="4361688"/>
            <a:ext cx="10783519" cy="457200"/>
          </a:xfrm>
          <a:prstGeom prst="rect">
            <a:avLst/>
          </a:prstGeom>
          <a:noFill/>
        </p:spPr>
        <p:txBody>
          <a:bodyPr wrap="square" lIns="0" rIns="0" tIns="0" bIns="0" anchor="t">
            <a:spAutoFit/>
          </a:bodyPr>
          <a:lstStyle/>
          <a:p>
            <a:pPr algn="l">
              <a:lnSpc>
                <a:spcPct val="125000"/>
              </a:lnSpc>
            </a:pPr>
            <a:r>
              <a:rPr sz="1100" b="0" i="0" lang="de-DE">
                <a:solidFill>
                  <a:srgbClr val="3B4A57"/>
                </a:solidFill>
                <a:latin typeface="Segoe UI"/>
              </a:rPr>
              <a:t>Zusätzlich fragt das Plugin auf der WordPress-Plugin-Seite noch einmal nach, bevor der Löschvorgang tatsächlich startet.</a:t>
            </a:r>
          </a:p>
        </p:txBody>
      </p:sp>
      <p:sp>
        <p:nvSpPr>
          <p:cNvPr id="16" name="Oval 15"/>
          <p:cNvSpPr/>
          <p:nvPr/>
        </p:nvSpPr>
        <p:spPr>
          <a:xfrm>
            <a:off x="566928" y="5010912"/>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841247" y="4928616"/>
            <a:ext cx="10783519" cy="457200"/>
          </a:xfrm>
          <a:prstGeom prst="rect">
            <a:avLst/>
          </a:prstGeom>
          <a:noFill/>
        </p:spPr>
        <p:txBody>
          <a:bodyPr wrap="square" lIns="0" rIns="0" tIns="0" bIns="0" anchor="t">
            <a:spAutoFit/>
          </a:bodyPr>
          <a:lstStyle/>
          <a:p>
            <a:pPr algn="l">
              <a:lnSpc>
                <a:spcPct val="125000"/>
              </a:lnSpc>
            </a:pPr>
            <a:r>
              <a:rPr sz="1100" b="0" i="0" lang="de-DE">
                <a:solidFill>
                  <a:srgbClr val="3B4A57"/>
                </a:solidFill>
                <a:latin typeface="Segoe UI"/>
              </a:rPr>
              <a:t>Ein Löschen des Plugins ohne aktiven Schalter ist völlig ungefährlich – es entfernt nur die Programmdateien, nicht Ihre Daten.</a:t>
            </a:r>
          </a:p>
        </p:txBody>
      </p:sp>
      <p:sp>
        <p:nvSpPr>
          <p:cNvPr id="18" name="Rectangle 1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20" name="TextBox 1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40 / 140</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3.7 · NUR ADMINISTRATOREN · BASIC UND PRO</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Einstellungen sichern &amp; wiederherstellen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Im Reiter </a:t>
            </a:r>
            <a:r>
              <a:rPr sz="1150" b="1" i="0" lang="de-DE">
                <a:solidFill>
                  <a:srgbClr val="25333F"/>
                </a:solidFill>
                <a:latin typeface="Segoe UI"/>
              </a:rPr>
              <a:t>Sicherheit &amp; Wartung</a:t>
            </a:r>
            <a:r>
              <a:rPr sz="1150" b="0" i="0" lang="de-DE">
                <a:solidFill>
                  <a:srgbClr val="25333F"/>
                </a:solidFill>
                <a:latin typeface="Segoe UI"/>
              </a:rPr>
              <a:t> ganz unten auf </a:t>
            </a:r>
            <a:r>
              <a:rPr sz="1150" b="1" i="0" lang="de-DE">
                <a:solidFill>
                  <a:srgbClr val="25333F"/>
                </a:solidFill>
                <a:latin typeface="Segoe UI"/>
              </a:rPr>
              <a:t>Einstellungssicherung herunterladen</a:t>
            </a:r>
            <a:r>
              <a:rPr sz="1150" b="0" i="0" lang="de-DE">
                <a:solidFill>
                  <a:srgbClr val="25333F"/>
                </a:solidFill>
                <a:latin typeface="Segoe UI"/>
              </a:rPr>
              <a:t> klicken.</a:t>
            </a:r>
          </a:p>
        </p:txBody>
      </p:sp>
      <p:sp>
        <p:nvSpPr>
          <p:cNvPr id="9" name="TextBox 8"/>
          <p:cNvSpPr txBox="1"/>
          <p:nvPr/>
        </p:nvSpPr>
        <p:spPr>
          <a:xfrm>
            <a:off x="950976" y="1755394"/>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Eine JSON-Datei mit allen Einstellungen und geänderten Texten – per Häkchen auch Farben und Bilder der Orte, Kategorien und Rollen.</a:t>
            </a:r>
          </a:p>
        </p:txBody>
      </p:sp>
      <p:sp>
        <p:nvSpPr>
          <p:cNvPr id="10" name="Oval 9"/>
          <p:cNvSpPr/>
          <p:nvPr/>
        </p:nvSpPr>
        <p:spPr>
          <a:xfrm>
            <a:off x="566928" y="229184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33299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2" name="TextBox 11"/>
          <p:cNvSpPr txBox="1"/>
          <p:nvPr/>
        </p:nvSpPr>
        <p:spPr>
          <a:xfrm>
            <a:off x="950976" y="2282698"/>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Auf der Ziel-Website die Datei hochladen und </a:t>
            </a:r>
            <a:r>
              <a:rPr sz="1150" b="1" i="0" lang="de-DE">
                <a:solidFill>
                  <a:srgbClr val="25333F"/>
                </a:solidFill>
                <a:latin typeface="Segoe UI"/>
              </a:rPr>
              <a:t>Datei prüfen</a:t>
            </a:r>
            <a:r>
              <a:rPr sz="1150" b="0" i="0" lang="de-DE">
                <a:solidFill>
                  <a:srgbClr val="25333F"/>
                </a:solidFill>
                <a:latin typeface="Segoe UI"/>
              </a:rPr>
              <a:t>.</a:t>
            </a:r>
          </a:p>
        </p:txBody>
      </p:sp>
      <p:sp>
        <p:nvSpPr>
          <p:cNvPr id="13" name="TextBox 12"/>
          <p:cNvSpPr txBox="1"/>
          <p:nvPr/>
        </p:nvSpPr>
        <p:spPr>
          <a:xfrm>
            <a:off x="950976" y="2684780"/>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Überschrieben wird noch nichts.</a:t>
            </a:r>
          </a:p>
        </p:txBody>
      </p:sp>
      <p:sp>
        <p:nvSpPr>
          <p:cNvPr id="14" name="Oval 13"/>
          <p:cNvSpPr/>
          <p:nvPr/>
        </p:nvSpPr>
        <p:spPr>
          <a:xfrm>
            <a:off x="566928" y="307644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3117596"/>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6" name="TextBox 15"/>
          <p:cNvSpPr txBox="1"/>
          <p:nvPr/>
        </p:nvSpPr>
        <p:spPr>
          <a:xfrm>
            <a:off x="950976" y="3067304"/>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Die </a:t>
            </a:r>
            <a:r>
              <a:rPr sz="1150" b="1" i="0" lang="de-DE">
                <a:solidFill>
                  <a:srgbClr val="25333F"/>
                </a:solidFill>
                <a:latin typeface="Segoe UI"/>
              </a:rPr>
              <a:t>Prüfung vor dem Wiederherstellen</a:t>
            </a:r>
            <a:r>
              <a:rPr sz="1150" b="0" i="0" lang="de-DE">
                <a:solidFill>
                  <a:srgbClr val="25333F"/>
                </a:solidFill>
                <a:latin typeface="Segoe UI"/>
              </a:rPr>
              <a:t> lesen.</a:t>
            </a:r>
          </a:p>
        </p:txBody>
      </p:sp>
      <p:sp>
        <p:nvSpPr>
          <p:cNvPr id="17" name="TextBox 16"/>
          <p:cNvSpPr txBox="1"/>
          <p:nvPr/>
        </p:nvSpPr>
        <p:spPr>
          <a:xfrm>
            <a:off x="950976" y="3291205"/>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Herkunft, Zahl der Änderungen, Warnungen – auf Wunsch „Änderungen anzeigen“.</a:t>
            </a:r>
          </a:p>
        </p:txBody>
      </p:sp>
      <p:sp>
        <p:nvSpPr>
          <p:cNvPr id="18" name="Oval 17"/>
          <p:cNvSpPr/>
          <p:nvPr/>
        </p:nvSpPr>
        <p:spPr>
          <a:xfrm>
            <a:off x="566928" y="382765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66928" y="3868801"/>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20" name="TextBox 19"/>
          <p:cNvSpPr txBox="1"/>
          <p:nvPr/>
        </p:nvSpPr>
        <p:spPr>
          <a:xfrm>
            <a:off x="950976" y="3818509"/>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Teile wählen und </a:t>
            </a:r>
            <a:r>
              <a:rPr sz="1150" b="1" i="0" lang="de-DE">
                <a:solidFill>
                  <a:srgbClr val="25333F"/>
                </a:solidFill>
                <a:latin typeface="Segoe UI"/>
              </a:rPr>
              <a:t>Jetzt wiederherstellen</a:t>
            </a:r>
            <a:r>
              <a:rPr sz="1150" b="0" i="0" lang="de-DE">
                <a:solidFill>
                  <a:srgbClr val="25333F"/>
                </a:solidFill>
                <a:latin typeface="Segoe UI"/>
              </a:rPr>
              <a:t> klicken.</a:t>
            </a:r>
          </a:p>
        </p:txBody>
      </p:sp>
      <p:sp>
        <p:nvSpPr>
          <p:cNvPr id="21" name="TextBox 20"/>
          <p:cNvSpPr txBox="1"/>
          <p:nvPr/>
        </p:nvSpPr>
        <p:spPr>
          <a:xfrm>
            <a:off x="950976" y="4042410"/>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Einstellungen, Texte &amp; Beschriftungen, Farben und Bilder.</a:t>
            </a:r>
          </a:p>
        </p:txBody>
      </p:sp>
      <p:sp>
        <p:nvSpPr>
          <p:cNvPr id="22" name="Rectangle 21"/>
          <p:cNvSpPr/>
          <p:nvPr/>
        </p:nvSpPr>
        <p:spPr>
          <a:xfrm>
            <a:off x="5315407" y="1353312"/>
            <a:ext cx="6309360" cy="4160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315407" y="1353312"/>
            <a:ext cx="63093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40684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 Kongress</a:t>
            </a:r>
          </a:p>
        </p:txBody>
      </p:sp>
      <p:sp>
        <p:nvSpPr>
          <p:cNvPr id="25" name="Rectangle 24"/>
          <p:cNvSpPr/>
          <p:nvPr/>
        </p:nvSpPr>
        <p:spPr>
          <a:xfrm>
            <a:off x="5315407" y="1572768"/>
            <a:ext cx="1481328" cy="3941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46171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27" name="Rectangle 26"/>
          <p:cNvSpPr/>
          <p:nvPr/>
        </p:nvSpPr>
        <p:spPr>
          <a:xfrm>
            <a:off x="531540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46171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Veranstaltungen</a:t>
            </a:r>
          </a:p>
        </p:txBody>
      </p:sp>
      <p:sp>
        <p:nvSpPr>
          <p:cNvPr id="29" name="Rectangle 28"/>
          <p:cNvSpPr/>
          <p:nvPr/>
        </p:nvSpPr>
        <p:spPr>
          <a:xfrm>
            <a:off x="5315407"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58972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1" name="TextBox 30"/>
          <p:cNvSpPr txBox="1"/>
          <p:nvPr/>
        </p:nvSpPr>
        <p:spPr>
          <a:xfrm>
            <a:off x="558972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Alle Veranstaltungen</a:t>
            </a:r>
          </a:p>
        </p:txBody>
      </p:sp>
      <p:sp>
        <p:nvSpPr>
          <p:cNvPr id="32" name="TextBox 31"/>
          <p:cNvSpPr txBox="1"/>
          <p:nvPr/>
        </p:nvSpPr>
        <p:spPr>
          <a:xfrm>
            <a:off x="558972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Erstellen</a:t>
            </a:r>
          </a:p>
        </p:txBody>
      </p:sp>
      <p:sp>
        <p:nvSpPr>
          <p:cNvPr id="33" name="TextBox 32"/>
          <p:cNvSpPr txBox="1"/>
          <p:nvPr/>
        </p:nvSpPr>
        <p:spPr>
          <a:xfrm>
            <a:off x="558972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Sprecher</a:t>
            </a:r>
          </a:p>
        </p:txBody>
      </p:sp>
      <p:sp>
        <p:nvSpPr>
          <p:cNvPr id="34" name="TextBox 33"/>
          <p:cNvSpPr txBox="1"/>
          <p:nvPr/>
        </p:nvSpPr>
        <p:spPr>
          <a:xfrm>
            <a:off x="558972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35" name="TextBox 34"/>
          <p:cNvSpPr txBox="1"/>
          <p:nvPr/>
        </p:nvSpPr>
        <p:spPr>
          <a:xfrm>
            <a:off x="558972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Orte</a:t>
            </a:r>
          </a:p>
        </p:txBody>
      </p:sp>
      <p:sp>
        <p:nvSpPr>
          <p:cNvPr id="36" name="TextBox 35"/>
          <p:cNvSpPr txBox="1"/>
          <p:nvPr/>
        </p:nvSpPr>
        <p:spPr>
          <a:xfrm>
            <a:off x="5589727" y="32506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Rollen</a:t>
            </a:r>
          </a:p>
        </p:txBody>
      </p:sp>
      <p:sp>
        <p:nvSpPr>
          <p:cNvPr id="37" name="TextBox 36"/>
          <p:cNvSpPr txBox="1"/>
          <p:nvPr/>
        </p:nvSpPr>
        <p:spPr>
          <a:xfrm>
            <a:off x="5589727" y="34335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Master Editor</a:t>
            </a:r>
          </a:p>
        </p:txBody>
      </p:sp>
      <p:sp>
        <p:nvSpPr>
          <p:cNvPr id="38" name="TextBox 37"/>
          <p:cNvSpPr txBox="1"/>
          <p:nvPr/>
        </p:nvSpPr>
        <p:spPr>
          <a:xfrm>
            <a:off x="5589727" y="36164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39" name="TextBox 38"/>
          <p:cNvSpPr txBox="1"/>
          <p:nvPr/>
        </p:nvSpPr>
        <p:spPr>
          <a:xfrm>
            <a:off x="5589727" y="379933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Einstellungen</a:t>
            </a:r>
          </a:p>
        </p:txBody>
      </p:sp>
      <p:sp>
        <p:nvSpPr>
          <p:cNvPr id="40" name="TextBox 39"/>
          <p:cNvSpPr txBox="1"/>
          <p:nvPr/>
        </p:nvSpPr>
        <p:spPr>
          <a:xfrm>
            <a:off x="5589727" y="39822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41" name="TextBox 40"/>
          <p:cNvSpPr txBox="1"/>
          <p:nvPr/>
        </p:nvSpPr>
        <p:spPr>
          <a:xfrm>
            <a:off x="5461711" y="42382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42" name="TextBox 41"/>
          <p:cNvSpPr txBox="1"/>
          <p:nvPr/>
        </p:nvSpPr>
        <p:spPr>
          <a:xfrm>
            <a:off x="5461711" y="44759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43" name="TextBox 42"/>
          <p:cNvSpPr txBox="1"/>
          <p:nvPr/>
        </p:nvSpPr>
        <p:spPr>
          <a:xfrm>
            <a:off x="5461711" y="4713732"/>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Design</a:t>
            </a:r>
          </a:p>
        </p:txBody>
      </p:sp>
      <p:sp>
        <p:nvSpPr>
          <p:cNvPr id="44" name="Rectangle 43"/>
          <p:cNvSpPr/>
          <p:nvPr/>
        </p:nvSpPr>
        <p:spPr>
          <a:xfrm>
            <a:off x="6997903" y="1700784"/>
            <a:ext cx="60412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6997903" y="1778508"/>
            <a:ext cx="60412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Design &amp; Optionen</a:t>
            </a:r>
          </a:p>
        </p:txBody>
      </p:sp>
      <p:sp>
        <p:nvSpPr>
          <p:cNvPr id="46" name="Rectangle 45"/>
          <p:cNvSpPr/>
          <p:nvPr/>
        </p:nvSpPr>
        <p:spPr>
          <a:xfrm>
            <a:off x="7638606" y="1700784"/>
            <a:ext cx="52120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7638606" y="1778508"/>
            <a:ext cx="52120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Texte &amp; Labels</a:t>
            </a:r>
          </a:p>
        </p:txBody>
      </p:sp>
      <p:sp>
        <p:nvSpPr>
          <p:cNvPr id="48" name="Rectangle 47"/>
          <p:cNvSpPr/>
          <p:nvPr/>
        </p:nvSpPr>
        <p:spPr>
          <a:xfrm>
            <a:off x="8196390" y="1700784"/>
            <a:ext cx="52120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8196390" y="1778508"/>
            <a:ext cx="52120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Vollbild &amp; App</a:t>
            </a:r>
          </a:p>
        </p:txBody>
      </p:sp>
      <p:sp>
        <p:nvSpPr>
          <p:cNvPr id="50" name="Rectangle 49"/>
          <p:cNvSpPr/>
          <p:nvPr/>
        </p:nvSpPr>
        <p:spPr>
          <a:xfrm>
            <a:off x="8754174" y="1700784"/>
            <a:ext cx="71468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8754174" y="1778508"/>
            <a:ext cx="714686"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Live-Ticker &amp; Monitor</a:t>
            </a:r>
          </a:p>
        </p:txBody>
      </p:sp>
      <p:sp>
        <p:nvSpPr>
          <p:cNvPr id="52" name="Rectangle 51"/>
          <p:cNvSpPr/>
          <p:nvPr/>
        </p:nvSpPr>
        <p:spPr>
          <a:xfrm>
            <a:off x="9505437" y="1700784"/>
            <a:ext cx="687046"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ectangle 52"/>
          <p:cNvSpPr/>
          <p:nvPr/>
        </p:nvSpPr>
        <p:spPr>
          <a:xfrm>
            <a:off x="9505437" y="1700784"/>
            <a:ext cx="687046"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9505437" y="1778508"/>
            <a:ext cx="687046" cy="155448"/>
          </a:xfrm>
          <a:prstGeom prst="rect">
            <a:avLst/>
          </a:prstGeom>
          <a:noFill/>
        </p:spPr>
        <p:txBody>
          <a:bodyPr wrap="square" lIns="0" rIns="0" tIns="0" bIns="0" anchor="t">
            <a:spAutoFit/>
          </a:bodyPr>
          <a:lstStyle/>
          <a:p>
            <a:pPr algn="ctr">
              <a:lnSpc>
                <a:spcPct val="100000"/>
              </a:lnSpc>
            </a:pPr>
            <a:r>
              <a:rPr sz="540" b="1" i="0" lang="de-DE">
                <a:solidFill>
                  <a:srgbClr val="0B3A5D"/>
                </a:solidFill>
                <a:latin typeface="Segoe UI"/>
              </a:rPr>
              <a:t>Sicherheit &amp; Wartung</a:t>
            </a:r>
          </a:p>
        </p:txBody>
      </p:sp>
      <p:sp>
        <p:nvSpPr>
          <p:cNvPr id="55" name="Rectangle 54"/>
          <p:cNvSpPr/>
          <p:nvPr/>
        </p:nvSpPr>
        <p:spPr>
          <a:xfrm>
            <a:off x="10229060" y="1700784"/>
            <a:ext cx="21717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10229060" y="1778508"/>
            <a:ext cx="217170"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API</a:t>
            </a:r>
          </a:p>
        </p:txBody>
      </p:sp>
      <p:sp>
        <p:nvSpPr>
          <p:cNvPr id="57" name="Rectangle 56"/>
          <p:cNvSpPr/>
          <p:nvPr/>
        </p:nvSpPr>
        <p:spPr>
          <a:xfrm>
            <a:off x="10482806" y="1700784"/>
            <a:ext cx="65940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10482806" y="1778508"/>
            <a:ext cx="65940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Shortcode-Generator</a:t>
            </a:r>
          </a:p>
        </p:txBody>
      </p:sp>
      <p:sp>
        <p:nvSpPr>
          <p:cNvPr id="59" name="Rectangle 58"/>
          <p:cNvSpPr/>
          <p:nvPr/>
        </p:nvSpPr>
        <p:spPr>
          <a:xfrm>
            <a:off x="11178789" y="1700784"/>
            <a:ext cx="24480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11178789" y="1778508"/>
            <a:ext cx="244809"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Über</a:t>
            </a:r>
          </a:p>
        </p:txBody>
      </p:sp>
      <p:sp>
        <p:nvSpPr>
          <p:cNvPr id="61" name="Rectangle 60"/>
          <p:cNvSpPr/>
          <p:nvPr/>
        </p:nvSpPr>
        <p:spPr>
          <a:xfrm>
            <a:off x="6997903" y="1975104"/>
            <a:ext cx="442569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ectangle 61"/>
          <p:cNvSpPr/>
          <p:nvPr/>
        </p:nvSpPr>
        <p:spPr>
          <a:xfrm>
            <a:off x="6997903" y="2084832"/>
            <a:ext cx="4425696" cy="84124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Rectangle 62"/>
          <p:cNvSpPr/>
          <p:nvPr/>
        </p:nvSpPr>
        <p:spPr>
          <a:xfrm>
            <a:off x="6997903" y="2084832"/>
            <a:ext cx="44256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6997903" y="2359152"/>
            <a:ext cx="442569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7107631" y="2153412"/>
            <a:ext cx="4206240"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Einstellungen sichern (JSON)</a:t>
            </a:r>
          </a:p>
        </p:txBody>
      </p:sp>
      <p:sp>
        <p:nvSpPr>
          <p:cNvPr id="66" name="Rectangle 65"/>
          <p:cNvSpPr/>
          <p:nvPr/>
        </p:nvSpPr>
        <p:spPr>
          <a:xfrm>
            <a:off x="7125919" y="2505456"/>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7130491" y="2500884"/>
            <a:ext cx="118872" cy="118872"/>
          </a:xfrm>
          <a:prstGeom prst="rect">
            <a:avLst/>
          </a:prstGeom>
          <a:noFill/>
        </p:spPr>
        <p:txBody>
          <a:bodyPr wrap="square" lIns="0" rIns="0" tIns="0" bIns="0" anchor="t">
            <a:spAutoFit/>
          </a:bodyPr>
          <a:lstStyle/>
          <a:p>
            <a:pPr algn="ctr">
              <a:lnSpc>
                <a:spcPct val="100000"/>
              </a:lnSpc>
            </a:pPr>
            <a:r>
              <a:rPr sz="750" b="1" i="0" lang="de-DE">
                <a:solidFill>
                  <a:srgbClr val="FFFFFF"/>
                </a:solidFill>
                <a:latin typeface="Segoe UI"/>
              </a:rPr>
              <a:t>L</a:t>
            </a:r>
          </a:p>
        </p:txBody>
      </p:sp>
      <p:sp>
        <p:nvSpPr>
          <p:cNvPr id="68" name="TextBox 67"/>
          <p:cNvSpPr txBox="1"/>
          <p:nvPr/>
        </p:nvSpPr>
        <p:spPr>
          <a:xfrm>
            <a:off x="7308799" y="2491740"/>
            <a:ext cx="3986783"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Farben und Bilder der Orte, Kategorien und Rollen einschließen</a:t>
            </a:r>
          </a:p>
        </p:txBody>
      </p:sp>
      <p:sp>
        <p:nvSpPr>
          <p:cNvPr id="69" name="Rounded Rectangle 68"/>
          <p:cNvSpPr/>
          <p:nvPr/>
        </p:nvSpPr>
        <p:spPr>
          <a:xfrm>
            <a:off x="7125919" y="2688336"/>
            <a:ext cx="2258568"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7125919" y="2738628"/>
            <a:ext cx="2258568"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Einstellungssicherung herunterladen</a:t>
            </a:r>
          </a:p>
        </p:txBody>
      </p:sp>
      <p:sp>
        <p:nvSpPr>
          <p:cNvPr id="71" name="Rectangle 70"/>
          <p:cNvSpPr/>
          <p:nvPr/>
        </p:nvSpPr>
        <p:spPr>
          <a:xfrm>
            <a:off x="6997903" y="2980944"/>
            <a:ext cx="4425696" cy="2386584"/>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Rectangle 71"/>
          <p:cNvSpPr/>
          <p:nvPr/>
        </p:nvSpPr>
        <p:spPr>
          <a:xfrm>
            <a:off x="6997903" y="2980944"/>
            <a:ext cx="44256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Rectangle 72"/>
          <p:cNvSpPr/>
          <p:nvPr/>
        </p:nvSpPr>
        <p:spPr>
          <a:xfrm>
            <a:off x="6997903" y="3255264"/>
            <a:ext cx="442569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7107631" y="3049524"/>
            <a:ext cx="4206240"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Einstellungen wiederherstellen (JSON)</a:t>
            </a:r>
          </a:p>
        </p:txBody>
      </p:sp>
      <p:sp>
        <p:nvSpPr>
          <p:cNvPr id="75" name="TextBox 74"/>
          <p:cNvSpPr txBox="1"/>
          <p:nvPr/>
        </p:nvSpPr>
        <p:spPr>
          <a:xfrm>
            <a:off x="7125919" y="3383280"/>
            <a:ext cx="4169663" cy="164592"/>
          </a:xfrm>
          <a:prstGeom prst="rect">
            <a:avLst/>
          </a:prstGeom>
          <a:noFill/>
        </p:spPr>
        <p:txBody>
          <a:bodyPr wrap="square" lIns="0" rIns="0" tIns="0" bIns="0" anchor="t">
            <a:spAutoFit/>
          </a:bodyPr>
          <a:lstStyle/>
          <a:p>
            <a:pPr algn="l">
              <a:lnSpc>
                <a:spcPct val="100000"/>
              </a:lnSpc>
            </a:pPr>
            <a:r>
              <a:rPr sz="800" b="1" i="0" lang="de-DE">
                <a:solidFill>
                  <a:srgbClr val="1F2933"/>
                </a:solidFill>
                <a:latin typeface="Segoe UI"/>
              </a:rPr>
              <a:t>Sicherungsdatei hochladen:</a:t>
            </a:r>
          </a:p>
        </p:txBody>
      </p:sp>
      <p:sp>
        <p:nvSpPr>
          <p:cNvPr id="76" name="Rounded Rectangle 75"/>
          <p:cNvSpPr/>
          <p:nvPr/>
        </p:nvSpPr>
        <p:spPr>
          <a:xfrm>
            <a:off x="7125919" y="3566160"/>
            <a:ext cx="1124712" cy="246888"/>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7125919" y="3616452"/>
            <a:ext cx="1124712" cy="146304"/>
          </a:xfrm>
          <a:prstGeom prst="rect">
            <a:avLst/>
          </a:prstGeom>
          <a:noFill/>
        </p:spPr>
        <p:txBody>
          <a:bodyPr wrap="square" lIns="0" rIns="0" tIns="0" bIns="0" anchor="t">
            <a:spAutoFit/>
          </a:bodyPr>
          <a:lstStyle/>
          <a:p>
            <a:pPr algn="ctr">
              <a:lnSpc>
                <a:spcPct val="100000"/>
              </a:lnSpc>
            </a:pPr>
            <a:r>
              <a:rPr sz="800" b="0" i="0" lang="de-DE">
                <a:solidFill>
                  <a:srgbClr val="333D47"/>
                </a:solidFill>
                <a:latin typeface="Segoe UI"/>
              </a:rPr>
              <a:t>Datei auswählen</a:t>
            </a:r>
          </a:p>
        </p:txBody>
      </p:sp>
      <p:sp>
        <p:nvSpPr>
          <p:cNvPr id="78" name="Rounded Rectangle 77"/>
          <p:cNvSpPr/>
          <p:nvPr/>
        </p:nvSpPr>
        <p:spPr>
          <a:xfrm>
            <a:off x="8342071" y="3566160"/>
            <a:ext cx="954633" cy="24688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8342071" y="3616452"/>
            <a:ext cx="954633" cy="146304"/>
          </a:xfrm>
          <a:prstGeom prst="rect">
            <a:avLst/>
          </a:prstGeom>
          <a:noFill/>
        </p:spPr>
        <p:txBody>
          <a:bodyPr wrap="square" lIns="0" rIns="0" tIns="0" bIns="0" anchor="t">
            <a:spAutoFit/>
          </a:bodyPr>
          <a:lstStyle/>
          <a:p>
            <a:pPr algn="ctr">
              <a:lnSpc>
                <a:spcPct val="100000"/>
              </a:lnSpc>
            </a:pPr>
            <a:r>
              <a:rPr sz="800" b="0" i="0" lang="de-DE">
                <a:solidFill>
                  <a:srgbClr val="2271B1"/>
                </a:solidFill>
                <a:latin typeface="Segoe UI"/>
              </a:rPr>
              <a:t>Datei prüfen</a:t>
            </a:r>
          </a:p>
        </p:txBody>
      </p:sp>
      <p:sp>
        <p:nvSpPr>
          <p:cNvPr id="80" name="Rectangle 79"/>
          <p:cNvSpPr/>
          <p:nvPr/>
        </p:nvSpPr>
        <p:spPr>
          <a:xfrm>
            <a:off x="7125919" y="3895344"/>
            <a:ext cx="4169663" cy="749808"/>
          </a:xfrm>
          <a:prstGeom prst="rect">
            <a:avLst/>
          </a:prstGeom>
          <a:solidFill>
            <a:srgbClr val="F7FAFC"/>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TextBox 80"/>
          <p:cNvSpPr txBox="1"/>
          <p:nvPr/>
        </p:nvSpPr>
        <p:spPr>
          <a:xfrm>
            <a:off x="7217359" y="3950208"/>
            <a:ext cx="3986783" cy="164592"/>
          </a:xfrm>
          <a:prstGeom prst="rect">
            <a:avLst/>
          </a:prstGeom>
          <a:noFill/>
        </p:spPr>
        <p:txBody>
          <a:bodyPr wrap="square" lIns="0" rIns="0" tIns="0" bIns="0" anchor="t">
            <a:spAutoFit/>
          </a:bodyPr>
          <a:lstStyle/>
          <a:p>
            <a:pPr algn="l">
              <a:lnSpc>
                <a:spcPct val="100000"/>
              </a:lnSpc>
            </a:pPr>
            <a:r>
              <a:rPr sz="800" b="1" i="0" lang="de-DE">
                <a:solidFill>
                  <a:srgbClr val="0B3A5D"/>
                </a:solidFill>
                <a:latin typeface="Segoe UI"/>
              </a:rPr>
              <a:t>Prüfung vor dem Wiederherstellen</a:t>
            </a:r>
          </a:p>
        </p:txBody>
      </p:sp>
      <p:sp>
        <p:nvSpPr>
          <p:cNvPr id="82" name="TextBox 81"/>
          <p:cNvSpPr txBox="1"/>
          <p:nvPr/>
        </p:nvSpPr>
        <p:spPr>
          <a:xfrm>
            <a:off x="7217359" y="4133088"/>
            <a:ext cx="3986783" cy="146304"/>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Sicherung vom 16.10.2026, Plugin-Version 2.0.0, Website test.local.</a:t>
            </a:r>
          </a:p>
        </p:txBody>
      </p:sp>
      <p:sp>
        <p:nvSpPr>
          <p:cNvPr id="83" name="TextBox 82"/>
          <p:cNvSpPr txBox="1"/>
          <p:nvPr/>
        </p:nvSpPr>
        <p:spPr>
          <a:xfrm>
            <a:off x="7217359" y="4297680"/>
            <a:ext cx="3986783" cy="146304"/>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Einstellungen, die sich ändern: 12</a:t>
            </a:r>
          </a:p>
        </p:txBody>
      </p:sp>
      <p:sp>
        <p:nvSpPr>
          <p:cNvPr id="84" name="TextBox 83"/>
          <p:cNvSpPr txBox="1"/>
          <p:nvPr/>
        </p:nvSpPr>
        <p:spPr>
          <a:xfrm>
            <a:off x="7217359" y="4462272"/>
            <a:ext cx="3986783" cy="146304"/>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Texte &amp; Beschriftungen, die sich ändern: 4</a:t>
            </a:r>
          </a:p>
        </p:txBody>
      </p:sp>
      <p:sp>
        <p:nvSpPr>
          <p:cNvPr id="85" name="TextBox 84"/>
          <p:cNvSpPr txBox="1"/>
          <p:nvPr/>
        </p:nvSpPr>
        <p:spPr>
          <a:xfrm>
            <a:off x="7125919" y="4718304"/>
            <a:ext cx="1280160" cy="146304"/>
          </a:xfrm>
          <a:prstGeom prst="rect">
            <a:avLst/>
          </a:prstGeom>
          <a:noFill/>
        </p:spPr>
        <p:txBody>
          <a:bodyPr wrap="square" lIns="0" rIns="0" tIns="0" bIns="0" anchor="t">
            <a:spAutoFit/>
          </a:bodyPr>
          <a:lstStyle/>
          <a:p>
            <a:pPr algn="l">
              <a:lnSpc>
                <a:spcPct val="100000"/>
              </a:lnSpc>
            </a:pPr>
            <a:r>
              <a:rPr sz="800" b="1" i="0" lang="de-DE">
                <a:solidFill>
                  <a:srgbClr val="1F2933"/>
                </a:solidFill>
                <a:latin typeface="Segoe UI"/>
              </a:rPr>
              <a:t>Wiederherstellen:</a:t>
            </a:r>
          </a:p>
        </p:txBody>
      </p:sp>
      <p:sp>
        <p:nvSpPr>
          <p:cNvPr id="86" name="Rectangle 85"/>
          <p:cNvSpPr/>
          <p:nvPr/>
        </p:nvSpPr>
        <p:spPr>
          <a:xfrm>
            <a:off x="8268919" y="4718304"/>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7" name="TextBox 86"/>
          <p:cNvSpPr txBox="1"/>
          <p:nvPr/>
        </p:nvSpPr>
        <p:spPr>
          <a:xfrm>
            <a:off x="8273491" y="4713732"/>
            <a:ext cx="118872" cy="118872"/>
          </a:xfrm>
          <a:prstGeom prst="rect">
            <a:avLst/>
          </a:prstGeom>
          <a:noFill/>
        </p:spPr>
        <p:txBody>
          <a:bodyPr wrap="square" lIns="0" rIns="0" tIns="0" bIns="0" anchor="t">
            <a:spAutoFit/>
          </a:bodyPr>
          <a:lstStyle/>
          <a:p>
            <a:pPr algn="ctr">
              <a:lnSpc>
                <a:spcPct val="100000"/>
              </a:lnSpc>
            </a:pPr>
            <a:r>
              <a:rPr sz="750" b="1" i="0" lang="de-DE">
                <a:solidFill>
                  <a:srgbClr val="FFFFFF"/>
                </a:solidFill>
                <a:latin typeface="Segoe UI"/>
              </a:rPr>
              <a:t>L</a:t>
            </a:r>
          </a:p>
        </p:txBody>
      </p:sp>
      <p:sp>
        <p:nvSpPr>
          <p:cNvPr id="88" name="TextBox 87"/>
          <p:cNvSpPr txBox="1"/>
          <p:nvPr/>
        </p:nvSpPr>
        <p:spPr>
          <a:xfrm>
            <a:off x="8451799" y="4704588"/>
            <a:ext cx="2843783"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Einstellungen</a:t>
            </a:r>
          </a:p>
        </p:txBody>
      </p:sp>
      <p:sp>
        <p:nvSpPr>
          <p:cNvPr id="89" name="Rectangle 88"/>
          <p:cNvSpPr/>
          <p:nvPr/>
        </p:nvSpPr>
        <p:spPr>
          <a:xfrm>
            <a:off x="9320479" y="4718304"/>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9325051" y="4713732"/>
            <a:ext cx="118872" cy="118872"/>
          </a:xfrm>
          <a:prstGeom prst="rect">
            <a:avLst/>
          </a:prstGeom>
          <a:noFill/>
        </p:spPr>
        <p:txBody>
          <a:bodyPr wrap="square" lIns="0" rIns="0" tIns="0" bIns="0" anchor="t">
            <a:spAutoFit/>
          </a:bodyPr>
          <a:lstStyle/>
          <a:p>
            <a:pPr algn="ctr">
              <a:lnSpc>
                <a:spcPct val="100000"/>
              </a:lnSpc>
            </a:pPr>
            <a:r>
              <a:rPr sz="750" b="1" i="0" lang="de-DE">
                <a:solidFill>
                  <a:srgbClr val="FFFFFF"/>
                </a:solidFill>
                <a:latin typeface="Segoe UI"/>
              </a:rPr>
              <a:t>L</a:t>
            </a:r>
          </a:p>
        </p:txBody>
      </p:sp>
      <p:sp>
        <p:nvSpPr>
          <p:cNvPr id="91" name="TextBox 90"/>
          <p:cNvSpPr txBox="1"/>
          <p:nvPr/>
        </p:nvSpPr>
        <p:spPr>
          <a:xfrm>
            <a:off x="9503359" y="4704588"/>
            <a:ext cx="1792223"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Texte &amp; Beschriftungen</a:t>
            </a:r>
          </a:p>
        </p:txBody>
      </p:sp>
      <p:sp>
        <p:nvSpPr>
          <p:cNvPr id="92" name="Rounded Rectangle 91"/>
          <p:cNvSpPr/>
          <p:nvPr/>
        </p:nvSpPr>
        <p:spPr>
          <a:xfrm>
            <a:off x="7125919" y="4937760"/>
            <a:ext cx="1521561"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TextBox 92"/>
          <p:cNvSpPr txBox="1"/>
          <p:nvPr/>
        </p:nvSpPr>
        <p:spPr>
          <a:xfrm>
            <a:off x="7125919" y="4988052"/>
            <a:ext cx="1521561"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Jetzt wiederherstellen</a:t>
            </a:r>
          </a:p>
        </p:txBody>
      </p:sp>
      <p:sp>
        <p:nvSpPr>
          <p:cNvPr id="94" name="Rounded Rectangle 93"/>
          <p:cNvSpPr/>
          <p:nvPr/>
        </p:nvSpPr>
        <p:spPr>
          <a:xfrm>
            <a:off x="8738920" y="4937760"/>
            <a:ext cx="784555" cy="246888"/>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5" name="TextBox 94"/>
          <p:cNvSpPr txBox="1"/>
          <p:nvPr/>
        </p:nvSpPr>
        <p:spPr>
          <a:xfrm>
            <a:off x="8738920" y="4988052"/>
            <a:ext cx="784555" cy="146304"/>
          </a:xfrm>
          <a:prstGeom prst="rect">
            <a:avLst/>
          </a:prstGeom>
          <a:noFill/>
        </p:spPr>
        <p:txBody>
          <a:bodyPr wrap="square" lIns="0" rIns="0" tIns="0" bIns="0" anchor="t">
            <a:spAutoFit/>
          </a:bodyPr>
          <a:lstStyle/>
          <a:p>
            <a:pPr algn="ctr">
              <a:lnSpc>
                <a:spcPct val="100000"/>
              </a:lnSpc>
            </a:pPr>
            <a:r>
              <a:rPr sz="800" b="0" i="0" lang="de-DE">
                <a:solidFill>
                  <a:srgbClr val="333D47"/>
                </a:solidFill>
                <a:latin typeface="Segoe UI"/>
              </a:rPr>
              <a:t>Abbrechen</a:t>
            </a:r>
          </a:p>
        </p:txBody>
      </p:sp>
      <p:sp>
        <p:nvSpPr>
          <p:cNvPr id="96" name="Oval 95"/>
          <p:cNvSpPr/>
          <p:nvPr/>
        </p:nvSpPr>
        <p:spPr>
          <a:xfrm>
            <a:off x="11396167" y="243230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TextBox 96"/>
          <p:cNvSpPr txBox="1"/>
          <p:nvPr/>
        </p:nvSpPr>
        <p:spPr>
          <a:xfrm>
            <a:off x="11396167" y="249174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98" name="Oval 97"/>
          <p:cNvSpPr/>
          <p:nvPr/>
        </p:nvSpPr>
        <p:spPr>
          <a:xfrm>
            <a:off x="11396167" y="35478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9" name="TextBox 98"/>
          <p:cNvSpPr txBox="1"/>
          <p:nvPr/>
        </p:nvSpPr>
        <p:spPr>
          <a:xfrm>
            <a:off x="11396167" y="360730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100" name="Oval 99"/>
          <p:cNvSpPr/>
          <p:nvPr/>
        </p:nvSpPr>
        <p:spPr>
          <a:xfrm>
            <a:off x="11396167" y="413308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1" name="TextBox 100"/>
          <p:cNvSpPr txBox="1"/>
          <p:nvPr/>
        </p:nvSpPr>
        <p:spPr>
          <a:xfrm>
            <a:off x="11396167" y="419252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102" name="Oval 101"/>
          <p:cNvSpPr/>
          <p:nvPr/>
        </p:nvSpPr>
        <p:spPr>
          <a:xfrm>
            <a:off x="11396167" y="49194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3" name="TextBox 102"/>
          <p:cNvSpPr txBox="1"/>
          <p:nvPr/>
        </p:nvSpPr>
        <p:spPr>
          <a:xfrm>
            <a:off x="11396167" y="497890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104" name="Rectangle 103"/>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5" name="Rectangle 104"/>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6" name="TextBox 105"/>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107" name="TextBox 106"/>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Nicht enthalten: Veranstaltungen, Sprecher, Orte und Kategorien selbst (dafür in PRO der CSV-Export) und der Schalter „Daten bei Deinstallation löschen“. Typisch: das fertige Erscheinungsbild vom Testsystem auf die Live-Website bringen.</a:t>
            </a:r>
          </a:p>
        </p:txBody>
      </p:sp>
      <p:sp>
        <p:nvSpPr>
          <p:cNvPr id="108" name="Rectangle 10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9" name="TextBox 10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110" name="TextBox 10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41 / 140</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3.8</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Texte &amp; Labels: jedes Wort ist austauschbar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3004965"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Gruppe</a:t>
            </a:r>
          </a:p>
        </p:txBody>
      </p:sp>
      <p:sp>
        <p:nvSpPr>
          <p:cNvPr id="8" name="TextBox 7"/>
          <p:cNvSpPr txBox="1"/>
          <p:nvPr/>
        </p:nvSpPr>
        <p:spPr>
          <a:xfrm>
            <a:off x="3864501" y="1435608"/>
            <a:ext cx="7687113"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Beispiele für Beschriftungen darin</a:t>
            </a:r>
          </a:p>
        </p:txBody>
      </p:sp>
      <p:sp>
        <p:nvSpPr>
          <p:cNvPr id="9" name="TextBox 8"/>
          <p:cNvSpPr txBox="1"/>
          <p:nvPr/>
        </p:nvSpPr>
        <p:spPr>
          <a:xfrm>
            <a:off x="676656" y="1766760"/>
            <a:ext cx="300496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Toolbar &amp; Filter</a:t>
            </a:r>
          </a:p>
        </p:txBody>
      </p:sp>
      <p:sp>
        <p:nvSpPr>
          <p:cNvPr id="10" name="TextBox 9"/>
          <p:cNvSpPr txBox="1"/>
          <p:nvPr/>
        </p:nvSpPr>
        <p:spPr>
          <a:xfrm>
            <a:off x="3864501" y="1766760"/>
            <a:ext cx="7687113"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„Suchen…“, „Alle Orte“, „Alle Kategorien“, „Nur kommende“, „Filter zurücksetzen“, „ausgewählt“, „Link zum Filter kopieren“</a:t>
            </a:r>
          </a:p>
        </p:txBody>
      </p:sp>
      <p:sp>
        <p:nvSpPr>
          <p:cNvPr id="11" name="Rectangle 10"/>
          <p:cNvSpPr/>
          <p:nvPr/>
        </p:nvSpPr>
        <p:spPr>
          <a:xfrm>
            <a:off x="566928" y="201168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011680"/>
            <a:ext cx="11057839" cy="34747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114232"/>
            <a:ext cx="300496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Schaltflächen &amp; Ansicht</a:t>
            </a:r>
          </a:p>
        </p:txBody>
      </p:sp>
      <p:sp>
        <p:nvSpPr>
          <p:cNvPr id="14" name="TextBox 13"/>
          <p:cNvSpPr txBox="1"/>
          <p:nvPr/>
        </p:nvSpPr>
        <p:spPr>
          <a:xfrm>
            <a:off x="3864501" y="2114232"/>
            <a:ext cx="7687113"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„Kacheln“, „Liste“, „Meine Favoriten“, „Ticket“, „Teilen“, „Mehr laden“, „Doors Open“, „Doors Close“, „Jetzt“</a:t>
            </a:r>
          </a:p>
        </p:txBody>
      </p:sp>
      <p:sp>
        <p:nvSpPr>
          <p:cNvPr id="15" name="Rectangle 14"/>
          <p:cNvSpPr/>
          <p:nvPr/>
        </p:nvSpPr>
        <p:spPr>
          <a:xfrm>
            <a:off x="566928" y="235915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2461704"/>
            <a:ext cx="300496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Seitennavigation</a:t>
            </a:r>
          </a:p>
        </p:txBody>
      </p:sp>
      <p:sp>
        <p:nvSpPr>
          <p:cNvPr id="17" name="TextBox 16"/>
          <p:cNvSpPr txBox="1"/>
          <p:nvPr/>
        </p:nvSpPr>
        <p:spPr>
          <a:xfrm>
            <a:off x="3864501" y="2461704"/>
            <a:ext cx="7687113"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 Zurück“, „Weiter »“, „Einträge“, „Nächster Tag“</a:t>
            </a:r>
          </a:p>
        </p:txBody>
      </p:sp>
      <p:sp>
        <p:nvSpPr>
          <p:cNvPr id="18" name="Rectangle 17"/>
          <p:cNvSpPr/>
          <p:nvPr/>
        </p:nvSpPr>
        <p:spPr>
          <a:xfrm>
            <a:off x="566928" y="270662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2706624"/>
            <a:ext cx="11057839" cy="34747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76656" y="2809176"/>
            <a:ext cx="300496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Tabelle &amp; Listen</a:t>
            </a:r>
          </a:p>
        </p:txBody>
      </p:sp>
      <p:sp>
        <p:nvSpPr>
          <p:cNvPr id="21" name="TextBox 20"/>
          <p:cNvSpPr txBox="1"/>
          <p:nvPr/>
        </p:nvSpPr>
        <p:spPr>
          <a:xfrm>
            <a:off x="3864501" y="2809176"/>
            <a:ext cx="7687113"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Uhrzeit-Zusatz („Uhr“), „Titel“, „Ort“</a:t>
            </a:r>
          </a:p>
        </p:txBody>
      </p:sp>
      <p:sp>
        <p:nvSpPr>
          <p:cNvPr id="22" name="Rectangle 21"/>
          <p:cNvSpPr/>
          <p:nvPr/>
        </p:nvSpPr>
        <p:spPr>
          <a:xfrm>
            <a:off x="566928" y="305409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76656" y="3156648"/>
            <a:ext cx="300496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Status &amp; Meldungen</a:t>
            </a:r>
          </a:p>
        </p:txBody>
      </p:sp>
      <p:sp>
        <p:nvSpPr>
          <p:cNvPr id="24" name="TextBox 23"/>
          <p:cNvSpPr txBox="1"/>
          <p:nvPr/>
        </p:nvSpPr>
        <p:spPr>
          <a:xfrm>
            <a:off x="3864501" y="3156648"/>
            <a:ext cx="7687113"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Ladehinweise, „Abgesagt“, Leerzustände wie „Keine Sprecher gefunden.“, Spam-Hinweis, „OK“</a:t>
            </a:r>
          </a:p>
        </p:txBody>
      </p:sp>
      <p:sp>
        <p:nvSpPr>
          <p:cNvPr id="25" name="Rectangle 24"/>
          <p:cNvSpPr/>
          <p:nvPr/>
        </p:nvSpPr>
        <p:spPr>
          <a:xfrm>
            <a:off x="566928" y="340156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3401568"/>
            <a:ext cx="11057839" cy="34747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676656" y="3504120"/>
            <a:ext cx="300496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Fenster-Titel</a:t>
            </a:r>
          </a:p>
        </p:txBody>
      </p:sp>
      <p:sp>
        <p:nvSpPr>
          <p:cNvPr id="28" name="TextBox 27"/>
          <p:cNvSpPr txBox="1"/>
          <p:nvPr/>
        </p:nvSpPr>
        <p:spPr>
          <a:xfrm>
            <a:off x="3864501" y="3504120"/>
            <a:ext cx="7687113"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„Favoriten teilen“, „Termin speichern“, Scan-Hinweise</a:t>
            </a:r>
          </a:p>
        </p:txBody>
      </p:sp>
      <p:sp>
        <p:nvSpPr>
          <p:cNvPr id="29" name="Rectangle 28"/>
          <p:cNvSpPr/>
          <p:nvPr/>
        </p:nvSpPr>
        <p:spPr>
          <a:xfrm>
            <a:off x="566928" y="374903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676656" y="3851592"/>
            <a:ext cx="300496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Detailseite</a:t>
            </a:r>
          </a:p>
        </p:txBody>
      </p:sp>
      <p:sp>
        <p:nvSpPr>
          <p:cNvPr id="31" name="TextBox 30"/>
          <p:cNvSpPr txBox="1"/>
          <p:nvPr/>
        </p:nvSpPr>
        <p:spPr>
          <a:xfrm>
            <a:off x="3864501" y="3851592"/>
            <a:ext cx="7687113"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 Zurück“, „Zeit“, „Preis“, „Sprache“, „Weitere Informationen“</a:t>
            </a:r>
          </a:p>
        </p:txBody>
      </p:sp>
      <p:sp>
        <p:nvSpPr>
          <p:cNvPr id="32" name="Rectangle 31"/>
          <p:cNvSpPr/>
          <p:nvPr/>
        </p:nvSpPr>
        <p:spPr>
          <a:xfrm>
            <a:off x="566928" y="409651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566928" y="4096511"/>
            <a:ext cx="11057839" cy="34747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676656" y="4199064"/>
            <a:ext cx="300496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Wochentage (Reiter)</a:t>
            </a:r>
          </a:p>
        </p:txBody>
      </p:sp>
      <p:sp>
        <p:nvSpPr>
          <p:cNvPr id="35" name="TextBox 34"/>
          <p:cNvSpPr txBox="1"/>
          <p:nvPr/>
        </p:nvSpPr>
        <p:spPr>
          <a:xfrm>
            <a:off x="3864501" y="4199064"/>
            <a:ext cx="7687113"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Montag … Sonntag, „Alle Tage“</a:t>
            </a:r>
          </a:p>
        </p:txBody>
      </p:sp>
      <p:sp>
        <p:nvSpPr>
          <p:cNvPr id="36" name="Rectangle 35"/>
          <p:cNvSpPr/>
          <p:nvPr/>
        </p:nvSpPr>
        <p:spPr>
          <a:xfrm>
            <a:off x="566928" y="444398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546536"/>
            <a:ext cx="300496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Wochentage (Listen)</a:t>
            </a:r>
          </a:p>
        </p:txBody>
      </p:sp>
      <p:sp>
        <p:nvSpPr>
          <p:cNvPr id="38" name="TextBox 37"/>
          <p:cNvSpPr txBox="1"/>
          <p:nvPr/>
        </p:nvSpPr>
        <p:spPr>
          <a:xfrm>
            <a:off x="3864501" y="4546536"/>
            <a:ext cx="7687113"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Mo … So, „heute“, „morgen“</a:t>
            </a:r>
          </a:p>
        </p:txBody>
      </p:sp>
      <p:sp>
        <p:nvSpPr>
          <p:cNvPr id="39" name="Rectangle 38"/>
          <p:cNvSpPr/>
          <p:nvPr/>
        </p:nvSpPr>
        <p:spPr>
          <a:xfrm>
            <a:off x="566928" y="479145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566928" y="4791455"/>
            <a:ext cx="11057839" cy="34747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676656" y="4894008"/>
            <a:ext cx="300496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Monate (kurz)</a:t>
            </a:r>
          </a:p>
        </p:txBody>
      </p:sp>
      <p:sp>
        <p:nvSpPr>
          <p:cNvPr id="42" name="TextBox 41"/>
          <p:cNvSpPr txBox="1"/>
          <p:nvPr/>
        </p:nvSpPr>
        <p:spPr>
          <a:xfrm>
            <a:off x="3864501" y="4894008"/>
            <a:ext cx="7687113"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Jan … Dez</a:t>
            </a:r>
          </a:p>
        </p:txBody>
      </p:sp>
      <p:sp>
        <p:nvSpPr>
          <p:cNvPr id="43" name="Rectangle 42"/>
          <p:cNvSpPr/>
          <p:nvPr/>
        </p:nvSpPr>
        <p:spPr>
          <a:xfrm>
            <a:off x="566928" y="513892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76656" y="5241480"/>
            <a:ext cx="300496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Live-Ansicht</a:t>
            </a:r>
          </a:p>
        </p:txBody>
      </p:sp>
      <p:sp>
        <p:nvSpPr>
          <p:cNvPr id="45" name="TextBox 44"/>
          <p:cNvSpPr txBox="1"/>
          <p:nvPr/>
        </p:nvSpPr>
        <p:spPr>
          <a:xfrm>
            <a:off x="3864501" y="5241480"/>
            <a:ext cx="7687113"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„Laufende Veranstaltungen“, „Kommende Veranstaltungen“, „LIVE“, Countdown-Text, Leerzustände</a:t>
            </a:r>
          </a:p>
        </p:txBody>
      </p:sp>
      <p:sp>
        <p:nvSpPr>
          <p:cNvPr id="46" name="Rectangle 45"/>
          <p:cNvSpPr/>
          <p:nvPr/>
        </p:nvSpPr>
        <p:spPr>
          <a:xfrm>
            <a:off x="566928" y="548639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566928" y="5687567"/>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566928" y="5687567"/>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49808" y="5806439"/>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50" name="TextBox 49"/>
          <p:cNvSpPr txBox="1"/>
          <p:nvPr/>
        </p:nvSpPr>
        <p:spPr>
          <a:xfrm>
            <a:off x="1773936" y="5806439"/>
            <a:ext cx="9686239" cy="359663"/>
          </a:xfrm>
          <a:prstGeom prst="rect">
            <a:avLst/>
          </a:prstGeom>
          <a:noFill/>
        </p:spPr>
        <p:txBody>
          <a:bodyPr wrap="square" lIns="0" rIns="0" tIns="0" bIns="0" anchor="t">
            <a:spAutoFit/>
          </a:bodyPr>
          <a:lstStyle/>
          <a:p>
            <a:pPr algn="l">
              <a:lnSpc>
                <a:spcPct val="120000"/>
              </a:lnSpc>
            </a:pPr>
            <a:r>
              <a:rPr sz="1000" b="1" i="0" lang="de-DE">
                <a:solidFill>
                  <a:srgbClr val="2B3844"/>
                </a:solidFill>
                <a:latin typeface="Segoe UI"/>
              </a:rPr>
              <a:t>Leer oder unverändert bedeutet Standard.</a:t>
            </a:r>
            <a:r>
              <a:rPr sz="1000" b="0" i="0" lang="de-DE">
                <a:solidFill>
                  <a:srgbClr val="2B3844"/>
                </a:solidFill>
                <a:latin typeface="Segoe UI"/>
              </a:rPr>
              <a:t> Gespeichert werden nur echte Abweichungen – so kommen neue Übersetzungen und Updates weiter an. Sie können hier also nichts kaputt machen.</a:t>
            </a:r>
          </a:p>
        </p:txBody>
      </p:sp>
      <p:sp>
        <p:nvSpPr>
          <p:cNvPr id="51" name="Rectangle 5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53" name="TextBox 5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42 / 140</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3.7 · REITER API · PRO</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Reiter „API“: Ihr Programm für andere Programme öffnen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309360" cy="4160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3093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 Kongress</a:t>
            </a:r>
          </a:p>
        </p:txBody>
      </p:sp>
      <p:sp>
        <p:nvSpPr>
          <p:cNvPr id="9" name="Rectangle 8"/>
          <p:cNvSpPr/>
          <p:nvPr/>
        </p:nvSpPr>
        <p:spPr>
          <a:xfrm>
            <a:off x="566928" y="1572768"/>
            <a:ext cx="1481328" cy="3941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Veranstaltungen</a:t>
            </a:r>
          </a:p>
        </p:txBody>
      </p:sp>
      <p:sp>
        <p:nvSpPr>
          <p:cNvPr id="13" name="Rectangle 12"/>
          <p:cNvSpPr/>
          <p:nvPr/>
        </p:nvSpPr>
        <p:spPr>
          <a:xfrm>
            <a:off x="566928"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Alle Veranstaltungen</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Erstellen</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Sprecher</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Orte</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Rollen</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Master Editor</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Einstellungen</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25" name="TextBox 24"/>
          <p:cNvSpPr txBox="1"/>
          <p:nvPr/>
        </p:nvSpPr>
        <p:spPr>
          <a:xfrm>
            <a:off x="713232" y="42382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26" name="TextBox 25"/>
          <p:cNvSpPr txBox="1"/>
          <p:nvPr/>
        </p:nvSpPr>
        <p:spPr>
          <a:xfrm>
            <a:off x="713232" y="44759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27" name="TextBox 26"/>
          <p:cNvSpPr txBox="1"/>
          <p:nvPr/>
        </p:nvSpPr>
        <p:spPr>
          <a:xfrm>
            <a:off x="713232" y="4713732"/>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Design</a:t>
            </a:r>
          </a:p>
        </p:txBody>
      </p:sp>
      <p:sp>
        <p:nvSpPr>
          <p:cNvPr id="28" name="TextBox 27"/>
          <p:cNvSpPr txBox="1"/>
          <p:nvPr/>
        </p:nvSpPr>
        <p:spPr>
          <a:xfrm>
            <a:off x="2249424" y="1719072"/>
            <a:ext cx="4425696" cy="274320"/>
          </a:xfrm>
          <a:prstGeom prst="rect">
            <a:avLst/>
          </a:prstGeom>
          <a:noFill/>
        </p:spPr>
        <p:txBody>
          <a:bodyPr wrap="square" lIns="0" rIns="0" tIns="0" bIns="0" anchor="t">
            <a:spAutoFit/>
          </a:bodyPr>
          <a:lstStyle/>
          <a:p>
            <a:pPr algn="l">
              <a:lnSpc>
                <a:spcPct val="100000"/>
              </a:lnSpc>
            </a:pPr>
            <a:r>
              <a:rPr sz="1300" b="0" i="0" lang="de-DE">
                <a:solidFill>
                  <a:srgbClr val="1D2327"/>
                </a:solidFill>
                <a:latin typeface="Segoe UI"/>
              </a:rPr>
              <a:t>Einstellungen</a:t>
            </a:r>
          </a:p>
        </p:txBody>
      </p:sp>
      <p:sp>
        <p:nvSpPr>
          <p:cNvPr id="29" name="Rectangle 28"/>
          <p:cNvSpPr/>
          <p:nvPr/>
        </p:nvSpPr>
        <p:spPr>
          <a:xfrm>
            <a:off x="2249424" y="2103120"/>
            <a:ext cx="60412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2249424" y="2180844"/>
            <a:ext cx="60412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Design &amp; Optionen</a:t>
            </a:r>
          </a:p>
        </p:txBody>
      </p:sp>
      <p:sp>
        <p:nvSpPr>
          <p:cNvPr id="31" name="Rectangle 30"/>
          <p:cNvSpPr/>
          <p:nvPr/>
        </p:nvSpPr>
        <p:spPr>
          <a:xfrm>
            <a:off x="2890127" y="2103120"/>
            <a:ext cx="52120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2890127" y="2180844"/>
            <a:ext cx="52120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Texte &amp; Labels</a:t>
            </a:r>
          </a:p>
        </p:txBody>
      </p:sp>
      <p:sp>
        <p:nvSpPr>
          <p:cNvPr id="33" name="Rectangle 32"/>
          <p:cNvSpPr/>
          <p:nvPr/>
        </p:nvSpPr>
        <p:spPr>
          <a:xfrm>
            <a:off x="3447911" y="2103120"/>
            <a:ext cx="52120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3447911" y="2180844"/>
            <a:ext cx="52120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Vollbild &amp; App</a:t>
            </a:r>
          </a:p>
        </p:txBody>
      </p:sp>
      <p:sp>
        <p:nvSpPr>
          <p:cNvPr id="35" name="Rectangle 34"/>
          <p:cNvSpPr/>
          <p:nvPr/>
        </p:nvSpPr>
        <p:spPr>
          <a:xfrm>
            <a:off x="4005695" y="2103120"/>
            <a:ext cx="71468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4005695" y="2180844"/>
            <a:ext cx="714686"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Live-Ticker &amp; Monitor</a:t>
            </a:r>
          </a:p>
        </p:txBody>
      </p:sp>
      <p:sp>
        <p:nvSpPr>
          <p:cNvPr id="37" name="Rectangle 36"/>
          <p:cNvSpPr/>
          <p:nvPr/>
        </p:nvSpPr>
        <p:spPr>
          <a:xfrm>
            <a:off x="4756958" y="2103120"/>
            <a:ext cx="68704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4756958" y="2180844"/>
            <a:ext cx="687046"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Sicherheit &amp; Wartung</a:t>
            </a:r>
          </a:p>
        </p:txBody>
      </p:sp>
      <p:sp>
        <p:nvSpPr>
          <p:cNvPr id="39" name="Rectangle 38"/>
          <p:cNvSpPr/>
          <p:nvPr/>
        </p:nvSpPr>
        <p:spPr>
          <a:xfrm>
            <a:off x="5480581" y="2103120"/>
            <a:ext cx="217170"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5480581" y="2103120"/>
            <a:ext cx="217170"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5480581" y="2180844"/>
            <a:ext cx="217170" cy="155448"/>
          </a:xfrm>
          <a:prstGeom prst="rect">
            <a:avLst/>
          </a:prstGeom>
          <a:noFill/>
        </p:spPr>
        <p:txBody>
          <a:bodyPr wrap="square" lIns="0" rIns="0" tIns="0" bIns="0" anchor="t">
            <a:spAutoFit/>
          </a:bodyPr>
          <a:lstStyle/>
          <a:p>
            <a:pPr algn="ctr">
              <a:lnSpc>
                <a:spcPct val="100000"/>
              </a:lnSpc>
            </a:pPr>
            <a:r>
              <a:rPr sz="540" b="1" i="0" lang="de-DE">
                <a:solidFill>
                  <a:srgbClr val="0B3A5D"/>
                </a:solidFill>
                <a:latin typeface="Segoe UI"/>
              </a:rPr>
              <a:t>API</a:t>
            </a:r>
          </a:p>
        </p:txBody>
      </p:sp>
      <p:sp>
        <p:nvSpPr>
          <p:cNvPr id="42" name="Rectangle 41"/>
          <p:cNvSpPr/>
          <p:nvPr/>
        </p:nvSpPr>
        <p:spPr>
          <a:xfrm>
            <a:off x="5734327" y="2103120"/>
            <a:ext cx="65940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5734327" y="2180844"/>
            <a:ext cx="65940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Shortcode-Generator</a:t>
            </a:r>
          </a:p>
        </p:txBody>
      </p:sp>
      <p:sp>
        <p:nvSpPr>
          <p:cNvPr id="44" name="Rectangle 43"/>
          <p:cNvSpPr/>
          <p:nvPr/>
        </p:nvSpPr>
        <p:spPr>
          <a:xfrm>
            <a:off x="6430310" y="2103120"/>
            <a:ext cx="24480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6430310" y="2180844"/>
            <a:ext cx="244809"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Über</a:t>
            </a:r>
          </a:p>
        </p:txBody>
      </p:sp>
      <p:sp>
        <p:nvSpPr>
          <p:cNvPr id="46" name="Rectangle 45"/>
          <p:cNvSpPr/>
          <p:nvPr/>
        </p:nvSpPr>
        <p:spPr>
          <a:xfrm>
            <a:off x="2249424" y="2377440"/>
            <a:ext cx="442569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2249424" y="2523744"/>
            <a:ext cx="4425696" cy="21031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2249424" y="2523744"/>
            <a:ext cx="44256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Rectangle 48"/>
          <p:cNvSpPr/>
          <p:nvPr/>
        </p:nvSpPr>
        <p:spPr>
          <a:xfrm>
            <a:off x="2249424" y="2798064"/>
            <a:ext cx="442569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2359152" y="2592324"/>
            <a:ext cx="4206240"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Öffentliche Schnittstelle (REST-API)</a:t>
            </a:r>
          </a:p>
        </p:txBody>
      </p:sp>
      <p:sp>
        <p:nvSpPr>
          <p:cNvPr id="51" name="TextBox 50"/>
          <p:cNvSpPr txBox="1"/>
          <p:nvPr/>
        </p:nvSpPr>
        <p:spPr>
          <a:xfrm>
            <a:off x="2377440" y="2926080"/>
            <a:ext cx="197510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Öffentliche API aktivieren</a:t>
            </a:r>
          </a:p>
        </p:txBody>
      </p:sp>
      <p:sp>
        <p:nvSpPr>
          <p:cNvPr id="52" name="Rectangle 51"/>
          <p:cNvSpPr/>
          <p:nvPr/>
        </p:nvSpPr>
        <p:spPr>
          <a:xfrm>
            <a:off x="2377440" y="3154680"/>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2382012" y="3150108"/>
            <a:ext cx="118872" cy="118872"/>
          </a:xfrm>
          <a:prstGeom prst="rect">
            <a:avLst/>
          </a:prstGeom>
          <a:noFill/>
        </p:spPr>
        <p:txBody>
          <a:bodyPr wrap="square" lIns="0" rIns="0" tIns="0" bIns="0" anchor="t">
            <a:spAutoFit/>
          </a:bodyPr>
          <a:lstStyle/>
          <a:p>
            <a:pPr algn="ctr">
              <a:lnSpc>
                <a:spcPct val="100000"/>
              </a:lnSpc>
            </a:pPr>
            <a:r>
              <a:rPr sz="750" b="1" i="0" lang="de-DE">
                <a:solidFill>
                  <a:srgbClr val="FFFFFF"/>
                </a:solidFill>
                <a:latin typeface="Segoe UI"/>
              </a:rPr>
              <a:t>L</a:t>
            </a:r>
          </a:p>
        </p:txBody>
      </p:sp>
      <p:sp>
        <p:nvSpPr>
          <p:cNvPr id="54" name="TextBox 53"/>
          <p:cNvSpPr txBox="1"/>
          <p:nvPr/>
        </p:nvSpPr>
        <p:spPr>
          <a:xfrm>
            <a:off x="2560320" y="3140964"/>
            <a:ext cx="1792223"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Öffentliche API aktivieren</a:t>
            </a:r>
          </a:p>
        </p:txBody>
      </p:sp>
      <p:sp>
        <p:nvSpPr>
          <p:cNvPr id="55" name="TextBox 54"/>
          <p:cNvSpPr txBox="1"/>
          <p:nvPr/>
        </p:nvSpPr>
        <p:spPr>
          <a:xfrm>
            <a:off x="4572000" y="2926080"/>
            <a:ext cx="197510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Zugriff</a:t>
            </a:r>
          </a:p>
        </p:txBody>
      </p:sp>
      <p:sp>
        <p:nvSpPr>
          <p:cNvPr id="56" name="Rounded Rectangle 55"/>
          <p:cNvSpPr/>
          <p:nvPr/>
        </p:nvSpPr>
        <p:spPr>
          <a:xfrm>
            <a:off x="4572000" y="3136392"/>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4663440" y="3186684"/>
            <a:ext cx="159105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API-Schlüssel erforderlich</a:t>
            </a:r>
          </a:p>
        </p:txBody>
      </p:sp>
      <p:sp>
        <p:nvSpPr>
          <p:cNvPr id="58" name="TextBox 57"/>
          <p:cNvSpPr txBox="1"/>
          <p:nvPr/>
        </p:nvSpPr>
        <p:spPr>
          <a:xfrm>
            <a:off x="6327647" y="3186684"/>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59" name="TextBox 58"/>
          <p:cNvSpPr txBox="1"/>
          <p:nvPr/>
        </p:nvSpPr>
        <p:spPr>
          <a:xfrm>
            <a:off x="2377440" y="3493008"/>
            <a:ext cx="197510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Mengenbegrenzung (Anfragen/Minute)</a:t>
            </a:r>
          </a:p>
        </p:txBody>
      </p:sp>
      <p:sp>
        <p:nvSpPr>
          <p:cNvPr id="60" name="Rounded Rectangle 59"/>
          <p:cNvSpPr/>
          <p:nvPr/>
        </p:nvSpPr>
        <p:spPr>
          <a:xfrm>
            <a:off x="2377440" y="3703320"/>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2468880" y="3753612"/>
            <a:ext cx="159105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120</a:t>
            </a:r>
          </a:p>
        </p:txBody>
      </p:sp>
      <p:sp>
        <p:nvSpPr>
          <p:cNvPr id="62" name="TextBox 61"/>
          <p:cNvSpPr txBox="1"/>
          <p:nvPr/>
        </p:nvSpPr>
        <p:spPr>
          <a:xfrm>
            <a:off x="4572000" y="3493008"/>
            <a:ext cx="197510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Zwischenspeicher-Dauer (Sekunden)</a:t>
            </a:r>
          </a:p>
        </p:txBody>
      </p:sp>
      <p:sp>
        <p:nvSpPr>
          <p:cNvPr id="63" name="Rounded Rectangle 62"/>
          <p:cNvSpPr/>
          <p:nvPr/>
        </p:nvSpPr>
        <p:spPr>
          <a:xfrm>
            <a:off x="4572000" y="3703320"/>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4663440" y="3753612"/>
            <a:ext cx="159105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300</a:t>
            </a:r>
          </a:p>
        </p:txBody>
      </p:sp>
      <p:sp>
        <p:nvSpPr>
          <p:cNvPr id="65" name="TextBox 64"/>
          <p:cNvSpPr txBox="1"/>
          <p:nvPr/>
        </p:nvSpPr>
        <p:spPr>
          <a:xfrm>
            <a:off x="2377440" y="4078224"/>
            <a:ext cx="2743200" cy="146304"/>
          </a:xfrm>
          <a:prstGeom prst="rect">
            <a:avLst/>
          </a:prstGeom>
          <a:noFill/>
        </p:spPr>
        <p:txBody>
          <a:bodyPr wrap="square" lIns="0" rIns="0" tIns="0" bIns="0" anchor="t">
            <a:spAutoFit/>
          </a:bodyPr>
          <a:lstStyle/>
          <a:p>
            <a:pPr algn="l">
              <a:lnSpc>
                <a:spcPct val="100000"/>
              </a:lnSpc>
            </a:pPr>
            <a:r>
              <a:rPr sz="700" b="1" i="0" lang="de-DE">
                <a:solidFill>
                  <a:srgbClr val="6B7A88"/>
                </a:solidFill>
                <a:latin typeface="Segoe UI"/>
              </a:rPr>
              <a:t>Basis-Adresse</a:t>
            </a:r>
          </a:p>
        </p:txBody>
      </p:sp>
      <p:sp>
        <p:nvSpPr>
          <p:cNvPr id="66" name="Rounded Rectangle 65"/>
          <p:cNvSpPr/>
          <p:nvPr/>
        </p:nvSpPr>
        <p:spPr>
          <a:xfrm>
            <a:off x="2377440" y="4242816"/>
            <a:ext cx="3328415" cy="256032"/>
          </a:xfrm>
          <a:prstGeom prst="roundRect">
            <a:avLst>
              <a:gd name="adj" fmla="val 6000"/>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2468880" y="4302252"/>
            <a:ext cx="3163823" cy="164592"/>
          </a:xfrm>
          <a:prstGeom prst="rect">
            <a:avLst/>
          </a:prstGeom>
          <a:noFill/>
        </p:spPr>
        <p:txBody>
          <a:bodyPr wrap="square" lIns="0" rIns="0" tIns="0" bIns="0" anchor="t">
            <a:spAutoFit/>
          </a:bodyPr>
          <a:lstStyle/>
          <a:p>
            <a:pPr algn="l">
              <a:lnSpc>
                <a:spcPct val="100000"/>
              </a:lnSpc>
            </a:pPr>
            <a:r>
              <a:rPr sz="700" b="0" i="0" lang="de-DE">
                <a:solidFill>
                  <a:srgbClr val="9CDCFE"/>
                </a:solidFill>
                <a:latin typeface="Consolas"/>
              </a:rPr>
              <a:t>https://ihre-seite.de/wp-json/convention-schedule-planner/public/v1</a:t>
            </a:r>
          </a:p>
        </p:txBody>
      </p:sp>
      <p:sp>
        <p:nvSpPr>
          <p:cNvPr id="68" name="Rounded Rectangle 67"/>
          <p:cNvSpPr/>
          <p:nvPr/>
        </p:nvSpPr>
        <p:spPr>
          <a:xfrm>
            <a:off x="5779008" y="4242816"/>
            <a:ext cx="731520" cy="24688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5779008" y="4293108"/>
            <a:ext cx="731520" cy="146304"/>
          </a:xfrm>
          <a:prstGeom prst="rect">
            <a:avLst/>
          </a:prstGeom>
          <a:noFill/>
        </p:spPr>
        <p:txBody>
          <a:bodyPr wrap="square" lIns="0" rIns="0" tIns="0" bIns="0" anchor="t">
            <a:spAutoFit/>
          </a:bodyPr>
          <a:lstStyle/>
          <a:p>
            <a:pPr algn="ctr">
              <a:lnSpc>
                <a:spcPct val="100000"/>
              </a:lnSpc>
            </a:pPr>
            <a:r>
              <a:rPr sz="800" b="0" i="0" lang="de-DE">
                <a:solidFill>
                  <a:srgbClr val="2271B1"/>
                </a:solidFill>
                <a:latin typeface="Segoe UI"/>
              </a:rPr>
              <a:t>Kopieren</a:t>
            </a:r>
          </a:p>
        </p:txBody>
      </p:sp>
      <p:sp>
        <p:nvSpPr>
          <p:cNvPr id="70" name="Rectangle 69"/>
          <p:cNvSpPr/>
          <p:nvPr/>
        </p:nvSpPr>
        <p:spPr>
          <a:xfrm>
            <a:off x="2249424" y="4773168"/>
            <a:ext cx="4425696" cy="786384"/>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Rectangle 70"/>
          <p:cNvSpPr/>
          <p:nvPr/>
        </p:nvSpPr>
        <p:spPr>
          <a:xfrm>
            <a:off x="2249424" y="4773168"/>
            <a:ext cx="44256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Rectangle 71"/>
          <p:cNvSpPr/>
          <p:nvPr/>
        </p:nvSpPr>
        <p:spPr>
          <a:xfrm>
            <a:off x="2249424" y="5047488"/>
            <a:ext cx="442569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2359152" y="4841748"/>
            <a:ext cx="4206240"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Datenumfang</a:t>
            </a:r>
          </a:p>
        </p:txBody>
      </p:sp>
      <p:sp>
        <p:nvSpPr>
          <p:cNvPr id="74" name="TextBox 73"/>
          <p:cNvSpPr txBox="1"/>
          <p:nvPr/>
        </p:nvSpPr>
        <p:spPr>
          <a:xfrm>
            <a:off x="2377440" y="5175504"/>
            <a:ext cx="197510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Ausführliche Beschreibung</a:t>
            </a:r>
          </a:p>
        </p:txBody>
      </p:sp>
      <p:sp>
        <p:nvSpPr>
          <p:cNvPr id="75" name="Rectangle 74"/>
          <p:cNvSpPr/>
          <p:nvPr/>
        </p:nvSpPr>
        <p:spPr>
          <a:xfrm>
            <a:off x="2377440" y="5404104"/>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2382012" y="5399532"/>
            <a:ext cx="118872" cy="118872"/>
          </a:xfrm>
          <a:prstGeom prst="rect">
            <a:avLst/>
          </a:prstGeom>
          <a:noFill/>
        </p:spPr>
        <p:txBody>
          <a:bodyPr wrap="square" lIns="0" rIns="0" tIns="0" bIns="0" anchor="t">
            <a:spAutoFit/>
          </a:bodyPr>
          <a:lstStyle/>
          <a:p>
            <a:pPr algn="ctr">
              <a:lnSpc>
                <a:spcPct val="100000"/>
              </a:lnSpc>
            </a:pPr>
            <a:r>
              <a:rPr sz="750" b="1" i="0" lang="de-DE">
                <a:solidFill>
                  <a:srgbClr val="FFFFFF"/>
                </a:solidFill>
                <a:latin typeface="Segoe UI"/>
              </a:rPr>
              <a:t>L</a:t>
            </a:r>
          </a:p>
        </p:txBody>
      </p:sp>
      <p:sp>
        <p:nvSpPr>
          <p:cNvPr id="77" name="TextBox 76"/>
          <p:cNvSpPr txBox="1"/>
          <p:nvPr/>
        </p:nvSpPr>
        <p:spPr>
          <a:xfrm>
            <a:off x="2560320" y="5390388"/>
            <a:ext cx="1792223"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Ausführliche Beschreibung</a:t>
            </a:r>
          </a:p>
        </p:txBody>
      </p:sp>
      <p:sp>
        <p:nvSpPr>
          <p:cNvPr id="78" name="TextBox 77"/>
          <p:cNvSpPr txBox="1"/>
          <p:nvPr/>
        </p:nvSpPr>
        <p:spPr>
          <a:xfrm>
            <a:off x="4572000" y="5175504"/>
            <a:ext cx="197510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E-Mail-Adressen</a:t>
            </a:r>
          </a:p>
        </p:txBody>
      </p:sp>
      <p:sp>
        <p:nvSpPr>
          <p:cNvPr id="79" name="Rectangle 78"/>
          <p:cNvSpPr/>
          <p:nvPr/>
        </p:nvSpPr>
        <p:spPr>
          <a:xfrm>
            <a:off x="4572000" y="5404104"/>
            <a:ext cx="118872" cy="118872"/>
          </a:xfrm>
          <a:prstGeom prst="rect">
            <a:avLst/>
          </a:prstGeom>
          <a:solidFill>
            <a:srgbClr val="FFFFFF"/>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4754880" y="5390388"/>
            <a:ext cx="1792223" cy="164592"/>
          </a:xfrm>
          <a:prstGeom prst="rect">
            <a:avLst/>
          </a:prstGeom>
          <a:noFill/>
        </p:spPr>
        <p:txBody>
          <a:bodyPr wrap="square" lIns="0" rIns="0" tIns="0" bIns="0" anchor="t">
            <a:spAutoFit/>
          </a:bodyPr>
          <a:lstStyle/>
          <a:p>
            <a:pPr algn="l">
              <a:lnSpc>
                <a:spcPct val="100000"/>
              </a:lnSpc>
            </a:pPr>
          </a:p>
        </p:txBody>
      </p:sp>
      <p:sp>
        <p:nvSpPr>
          <p:cNvPr id="81" name="TextBox 80"/>
          <p:cNvSpPr txBox="1"/>
          <p:nvPr/>
        </p:nvSpPr>
        <p:spPr>
          <a:xfrm>
            <a:off x="7287768" y="1353312"/>
            <a:ext cx="433699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Was Sie einstellen</a:t>
            </a:r>
          </a:p>
        </p:txBody>
      </p:sp>
      <p:sp>
        <p:nvSpPr>
          <p:cNvPr id="82" name="TextBox 81"/>
          <p:cNvSpPr txBox="1"/>
          <p:nvPr/>
        </p:nvSpPr>
        <p:spPr>
          <a:xfrm>
            <a:off x="7287768" y="1737360"/>
            <a:ext cx="43369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Öffentliche API aktivieren</a:t>
            </a:r>
          </a:p>
        </p:txBody>
      </p:sp>
      <p:sp>
        <p:nvSpPr>
          <p:cNvPr id="83" name="TextBox 82"/>
          <p:cNvSpPr txBox="1"/>
          <p:nvPr/>
        </p:nvSpPr>
        <p:spPr>
          <a:xfrm>
            <a:off x="7287768" y="1957070"/>
            <a:ext cx="43369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Standard: </a:t>
            </a:r>
            <a:r>
              <a:rPr sz="1000" b="1" i="0" lang="de-DE">
                <a:solidFill>
                  <a:srgbClr val="3B4A57"/>
                </a:solidFill>
                <a:latin typeface="Segoe UI"/>
              </a:rPr>
              <a:t>aus</a:t>
            </a:r>
            <a:r>
              <a:rPr sz="1000" b="0" i="0" lang="de-DE">
                <a:solidFill>
                  <a:srgbClr val="3B4A57"/>
                </a:solidFill>
                <a:latin typeface="Segoe UI"/>
              </a:rPr>
              <a:t>. Solange der Schalter aus ist, gibt es die Adressen gar nicht.</a:t>
            </a:r>
          </a:p>
        </p:txBody>
      </p:sp>
      <p:sp>
        <p:nvSpPr>
          <p:cNvPr id="84" name="TextBox 83"/>
          <p:cNvSpPr txBox="1"/>
          <p:nvPr/>
        </p:nvSpPr>
        <p:spPr>
          <a:xfrm>
            <a:off x="7287768" y="2486406"/>
            <a:ext cx="43369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Zugriff</a:t>
            </a:r>
          </a:p>
        </p:txBody>
      </p:sp>
      <p:sp>
        <p:nvSpPr>
          <p:cNvPr id="85" name="TextBox 84"/>
          <p:cNvSpPr txBox="1"/>
          <p:nvPr/>
        </p:nvSpPr>
        <p:spPr>
          <a:xfrm>
            <a:off x="7287768" y="2706116"/>
            <a:ext cx="4336999" cy="219456"/>
          </a:xfrm>
          <a:prstGeom prst="rect">
            <a:avLst/>
          </a:prstGeom>
          <a:noFill/>
        </p:spPr>
        <p:txBody>
          <a:bodyPr wrap="square" lIns="0" rIns="0" tIns="0" bIns="0" anchor="t">
            <a:spAutoFit/>
          </a:bodyPr>
          <a:lstStyle/>
          <a:p>
            <a:pPr algn="l">
              <a:lnSpc>
                <a:spcPct val="122000"/>
              </a:lnSpc>
            </a:pPr>
            <a:r>
              <a:rPr sz="1000" b="1" i="0" lang="de-DE">
                <a:solidFill>
                  <a:srgbClr val="3B4A57"/>
                </a:solidFill>
                <a:latin typeface="Segoe UI"/>
              </a:rPr>
              <a:t>API-Schlüssel erforderlich</a:t>
            </a:r>
            <a:r>
              <a:rPr sz="1000" b="0" i="0" lang="de-DE">
                <a:solidFill>
                  <a:srgbClr val="3B4A57"/>
                </a:solidFill>
                <a:latin typeface="Segoe UI"/>
              </a:rPr>
              <a:t> ist die Empfehlung. „Öffentlich“ gibt die Daten ohne Schlüssel heraus.</a:t>
            </a:r>
          </a:p>
        </p:txBody>
      </p:sp>
      <p:sp>
        <p:nvSpPr>
          <p:cNvPr id="86" name="TextBox 85"/>
          <p:cNvSpPr txBox="1"/>
          <p:nvPr/>
        </p:nvSpPr>
        <p:spPr>
          <a:xfrm>
            <a:off x="7287768" y="3235452"/>
            <a:ext cx="43369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Mengenbegrenzung</a:t>
            </a:r>
          </a:p>
        </p:txBody>
      </p:sp>
      <p:sp>
        <p:nvSpPr>
          <p:cNvPr id="87" name="TextBox 86"/>
          <p:cNvSpPr txBox="1"/>
          <p:nvPr/>
        </p:nvSpPr>
        <p:spPr>
          <a:xfrm>
            <a:off x="7287768" y="3455161"/>
            <a:ext cx="43369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120 Anfragen je Minute, je Schlüssel oder IP-Adresse. </a:t>
            </a:r>
            <a:r>
              <a:rPr sz="1000" b="0" i="0" lang="de-DE">
                <a:solidFill>
                  <a:srgbClr val="3B4A57"/>
                </a:solidFill>
                <a:latin typeface="Consolas"/>
              </a:rPr>
              <a:t>0</a:t>
            </a:r>
            <a:r>
              <a:rPr sz="1000" b="0" i="0" lang="de-DE">
                <a:solidFill>
                  <a:srgbClr val="3B4A57"/>
                </a:solidFill>
                <a:latin typeface="Segoe UI"/>
              </a:rPr>
              <a:t> hebt die Grenze auf.</a:t>
            </a:r>
          </a:p>
        </p:txBody>
      </p:sp>
      <p:sp>
        <p:nvSpPr>
          <p:cNvPr id="88" name="TextBox 87"/>
          <p:cNvSpPr txBox="1"/>
          <p:nvPr/>
        </p:nvSpPr>
        <p:spPr>
          <a:xfrm>
            <a:off x="7287768" y="3984498"/>
            <a:ext cx="43369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Zwischenspeicher</a:t>
            </a:r>
          </a:p>
        </p:txBody>
      </p:sp>
      <p:sp>
        <p:nvSpPr>
          <p:cNvPr id="89" name="TextBox 88"/>
          <p:cNvSpPr txBox="1"/>
          <p:nvPr/>
        </p:nvSpPr>
        <p:spPr>
          <a:xfrm>
            <a:off x="7287768" y="4204208"/>
            <a:ext cx="43369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300 Sekunden. Eine Schaltfläche wirft ihn sofort weg.</a:t>
            </a:r>
          </a:p>
        </p:txBody>
      </p:sp>
      <p:sp>
        <p:nvSpPr>
          <p:cNvPr id="90" name="TextBox 89"/>
          <p:cNvSpPr txBox="1"/>
          <p:nvPr/>
        </p:nvSpPr>
        <p:spPr>
          <a:xfrm>
            <a:off x="7287768" y="4578604"/>
            <a:ext cx="43369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Datenumfang</a:t>
            </a:r>
          </a:p>
        </p:txBody>
      </p:sp>
      <p:sp>
        <p:nvSpPr>
          <p:cNvPr id="91" name="TextBox 90"/>
          <p:cNvSpPr txBox="1"/>
          <p:nvPr/>
        </p:nvSpPr>
        <p:spPr>
          <a:xfrm>
            <a:off x="7287768" y="4798314"/>
            <a:ext cx="43369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Fünf Bereiche einzeln abschaltbar – E-Mail-Adressen sind von Haus aus aus. Gelesen wird nur, geschrieben nie.</a:t>
            </a:r>
          </a:p>
        </p:txBody>
      </p:sp>
      <p:sp>
        <p:nvSpPr>
          <p:cNvPr id="92" name="Rectangle 91"/>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Rectangle 92"/>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TextBox 93"/>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95" name="TextBox 94"/>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Nie enthalten sind Favoritenzähler, Entwürfe, passwortgeschützte Einträge und Sprecher, die als „nur intern“ markiert sind. Die ausführliche Anleitung mit Beispielen steht in der </a:t>
            </a:r>
            <a:r>
              <a:rPr sz="1000" b="1" i="0" lang="de-DE">
                <a:solidFill>
                  <a:srgbClr val="2B3844"/>
                </a:solidFill>
                <a:latin typeface="Segoe UI"/>
              </a:rPr>
              <a:t>Hilfe</a:t>
            </a:r>
            <a:r>
              <a:rPr sz="1000" b="0" i="0" lang="de-DE">
                <a:solidFill>
                  <a:srgbClr val="2B3844"/>
                </a:solidFill>
                <a:latin typeface="Segoe UI"/>
              </a:rPr>
              <a:t>, Karte „Öffentliche API für Drittanwendungen“.</a:t>
            </a:r>
          </a:p>
        </p:txBody>
      </p:sp>
      <p:sp>
        <p:nvSpPr>
          <p:cNvPr id="96" name="Rectangle 9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TextBox 9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98" name="TextBox 9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43 / 140</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3.7 · API-SCHLÜSSEL · PRO</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Schlüssel anlegen und Endpunkte testen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Im Reiter </a:t>
            </a:r>
            <a:r>
              <a:rPr sz="1150" b="1" i="0" lang="de-DE">
                <a:solidFill>
                  <a:srgbClr val="25333F"/>
                </a:solidFill>
                <a:latin typeface="Segoe UI"/>
              </a:rPr>
              <a:t>API</a:t>
            </a:r>
            <a:r>
              <a:rPr sz="1150" b="0" i="0" lang="de-DE">
                <a:solidFill>
                  <a:srgbClr val="25333F"/>
                </a:solidFill>
                <a:latin typeface="Segoe UI"/>
              </a:rPr>
              <a:t> einen Namen für die fremde Anwendung eintragen, bei Bedarf eine eigene Mengenbegrenzung, dann </a:t>
            </a:r>
            <a:r>
              <a:rPr sz="1150" b="1" i="0" lang="de-DE">
                <a:solidFill>
                  <a:srgbClr val="25333F"/>
                </a:solidFill>
                <a:latin typeface="Segoe UI"/>
              </a:rPr>
              <a:t>Schlüssel erzeugen</a:t>
            </a:r>
            <a:r>
              <a:rPr sz="1150" b="0" i="0" lang="de-DE">
                <a:solidFill>
                  <a:srgbClr val="25333F"/>
                </a:solidFill>
                <a:latin typeface="Segoe UI"/>
              </a:rPr>
              <a:t>.</a:t>
            </a:r>
          </a:p>
        </p:txBody>
      </p:sp>
      <p:sp>
        <p:nvSpPr>
          <p:cNvPr id="9" name="Oval 8"/>
          <p:cNvSpPr/>
          <p:nvPr/>
        </p:nvSpPr>
        <p:spPr>
          <a:xfrm>
            <a:off x="566928" y="213474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2175891"/>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1" name="TextBox 10"/>
          <p:cNvSpPr txBox="1"/>
          <p:nvPr/>
        </p:nvSpPr>
        <p:spPr>
          <a:xfrm>
            <a:off x="950976" y="2125599"/>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Den Schlüssel sofort weitergeben oder sicher ablegen.</a:t>
            </a:r>
          </a:p>
        </p:txBody>
      </p:sp>
      <p:sp>
        <p:nvSpPr>
          <p:cNvPr id="12" name="TextBox 11"/>
          <p:cNvSpPr txBox="1"/>
          <p:nvPr/>
        </p:nvSpPr>
        <p:spPr>
          <a:xfrm>
            <a:off x="950976" y="2349500"/>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Er erscheint nur ein einziges Mal – gespeichert wird bloß ein Fingerabdruck.</a:t>
            </a:r>
          </a:p>
        </p:txBody>
      </p:sp>
      <p:sp>
        <p:nvSpPr>
          <p:cNvPr id="13" name="Oval 12"/>
          <p:cNvSpPr/>
          <p:nvPr/>
        </p:nvSpPr>
        <p:spPr>
          <a:xfrm>
            <a:off x="566928" y="288594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927096"/>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5" name="TextBox 14"/>
          <p:cNvSpPr txBox="1"/>
          <p:nvPr/>
        </p:nvSpPr>
        <p:spPr>
          <a:xfrm>
            <a:off x="950976" y="2876804"/>
            <a:ext cx="386151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Sperren</a:t>
            </a:r>
            <a:r>
              <a:rPr sz="1150" b="0" i="0" lang="de-DE">
                <a:solidFill>
                  <a:srgbClr val="25333F"/>
                </a:solidFill>
                <a:latin typeface="Segoe UI"/>
              </a:rPr>
              <a:t> entzieht den Zugang sofort, </a:t>
            </a:r>
            <a:r>
              <a:rPr sz="1150" b="1" i="0" lang="de-DE">
                <a:solidFill>
                  <a:srgbClr val="25333F"/>
                </a:solidFill>
                <a:latin typeface="Segoe UI"/>
              </a:rPr>
              <a:t>Entsperren</a:t>
            </a:r>
            <a:r>
              <a:rPr sz="1150" b="0" i="0" lang="de-DE">
                <a:solidFill>
                  <a:srgbClr val="25333F"/>
                </a:solidFill>
                <a:latin typeface="Segoe UI"/>
              </a:rPr>
              <a:t> gibt ihn zurück.</a:t>
            </a:r>
          </a:p>
        </p:txBody>
      </p:sp>
      <p:sp>
        <p:nvSpPr>
          <p:cNvPr id="16" name="TextBox 15"/>
          <p:cNvSpPr txBox="1"/>
          <p:nvPr/>
        </p:nvSpPr>
        <p:spPr>
          <a:xfrm>
            <a:off x="950976" y="3278886"/>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Die Tabelle zeigt Grenze, letzte Nutzung und Abrufe. Entsperrt gilt derselbe Schlüssel – der Partner muss nichts ändern. </a:t>
            </a:r>
            <a:r>
              <a:rPr sz="950" b="1" i="0" lang="de-DE">
                <a:solidFill>
                  <a:srgbClr val="6B7A88"/>
                </a:solidFill>
                <a:latin typeface="Segoe UI"/>
              </a:rPr>
              <a:t>Löschen</a:t>
            </a:r>
            <a:r>
              <a:rPr sz="950" b="0" i="0" lang="de-DE">
                <a:solidFill>
                  <a:srgbClr val="6B7A88"/>
                </a:solidFill>
                <a:latin typeface="Segoe UI"/>
              </a:rPr>
              <a:t> entfernt ihn endgültig.</a:t>
            </a:r>
          </a:p>
        </p:txBody>
      </p:sp>
      <p:sp>
        <p:nvSpPr>
          <p:cNvPr id="17" name="Oval 16"/>
          <p:cNvSpPr/>
          <p:nvPr/>
        </p:nvSpPr>
        <p:spPr>
          <a:xfrm>
            <a:off x="566928" y="3960114"/>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4001262"/>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9" name="TextBox 18"/>
          <p:cNvSpPr txBox="1"/>
          <p:nvPr/>
        </p:nvSpPr>
        <p:spPr>
          <a:xfrm>
            <a:off x="950976" y="3950970"/>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Unter </a:t>
            </a:r>
            <a:r>
              <a:rPr sz="1150" b="1" i="0" lang="de-DE">
                <a:solidFill>
                  <a:srgbClr val="25333F"/>
                </a:solidFill>
                <a:latin typeface="Segoe UI"/>
              </a:rPr>
              <a:t>Endpunkte &amp; Test</a:t>
            </a:r>
            <a:r>
              <a:rPr sz="1150" b="0" i="0" lang="de-DE">
                <a:solidFill>
                  <a:srgbClr val="25333F"/>
                </a:solidFill>
                <a:latin typeface="Segoe UI"/>
              </a:rPr>
              <a:t> einen Endpunkt wählen und absenden.</a:t>
            </a:r>
          </a:p>
        </p:txBody>
      </p:sp>
      <p:sp>
        <p:nvSpPr>
          <p:cNvPr id="20" name="TextBox 19"/>
          <p:cNvSpPr txBox="1"/>
          <p:nvPr/>
        </p:nvSpPr>
        <p:spPr>
          <a:xfrm>
            <a:off x="950976" y="4353052"/>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Status, Laufzeit und Antwort erscheinen darunter. Mit „Als externe Anwendung senden“ sehen Sie, was ein fremdes Programm bekommt.</a:t>
            </a:r>
          </a:p>
        </p:txBody>
      </p:sp>
      <p:sp>
        <p:nvSpPr>
          <p:cNvPr id="21" name="Rectangle 20"/>
          <p:cNvSpPr/>
          <p:nvPr/>
        </p:nvSpPr>
        <p:spPr>
          <a:xfrm>
            <a:off x="5223967" y="1353312"/>
            <a:ext cx="6400800" cy="429768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 Kongress</a:t>
            </a:r>
          </a:p>
        </p:txBody>
      </p:sp>
      <p:sp>
        <p:nvSpPr>
          <p:cNvPr id="24" name="Rectangle 23"/>
          <p:cNvSpPr/>
          <p:nvPr/>
        </p:nvSpPr>
        <p:spPr>
          <a:xfrm>
            <a:off x="5223967" y="1572768"/>
            <a:ext cx="1481328" cy="407822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26" name="Rectangle 25"/>
          <p:cNvSpPr/>
          <p:nvPr/>
        </p:nvSpPr>
        <p:spPr>
          <a:xfrm>
            <a:off x="522396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Veranstaltungen</a:t>
            </a:r>
          </a:p>
        </p:txBody>
      </p:sp>
      <p:sp>
        <p:nvSpPr>
          <p:cNvPr id="28" name="Rectangle 27"/>
          <p:cNvSpPr/>
          <p:nvPr/>
        </p:nvSpPr>
        <p:spPr>
          <a:xfrm>
            <a:off x="5223967"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49828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0" name="TextBox 29"/>
          <p:cNvSpPr txBox="1"/>
          <p:nvPr/>
        </p:nvSpPr>
        <p:spPr>
          <a:xfrm>
            <a:off x="549828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Alle Veranstaltungen</a:t>
            </a:r>
          </a:p>
        </p:txBody>
      </p:sp>
      <p:sp>
        <p:nvSpPr>
          <p:cNvPr id="31" name="TextBox 30"/>
          <p:cNvSpPr txBox="1"/>
          <p:nvPr/>
        </p:nvSpPr>
        <p:spPr>
          <a:xfrm>
            <a:off x="549828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Erstellen</a:t>
            </a:r>
          </a:p>
        </p:txBody>
      </p:sp>
      <p:sp>
        <p:nvSpPr>
          <p:cNvPr id="32" name="TextBox 31"/>
          <p:cNvSpPr txBox="1"/>
          <p:nvPr/>
        </p:nvSpPr>
        <p:spPr>
          <a:xfrm>
            <a:off x="549828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Sprecher</a:t>
            </a:r>
          </a:p>
        </p:txBody>
      </p:sp>
      <p:sp>
        <p:nvSpPr>
          <p:cNvPr id="33" name="TextBox 32"/>
          <p:cNvSpPr txBox="1"/>
          <p:nvPr/>
        </p:nvSpPr>
        <p:spPr>
          <a:xfrm>
            <a:off x="549828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34" name="TextBox 33"/>
          <p:cNvSpPr txBox="1"/>
          <p:nvPr/>
        </p:nvSpPr>
        <p:spPr>
          <a:xfrm>
            <a:off x="549828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Orte</a:t>
            </a:r>
          </a:p>
        </p:txBody>
      </p:sp>
      <p:sp>
        <p:nvSpPr>
          <p:cNvPr id="35" name="TextBox 34"/>
          <p:cNvSpPr txBox="1"/>
          <p:nvPr/>
        </p:nvSpPr>
        <p:spPr>
          <a:xfrm>
            <a:off x="5498287" y="32506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Rollen</a:t>
            </a:r>
          </a:p>
        </p:txBody>
      </p:sp>
      <p:sp>
        <p:nvSpPr>
          <p:cNvPr id="36" name="TextBox 35"/>
          <p:cNvSpPr txBox="1"/>
          <p:nvPr/>
        </p:nvSpPr>
        <p:spPr>
          <a:xfrm>
            <a:off x="5498287" y="34335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Master Editor</a:t>
            </a:r>
          </a:p>
        </p:txBody>
      </p:sp>
      <p:sp>
        <p:nvSpPr>
          <p:cNvPr id="37" name="TextBox 36"/>
          <p:cNvSpPr txBox="1"/>
          <p:nvPr/>
        </p:nvSpPr>
        <p:spPr>
          <a:xfrm>
            <a:off x="5498287" y="36164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38" name="TextBox 37"/>
          <p:cNvSpPr txBox="1"/>
          <p:nvPr/>
        </p:nvSpPr>
        <p:spPr>
          <a:xfrm>
            <a:off x="5498287" y="379933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Einstellungen</a:t>
            </a:r>
          </a:p>
        </p:txBody>
      </p:sp>
      <p:sp>
        <p:nvSpPr>
          <p:cNvPr id="39" name="TextBox 38"/>
          <p:cNvSpPr txBox="1"/>
          <p:nvPr/>
        </p:nvSpPr>
        <p:spPr>
          <a:xfrm>
            <a:off x="5498287" y="39822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40" name="TextBox 39"/>
          <p:cNvSpPr txBox="1"/>
          <p:nvPr/>
        </p:nvSpPr>
        <p:spPr>
          <a:xfrm>
            <a:off x="5370271" y="42382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41" name="TextBox 40"/>
          <p:cNvSpPr txBox="1"/>
          <p:nvPr/>
        </p:nvSpPr>
        <p:spPr>
          <a:xfrm>
            <a:off x="5370271" y="44759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42" name="TextBox 41"/>
          <p:cNvSpPr txBox="1"/>
          <p:nvPr/>
        </p:nvSpPr>
        <p:spPr>
          <a:xfrm>
            <a:off x="5370271" y="4713732"/>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Design</a:t>
            </a:r>
          </a:p>
        </p:txBody>
      </p:sp>
      <p:sp>
        <p:nvSpPr>
          <p:cNvPr id="43" name="TextBox 42"/>
          <p:cNvSpPr txBox="1"/>
          <p:nvPr/>
        </p:nvSpPr>
        <p:spPr>
          <a:xfrm>
            <a:off x="6906463" y="1719072"/>
            <a:ext cx="4517136" cy="274320"/>
          </a:xfrm>
          <a:prstGeom prst="rect">
            <a:avLst/>
          </a:prstGeom>
          <a:noFill/>
        </p:spPr>
        <p:txBody>
          <a:bodyPr wrap="square" lIns="0" rIns="0" tIns="0" bIns="0" anchor="t">
            <a:spAutoFit/>
          </a:bodyPr>
          <a:lstStyle/>
          <a:p>
            <a:pPr algn="l">
              <a:lnSpc>
                <a:spcPct val="100000"/>
              </a:lnSpc>
            </a:pPr>
            <a:r>
              <a:rPr sz="1300" b="0" i="0" lang="de-DE">
                <a:solidFill>
                  <a:srgbClr val="1D2327"/>
                </a:solidFill>
                <a:latin typeface="Segoe UI"/>
              </a:rPr>
              <a:t>Einstellungen</a:t>
            </a:r>
          </a:p>
        </p:txBody>
      </p:sp>
      <p:sp>
        <p:nvSpPr>
          <p:cNvPr id="44" name="Rectangle 43"/>
          <p:cNvSpPr/>
          <p:nvPr/>
        </p:nvSpPr>
        <p:spPr>
          <a:xfrm>
            <a:off x="6906463" y="2103120"/>
            <a:ext cx="617375"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6906463" y="2180844"/>
            <a:ext cx="617375"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Design &amp; Optionen</a:t>
            </a:r>
          </a:p>
        </p:txBody>
      </p:sp>
      <p:sp>
        <p:nvSpPr>
          <p:cNvPr id="46" name="Rectangle 45"/>
          <p:cNvSpPr/>
          <p:nvPr/>
        </p:nvSpPr>
        <p:spPr>
          <a:xfrm>
            <a:off x="7560415" y="2103120"/>
            <a:ext cx="53263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7560415" y="2180844"/>
            <a:ext cx="53263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Texte &amp; Labels</a:t>
            </a:r>
          </a:p>
        </p:txBody>
      </p:sp>
      <p:sp>
        <p:nvSpPr>
          <p:cNvPr id="48" name="Rectangle 47"/>
          <p:cNvSpPr/>
          <p:nvPr/>
        </p:nvSpPr>
        <p:spPr>
          <a:xfrm>
            <a:off x="8129629" y="2103120"/>
            <a:ext cx="53263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8129629" y="2180844"/>
            <a:ext cx="53263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Vollbild &amp; App</a:t>
            </a:r>
          </a:p>
        </p:txBody>
      </p:sp>
      <p:sp>
        <p:nvSpPr>
          <p:cNvPr id="50" name="Rectangle 49"/>
          <p:cNvSpPr/>
          <p:nvPr/>
        </p:nvSpPr>
        <p:spPr>
          <a:xfrm>
            <a:off x="8698843" y="2103120"/>
            <a:ext cx="73035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8698843" y="2180844"/>
            <a:ext cx="730359"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Live-Ticker &amp; Monitor</a:t>
            </a:r>
          </a:p>
        </p:txBody>
      </p:sp>
      <p:sp>
        <p:nvSpPr>
          <p:cNvPr id="52" name="Rectangle 51"/>
          <p:cNvSpPr/>
          <p:nvPr/>
        </p:nvSpPr>
        <p:spPr>
          <a:xfrm>
            <a:off x="9465778" y="2103120"/>
            <a:ext cx="702113"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9465778" y="2180844"/>
            <a:ext cx="702113"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Sicherheit &amp; Wartung</a:t>
            </a:r>
          </a:p>
        </p:txBody>
      </p:sp>
      <p:sp>
        <p:nvSpPr>
          <p:cNvPr id="54" name="Rectangle 53"/>
          <p:cNvSpPr/>
          <p:nvPr/>
        </p:nvSpPr>
        <p:spPr>
          <a:xfrm>
            <a:off x="10204468" y="2103120"/>
            <a:ext cx="221932"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Rectangle 54"/>
          <p:cNvSpPr/>
          <p:nvPr/>
        </p:nvSpPr>
        <p:spPr>
          <a:xfrm>
            <a:off x="10204468" y="2103120"/>
            <a:ext cx="221932"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10204468" y="2180844"/>
            <a:ext cx="221932" cy="155448"/>
          </a:xfrm>
          <a:prstGeom prst="rect">
            <a:avLst/>
          </a:prstGeom>
          <a:noFill/>
        </p:spPr>
        <p:txBody>
          <a:bodyPr wrap="square" lIns="0" rIns="0" tIns="0" bIns="0" anchor="t">
            <a:spAutoFit/>
          </a:bodyPr>
          <a:lstStyle/>
          <a:p>
            <a:pPr algn="ctr">
              <a:lnSpc>
                <a:spcPct val="100000"/>
              </a:lnSpc>
            </a:pPr>
            <a:r>
              <a:rPr sz="540" b="1" i="0" lang="de-DE">
                <a:solidFill>
                  <a:srgbClr val="0B3A5D"/>
                </a:solidFill>
                <a:latin typeface="Segoe UI"/>
              </a:rPr>
              <a:t>API</a:t>
            </a:r>
          </a:p>
        </p:txBody>
      </p:sp>
      <p:sp>
        <p:nvSpPr>
          <p:cNvPr id="57" name="Rectangle 56"/>
          <p:cNvSpPr/>
          <p:nvPr/>
        </p:nvSpPr>
        <p:spPr>
          <a:xfrm>
            <a:off x="10462976" y="2103120"/>
            <a:ext cx="67386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10462976" y="2180844"/>
            <a:ext cx="67386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Shortcode-Generator</a:t>
            </a:r>
          </a:p>
        </p:txBody>
      </p:sp>
      <p:sp>
        <p:nvSpPr>
          <p:cNvPr id="59" name="Rectangle 58"/>
          <p:cNvSpPr/>
          <p:nvPr/>
        </p:nvSpPr>
        <p:spPr>
          <a:xfrm>
            <a:off x="11173420" y="2103120"/>
            <a:ext cx="250178"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11173420" y="2180844"/>
            <a:ext cx="250178"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Über</a:t>
            </a:r>
          </a:p>
        </p:txBody>
      </p:sp>
      <p:sp>
        <p:nvSpPr>
          <p:cNvPr id="61" name="Rectangle 60"/>
          <p:cNvSpPr/>
          <p:nvPr/>
        </p:nvSpPr>
        <p:spPr>
          <a:xfrm>
            <a:off x="6906463" y="2377440"/>
            <a:ext cx="451713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ectangle 61"/>
          <p:cNvSpPr/>
          <p:nvPr/>
        </p:nvSpPr>
        <p:spPr>
          <a:xfrm>
            <a:off x="6906463" y="2523744"/>
            <a:ext cx="4517136" cy="129844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Rectangle 62"/>
          <p:cNvSpPr/>
          <p:nvPr/>
        </p:nvSpPr>
        <p:spPr>
          <a:xfrm>
            <a:off x="6906463" y="2523744"/>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6906463" y="2798064"/>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7016191" y="2592324"/>
            <a:ext cx="429767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API-Schlüssel</a:t>
            </a:r>
          </a:p>
        </p:txBody>
      </p:sp>
      <p:sp>
        <p:nvSpPr>
          <p:cNvPr id="66" name="TextBox 65"/>
          <p:cNvSpPr txBox="1"/>
          <p:nvPr/>
        </p:nvSpPr>
        <p:spPr>
          <a:xfrm>
            <a:off x="7034479" y="2926080"/>
            <a:ext cx="202082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Name</a:t>
            </a:r>
          </a:p>
        </p:txBody>
      </p:sp>
      <p:sp>
        <p:nvSpPr>
          <p:cNvPr id="67" name="Rounded Rectangle 66"/>
          <p:cNvSpPr/>
          <p:nvPr/>
        </p:nvSpPr>
        <p:spPr>
          <a:xfrm>
            <a:off x="7034479" y="3136392"/>
            <a:ext cx="202082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7125919" y="3186684"/>
            <a:ext cx="163677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Partner-App</a:t>
            </a:r>
          </a:p>
        </p:txBody>
      </p:sp>
      <p:sp>
        <p:nvSpPr>
          <p:cNvPr id="69" name="TextBox 68"/>
          <p:cNvSpPr txBox="1"/>
          <p:nvPr/>
        </p:nvSpPr>
        <p:spPr>
          <a:xfrm>
            <a:off x="9274759" y="2926080"/>
            <a:ext cx="202082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Eigene Mengenbegrenzung</a:t>
            </a:r>
          </a:p>
        </p:txBody>
      </p:sp>
      <p:sp>
        <p:nvSpPr>
          <p:cNvPr id="70" name="Rounded Rectangle 69"/>
          <p:cNvSpPr/>
          <p:nvPr/>
        </p:nvSpPr>
        <p:spPr>
          <a:xfrm>
            <a:off x="9274759" y="3136392"/>
            <a:ext cx="202082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9366199" y="3186684"/>
            <a:ext cx="163677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60</a:t>
            </a:r>
          </a:p>
        </p:txBody>
      </p:sp>
      <p:sp>
        <p:nvSpPr>
          <p:cNvPr id="72" name="Rounded Rectangle 71"/>
          <p:cNvSpPr/>
          <p:nvPr/>
        </p:nvSpPr>
        <p:spPr>
          <a:xfrm>
            <a:off x="7034479" y="3474720"/>
            <a:ext cx="1294790"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7034479" y="3525012"/>
            <a:ext cx="1294790"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Schlüssel erzeugen</a:t>
            </a:r>
          </a:p>
        </p:txBody>
      </p:sp>
      <p:sp>
        <p:nvSpPr>
          <p:cNvPr id="74" name="TextBox 73"/>
          <p:cNvSpPr txBox="1"/>
          <p:nvPr/>
        </p:nvSpPr>
        <p:spPr>
          <a:xfrm>
            <a:off x="7034479" y="3822191"/>
            <a:ext cx="4261103" cy="146304"/>
          </a:xfrm>
          <a:prstGeom prst="rect">
            <a:avLst/>
          </a:prstGeom>
          <a:noFill/>
        </p:spPr>
        <p:txBody>
          <a:bodyPr wrap="square" lIns="0" rIns="0" tIns="0" bIns="0" anchor="t">
            <a:spAutoFit/>
          </a:bodyPr>
          <a:lstStyle/>
          <a:p>
            <a:pPr algn="l">
              <a:lnSpc>
                <a:spcPct val="100000"/>
              </a:lnSpc>
            </a:pPr>
            <a:r>
              <a:rPr sz="700" b="0" i="0" lang="de-DE">
                <a:solidFill>
                  <a:srgbClr val="6B7A88"/>
                </a:solidFill>
                <a:latin typeface="Segoe UI"/>
              </a:rPr>
              <a:t>Partner-App   ec_pub_…7f3a   60/Min.   28.09.2026   heute, 09:14   1 204 Abrufe</a:t>
            </a:r>
          </a:p>
        </p:txBody>
      </p:sp>
      <p:sp>
        <p:nvSpPr>
          <p:cNvPr id="75" name="Rectangle 74"/>
          <p:cNvSpPr/>
          <p:nvPr/>
        </p:nvSpPr>
        <p:spPr>
          <a:xfrm>
            <a:off x="6906463" y="3968496"/>
            <a:ext cx="4517136" cy="1719072"/>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Rectangle 75"/>
          <p:cNvSpPr/>
          <p:nvPr/>
        </p:nvSpPr>
        <p:spPr>
          <a:xfrm>
            <a:off x="6906463" y="3968496"/>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Rectangle 76"/>
          <p:cNvSpPr/>
          <p:nvPr/>
        </p:nvSpPr>
        <p:spPr>
          <a:xfrm>
            <a:off x="6906463" y="4242816"/>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7016191" y="4037076"/>
            <a:ext cx="429767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Endpunkte &amp; Test</a:t>
            </a:r>
          </a:p>
        </p:txBody>
      </p:sp>
      <p:sp>
        <p:nvSpPr>
          <p:cNvPr id="79" name="TextBox 78"/>
          <p:cNvSpPr txBox="1"/>
          <p:nvPr/>
        </p:nvSpPr>
        <p:spPr>
          <a:xfrm>
            <a:off x="7034479" y="4370831"/>
            <a:ext cx="202082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Endpunkt</a:t>
            </a:r>
          </a:p>
        </p:txBody>
      </p:sp>
      <p:sp>
        <p:nvSpPr>
          <p:cNvPr id="80" name="Rounded Rectangle 79"/>
          <p:cNvSpPr/>
          <p:nvPr/>
        </p:nvSpPr>
        <p:spPr>
          <a:xfrm>
            <a:off x="7034479" y="4581144"/>
            <a:ext cx="202082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TextBox 80"/>
          <p:cNvSpPr txBox="1"/>
          <p:nvPr/>
        </p:nvSpPr>
        <p:spPr>
          <a:xfrm>
            <a:off x="7125919" y="4631436"/>
            <a:ext cx="163677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/events</a:t>
            </a:r>
          </a:p>
        </p:txBody>
      </p:sp>
      <p:sp>
        <p:nvSpPr>
          <p:cNvPr id="82" name="TextBox 81"/>
          <p:cNvSpPr txBox="1"/>
          <p:nvPr/>
        </p:nvSpPr>
        <p:spPr>
          <a:xfrm>
            <a:off x="8835847" y="4631436"/>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83" name="TextBox 82"/>
          <p:cNvSpPr txBox="1"/>
          <p:nvPr/>
        </p:nvSpPr>
        <p:spPr>
          <a:xfrm>
            <a:off x="9274759" y="4370831"/>
            <a:ext cx="202082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Parameter</a:t>
            </a:r>
          </a:p>
        </p:txBody>
      </p:sp>
      <p:sp>
        <p:nvSpPr>
          <p:cNvPr id="84" name="Rounded Rectangle 83"/>
          <p:cNvSpPr/>
          <p:nvPr/>
        </p:nvSpPr>
        <p:spPr>
          <a:xfrm>
            <a:off x="9274759" y="4581144"/>
            <a:ext cx="202082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9366199" y="4631436"/>
            <a:ext cx="163677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parent=12&amp;per_page=5</a:t>
            </a:r>
          </a:p>
        </p:txBody>
      </p:sp>
      <p:sp>
        <p:nvSpPr>
          <p:cNvPr id="86" name="TextBox 85"/>
          <p:cNvSpPr txBox="1"/>
          <p:nvPr/>
        </p:nvSpPr>
        <p:spPr>
          <a:xfrm>
            <a:off x="7034479" y="4882896"/>
            <a:ext cx="202082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Als externe Anwendung senden</a:t>
            </a:r>
          </a:p>
        </p:txBody>
      </p:sp>
      <p:sp>
        <p:nvSpPr>
          <p:cNvPr id="87" name="Rectangle 86"/>
          <p:cNvSpPr/>
          <p:nvPr/>
        </p:nvSpPr>
        <p:spPr>
          <a:xfrm>
            <a:off x="7034479" y="5111496"/>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7039051" y="5106923"/>
            <a:ext cx="118872" cy="118872"/>
          </a:xfrm>
          <a:prstGeom prst="rect">
            <a:avLst/>
          </a:prstGeom>
          <a:noFill/>
        </p:spPr>
        <p:txBody>
          <a:bodyPr wrap="square" lIns="0" rIns="0" tIns="0" bIns="0" anchor="t">
            <a:spAutoFit/>
          </a:bodyPr>
          <a:lstStyle/>
          <a:p>
            <a:pPr algn="ctr">
              <a:lnSpc>
                <a:spcPct val="100000"/>
              </a:lnSpc>
            </a:pPr>
            <a:r>
              <a:rPr sz="750" b="1" i="0" lang="de-DE">
                <a:solidFill>
                  <a:srgbClr val="FFFFFF"/>
                </a:solidFill>
                <a:latin typeface="Segoe UI"/>
              </a:rPr>
              <a:t>L</a:t>
            </a:r>
          </a:p>
        </p:txBody>
      </p:sp>
      <p:sp>
        <p:nvSpPr>
          <p:cNvPr id="89" name="TextBox 88"/>
          <p:cNvSpPr txBox="1"/>
          <p:nvPr/>
        </p:nvSpPr>
        <p:spPr>
          <a:xfrm>
            <a:off x="7217359" y="5097779"/>
            <a:ext cx="1837943"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Als externe Anwendung senden</a:t>
            </a:r>
          </a:p>
        </p:txBody>
      </p:sp>
      <p:sp>
        <p:nvSpPr>
          <p:cNvPr id="90" name="Rounded Rectangle 89"/>
          <p:cNvSpPr/>
          <p:nvPr/>
        </p:nvSpPr>
        <p:spPr>
          <a:xfrm>
            <a:off x="9274759" y="4937759"/>
            <a:ext cx="1068019"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1" name="TextBox 90"/>
          <p:cNvSpPr txBox="1"/>
          <p:nvPr/>
        </p:nvSpPr>
        <p:spPr>
          <a:xfrm>
            <a:off x="9274759" y="4988051"/>
            <a:ext cx="1068019"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Anfrage senden</a:t>
            </a:r>
          </a:p>
        </p:txBody>
      </p:sp>
      <p:sp>
        <p:nvSpPr>
          <p:cNvPr id="92" name="Rounded Rectangle 91"/>
          <p:cNvSpPr/>
          <p:nvPr/>
        </p:nvSpPr>
        <p:spPr>
          <a:xfrm>
            <a:off x="7034479" y="5340096"/>
            <a:ext cx="4261103" cy="274320"/>
          </a:xfrm>
          <a:prstGeom prst="roundRect">
            <a:avLst>
              <a:gd name="adj" fmla="val 6000"/>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TextBox 92"/>
          <p:cNvSpPr txBox="1"/>
          <p:nvPr/>
        </p:nvSpPr>
        <p:spPr>
          <a:xfrm>
            <a:off x="7125919" y="5404103"/>
            <a:ext cx="4078223" cy="164592"/>
          </a:xfrm>
          <a:prstGeom prst="rect">
            <a:avLst/>
          </a:prstGeom>
          <a:noFill/>
        </p:spPr>
        <p:txBody>
          <a:bodyPr wrap="square" lIns="0" rIns="0" tIns="0" bIns="0" anchor="t">
            <a:spAutoFit/>
          </a:bodyPr>
          <a:lstStyle/>
          <a:p>
            <a:pPr algn="l">
              <a:lnSpc>
                <a:spcPct val="100000"/>
              </a:lnSpc>
            </a:pPr>
            <a:r>
              <a:rPr sz="700" b="0" i="0" lang="de-DE">
                <a:solidFill>
                  <a:srgbClr val="8BE0A4"/>
                </a:solidFill>
                <a:latin typeface="Consolas"/>
              </a:rPr>
              <a:t>200 OK · 63 ms · { "total": 42, "items": [ { "id": 812, … } ] }</a:t>
            </a:r>
          </a:p>
        </p:txBody>
      </p:sp>
      <p:sp>
        <p:nvSpPr>
          <p:cNvPr id="94" name="Oval 93"/>
          <p:cNvSpPr/>
          <p:nvPr/>
        </p:nvSpPr>
        <p:spPr>
          <a:xfrm>
            <a:off x="8973007" y="314553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5" name="TextBox 94"/>
          <p:cNvSpPr txBox="1"/>
          <p:nvPr/>
        </p:nvSpPr>
        <p:spPr>
          <a:xfrm>
            <a:off x="8973007" y="320497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96" name="Oval 95"/>
          <p:cNvSpPr/>
          <p:nvPr/>
        </p:nvSpPr>
        <p:spPr>
          <a:xfrm>
            <a:off x="8973007" y="37581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TextBox 96"/>
          <p:cNvSpPr txBox="1"/>
          <p:nvPr/>
        </p:nvSpPr>
        <p:spPr>
          <a:xfrm>
            <a:off x="8973007" y="381762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98" name="Oval 97"/>
          <p:cNvSpPr/>
          <p:nvPr/>
        </p:nvSpPr>
        <p:spPr>
          <a:xfrm>
            <a:off x="8973007" y="456285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9" name="TextBox 98"/>
          <p:cNvSpPr txBox="1"/>
          <p:nvPr/>
        </p:nvSpPr>
        <p:spPr>
          <a:xfrm>
            <a:off x="8973007" y="462229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100" name="Rectangle 99"/>
          <p:cNvSpPr/>
          <p:nvPr/>
        </p:nvSpPr>
        <p:spPr>
          <a:xfrm>
            <a:off x="566928" y="5687568"/>
            <a:ext cx="11057839" cy="457200"/>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1" name="Rectangle 100"/>
          <p:cNvSpPr/>
          <p:nvPr/>
        </p:nvSpPr>
        <p:spPr>
          <a:xfrm>
            <a:off x="566928" y="5687568"/>
            <a:ext cx="50292" cy="45720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2" name="TextBox 101"/>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ACHTUNG</a:t>
            </a:r>
          </a:p>
        </p:txBody>
      </p:sp>
      <p:sp>
        <p:nvSpPr>
          <p:cNvPr id="103" name="TextBox 102"/>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Ein API-Schlüssel gehört niemals in öffentliches JavaScript oder in eine Adresse, die im Browser sichtbar ist. Er gehört auf den Server der fremden Anwendung.</a:t>
            </a:r>
          </a:p>
        </p:txBody>
      </p:sp>
      <p:sp>
        <p:nvSpPr>
          <p:cNvPr id="104" name="Rectangle 10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5" name="TextBox 10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106" name="TextBox 10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44 / 140</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3.9</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Der Shortcode-Generator: Bausteine ohne Tippen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Reiter </a:t>
            </a:r>
            <a:r>
              <a:rPr sz="1150" b="1" i="0" lang="de-DE">
                <a:solidFill>
                  <a:srgbClr val="25333F"/>
                </a:solidFill>
                <a:latin typeface="Segoe UI"/>
              </a:rPr>
              <a:t>Shortcode-Generator</a:t>
            </a:r>
            <a:r>
              <a:rPr sz="1150" b="0" i="0" lang="de-DE">
                <a:solidFill>
                  <a:srgbClr val="25333F"/>
                </a:solidFill>
                <a:latin typeface="Segoe UI"/>
              </a:rPr>
              <a:t> öffnen.</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1" name="TextBox 10"/>
          <p:cNvSpPr txBox="1"/>
          <p:nvPr/>
        </p:nvSpPr>
        <p:spPr>
          <a:xfrm>
            <a:off x="950976" y="1769237"/>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Oben den gewünschten Typ wählen: Hauptkalender, Einzelkarte, Zeitplan, Live-Ticker oder Sprecher-Übersicht. Mit dem Add-on kommen Raummonitor und Monitor-Hub dazu.</a:t>
            </a:r>
          </a:p>
        </p:txBody>
      </p:sp>
      <p:sp>
        <p:nvSpPr>
          <p:cNvPr id="12" name="TextBox 11"/>
          <p:cNvSpPr txBox="1"/>
          <p:nvPr/>
        </p:nvSpPr>
        <p:spPr>
          <a:xfrm>
            <a:off x="950976" y="2349500"/>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Ort und Kategorie sind Mehrfachauswahlen (Strg bzw. Cmd).</a:t>
            </a:r>
          </a:p>
        </p:txBody>
      </p:sp>
      <p:sp>
        <p:nvSpPr>
          <p:cNvPr id="13" name="Oval 12"/>
          <p:cNvSpPr/>
          <p:nvPr/>
        </p:nvSpPr>
        <p:spPr>
          <a:xfrm>
            <a:off x="566928" y="274116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782316"/>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5" name="TextBox 14"/>
          <p:cNvSpPr txBox="1"/>
          <p:nvPr/>
        </p:nvSpPr>
        <p:spPr>
          <a:xfrm>
            <a:off x="950976" y="2732024"/>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Die Optionen per Auswahlfeld und Häkchen setzen – etwa „nur diese Hauptveranstaltung“ oder „ohne Suchleiste“.</a:t>
            </a:r>
          </a:p>
        </p:txBody>
      </p:sp>
      <p:sp>
        <p:nvSpPr>
          <p:cNvPr id="16" name="TextBox 15"/>
          <p:cNvSpPr txBox="1"/>
          <p:nvPr/>
        </p:nvSpPr>
        <p:spPr>
          <a:xfrm>
            <a:off x="950976" y="3134106"/>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Der fertige Baustein wird währenddessen live mitgeschrieben.</a:t>
            </a:r>
          </a:p>
        </p:txBody>
      </p:sp>
      <p:sp>
        <p:nvSpPr>
          <p:cNvPr id="17" name="Oval 16"/>
          <p:cNvSpPr/>
          <p:nvPr/>
        </p:nvSpPr>
        <p:spPr>
          <a:xfrm>
            <a:off x="566928" y="352577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566922"/>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9" name="TextBox 18"/>
          <p:cNvSpPr txBox="1"/>
          <p:nvPr/>
        </p:nvSpPr>
        <p:spPr>
          <a:xfrm>
            <a:off x="950976" y="3516630"/>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Auf </a:t>
            </a:r>
            <a:r>
              <a:rPr sz="1150" b="1" i="0" lang="de-DE">
                <a:solidFill>
                  <a:srgbClr val="25333F"/>
                </a:solidFill>
                <a:latin typeface="Segoe UI"/>
              </a:rPr>
              <a:t>Kopieren</a:t>
            </a:r>
            <a:r>
              <a:rPr sz="1150" b="0" i="0" lang="de-DE">
                <a:solidFill>
                  <a:srgbClr val="25333F"/>
                </a:solidFill>
                <a:latin typeface="Segoe UI"/>
              </a:rPr>
              <a:t> klicken und den Baustein in Ihre Seite einfügen.</a:t>
            </a:r>
          </a:p>
        </p:txBody>
      </p:sp>
      <p:sp>
        <p:nvSpPr>
          <p:cNvPr id="20" name="TextBox 19"/>
          <p:cNvSpPr txBox="1"/>
          <p:nvPr/>
        </p:nvSpPr>
        <p:spPr>
          <a:xfrm>
            <a:off x="950976" y="3918711"/>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Im Seiten-Editor: Block „Shortcode“ hinzufügen und einfügen.</a:t>
            </a:r>
          </a:p>
        </p:txBody>
      </p:sp>
      <p:sp>
        <p:nvSpPr>
          <p:cNvPr id="21" name="Rectangle 20"/>
          <p:cNvSpPr/>
          <p:nvPr/>
        </p:nvSpPr>
        <p:spPr>
          <a:xfrm>
            <a:off x="5223967" y="1353312"/>
            <a:ext cx="6400800" cy="39319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 Kongress</a:t>
            </a:r>
          </a:p>
        </p:txBody>
      </p:sp>
      <p:sp>
        <p:nvSpPr>
          <p:cNvPr id="24" name="Rectangle 23"/>
          <p:cNvSpPr/>
          <p:nvPr/>
        </p:nvSpPr>
        <p:spPr>
          <a:xfrm>
            <a:off x="5223967" y="1572768"/>
            <a:ext cx="1481328" cy="37124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26" name="Rectangle 25"/>
          <p:cNvSpPr/>
          <p:nvPr/>
        </p:nvSpPr>
        <p:spPr>
          <a:xfrm>
            <a:off x="522396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Veranstaltungen</a:t>
            </a:r>
          </a:p>
        </p:txBody>
      </p:sp>
      <p:sp>
        <p:nvSpPr>
          <p:cNvPr id="28" name="Rectangle 27"/>
          <p:cNvSpPr/>
          <p:nvPr/>
        </p:nvSpPr>
        <p:spPr>
          <a:xfrm>
            <a:off x="5223967"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49828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0" name="TextBox 29"/>
          <p:cNvSpPr txBox="1"/>
          <p:nvPr/>
        </p:nvSpPr>
        <p:spPr>
          <a:xfrm>
            <a:off x="549828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Alle Veranstaltungen</a:t>
            </a:r>
          </a:p>
        </p:txBody>
      </p:sp>
      <p:sp>
        <p:nvSpPr>
          <p:cNvPr id="31" name="TextBox 30"/>
          <p:cNvSpPr txBox="1"/>
          <p:nvPr/>
        </p:nvSpPr>
        <p:spPr>
          <a:xfrm>
            <a:off x="549828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Erstellen</a:t>
            </a:r>
          </a:p>
        </p:txBody>
      </p:sp>
      <p:sp>
        <p:nvSpPr>
          <p:cNvPr id="32" name="TextBox 31"/>
          <p:cNvSpPr txBox="1"/>
          <p:nvPr/>
        </p:nvSpPr>
        <p:spPr>
          <a:xfrm>
            <a:off x="549828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Sprecher</a:t>
            </a:r>
          </a:p>
        </p:txBody>
      </p:sp>
      <p:sp>
        <p:nvSpPr>
          <p:cNvPr id="33" name="TextBox 32"/>
          <p:cNvSpPr txBox="1"/>
          <p:nvPr/>
        </p:nvSpPr>
        <p:spPr>
          <a:xfrm>
            <a:off x="549828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34" name="TextBox 33"/>
          <p:cNvSpPr txBox="1"/>
          <p:nvPr/>
        </p:nvSpPr>
        <p:spPr>
          <a:xfrm>
            <a:off x="549828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Orte</a:t>
            </a:r>
          </a:p>
        </p:txBody>
      </p:sp>
      <p:sp>
        <p:nvSpPr>
          <p:cNvPr id="35" name="TextBox 34"/>
          <p:cNvSpPr txBox="1"/>
          <p:nvPr/>
        </p:nvSpPr>
        <p:spPr>
          <a:xfrm>
            <a:off x="5498287" y="32506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Rollen</a:t>
            </a:r>
          </a:p>
        </p:txBody>
      </p:sp>
      <p:sp>
        <p:nvSpPr>
          <p:cNvPr id="36" name="TextBox 35"/>
          <p:cNvSpPr txBox="1"/>
          <p:nvPr/>
        </p:nvSpPr>
        <p:spPr>
          <a:xfrm>
            <a:off x="5498287" y="34335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Master Editor</a:t>
            </a:r>
          </a:p>
        </p:txBody>
      </p:sp>
      <p:sp>
        <p:nvSpPr>
          <p:cNvPr id="37" name="TextBox 36"/>
          <p:cNvSpPr txBox="1"/>
          <p:nvPr/>
        </p:nvSpPr>
        <p:spPr>
          <a:xfrm>
            <a:off x="5498287" y="36164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38" name="TextBox 37"/>
          <p:cNvSpPr txBox="1"/>
          <p:nvPr/>
        </p:nvSpPr>
        <p:spPr>
          <a:xfrm>
            <a:off x="5498287" y="379933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Einstellungen</a:t>
            </a:r>
          </a:p>
        </p:txBody>
      </p:sp>
      <p:sp>
        <p:nvSpPr>
          <p:cNvPr id="39" name="TextBox 38"/>
          <p:cNvSpPr txBox="1"/>
          <p:nvPr/>
        </p:nvSpPr>
        <p:spPr>
          <a:xfrm>
            <a:off x="5498287" y="39822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40" name="TextBox 39"/>
          <p:cNvSpPr txBox="1"/>
          <p:nvPr/>
        </p:nvSpPr>
        <p:spPr>
          <a:xfrm>
            <a:off x="5370271" y="42382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41" name="TextBox 40"/>
          <p:cNvSpPr txBox="1"/>
          <p:nvPr/>
        </p:nvSpPr>
        <p:spPr>
          <a:xfrm>
            <a:off x="5370271" y="44759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42" name="TextBox 41"/>
          <p:cNvSpPr txBox="1"/>
          <p:nvPr/>
        </p:nvSpPr>
        <p:spPr>
          <a:xfrm>
            <a:off x="5370271" y="4713732"/>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Design</a:t>
            </a:r>
          </a:p>
        </p:txBody>
      </p:sp>
      <p:sp>
        <p:nvSpPr>
          <p:cNvPr id="43" name="TextBox 42"/>
          <p:cNvSpPr txBox="1"/>
          <p:nvPr/>
        </p:nvSpPr>
        <p:spPr>
          <a:xfrm>
            <a:off x="6906463" y="1719072"/>
            <a:ext cx="4517136" cy="274320"/>
          </a:xfrm>
          <a:prstGeom prst="rect">
            <a:avLst/>
          </a:prstGeom>
          <a:noFill/>
        </p:spPr>
        <p:txBody>
          <a:bodyPr wrap="square" lIns="0" rIns="0" tIns="0" bIns="0" anchor="t">
            <a:spAutoFit/>
          </a:bodyPr>
          <a:lstStyle/>
          <a:p>
            <a:pPr algn="l">
              <a:lnSpc>
                <a:spcPct val="100000"/>
              </a:lnSpc>
            </a:pPr>
            <a:r>
              <a:rPr sz="1300" b="0" i="0" lang="de-DE">
                <a:solidFill>
                  <a:srgbClr val="1D2327"/>
                </a:solidFill>
                <a:latin typeface="Segoe UI"/>
              </a:rPr>
              <a:t>Einstellungen</a:t>
            </a:r>
          </a:p>
        </p:txBody>
      </p:sp>
      <p:sp>
        <p:nvSpPr>
          <p:cNvPr id="44" name="Rectangle 43"/>
          <p:cNvSpPr/>
          <p:nvPr/>
        </p:nvSpPr>
        <p:spPr>
          <a:xfrm>
            <a:off x="6906463" y="2103120"/>
            <a:ext cx="617375"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6906463" y="2180844"/>
            <a:ext cx="617375"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Design &amp; Optionen</a:t>
            </a:r>
          </a:p>
        </p:txBody>
      </p:sp>
      <p:sp>
        <p:nvSpPr>
          <p:cNvPr id="46" name="Rectangle 45"/>
          <p:cNvSpPr/>
          <p:nvPr/>
        </p:nvSpPr>
        <p:spPr>
          <a:xfrm>
            <a:off x="7560415" y="2103120"/>
            <a:ext cx="53263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7560415" y="2180844"/>
            <a:ext cx="53263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Texte &amp; Labels</a:t>
            </a:r>
          </a:p>
        </p:txBody>
      </p:sp>
      <p:sp>
        <p:nvSpPr>
          <p:cNvPr id="48" name="Rectangle 47"/>
          <p:cNvSpPr/>
          <p:nvPr/>
        </p:nvSpPr>
        <p:spPr>
          <a:xfrm>
            <a:off x="8129629" y="2103120"/>
            <a:ext cx="53263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8129629" y="2180844"/>
            <a:ext cx="53263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Vollbild &amp; App</a:t>
            </a:r>
          </a:p>
        </p:txBody>
      </p:sp>
      <p:sp>
        <p:nvSpPr>
          <p:cNvPr id="50" name="Rectangle 49"/>
          <p:cNvSpPr/>
          <p:nvPr/>
        </p:nvSpPr>
        <p:spPr>
          <a:xfrm>
            <a:off x="8698843" y="2103120"/>
            <a:ext cx="73035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8698843" y="2180844"/>
            <a:ext cx="730359"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Live-Ticker &amp; Monitor</a:t>
            </a:r>
          </a:p>
        </p:txBody>
      </p:sp>
      <p:sp>
        <p:nvSpPr>
          <p:cNvPr id="52" name="Rectangle 51"/>
          <p:cNvSpPr/>
          <p:nvPr/>
        </p:nvSpPr>
        <p:spPr>
          <a:xfrm>
            <a:off x="9465778" y="2103120"/>
            <a:ext cx="702113"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9465778" y="2180844"/>
            <a:ext cx="702113"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Sicherheit &amp; Wartung</a:t>
            </a:r>
          </a:p>
        </p:txBody>
      </p:sp>
      <p:sp>
        <p:nvSpPr>
          <p:cNvPr id="54" name="Rectangle 53"/>
          <p:cNvSpPr/>
          <p:nvPr/>
        </p:nvSpPr>
        <p:spPr>
          <a:xfrm>
            <a:off x="10204468" y="2103120"/>
            <a:ext cx="22193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10204468" y="2180844"/>
            <a:ext cx="221932"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API</a:t>
            </a:r>
          </a:p>
        </p:txBody>
      </p:sp>
      <p:sp>
        <p:nvSpPr>
          <p:cNvPr id="56" name="Rectangle 55"/>
          <p:cNvSpPr/>
          <p:nvPr/>
        </p:nvSpPr>
        <p:spPr>
          <a:xfrm>
            <a:off x="10462976" y="2103120"/>
            <a:ext cx="673867"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ectangle 56"/>
          <p:cNvSpPr/>
          <p:nvPr/>
        </p:nvSpPr>
        <p:spPr>
          <a:xfrm>
            <a:off x="10462976" y="2103120"/>
            <a:ext cx="673867"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10462976" y="2180844"/>
            <a:ext cx="673867" cy="155448"/>
          </a:xfrm>
          <a:prstGeom prst="rect">
            <a:avLst/>
          </a:prstGeom>
          <a:noFill/>
        </p:spPr>
        <p:txBody>
          <a:bodyPr wrap="square" lIns="0" rIns="0" tIns="0" bIns="0" anchor="t">
            <a:spAutoFit/>
          </a:bodyPr>
          <a:lstStyle/>
          <a:p>
            <a:pPr algn="ctr">
              <a:lnSpc>
                <a:spcPct val="100000"/>
              </a:lnSpc>
            </a:pPr>
            <a:r>
              <a:rPr sz="540" b="1" i="0" lang="de-DE">
                <a:solidFill>
                  <a:srgbClr val="0B3A5D"/>
                </a:solidFill>
                <a:latin typeface="Segoe UI"/>
              </a:rPr>
              <a:t>Shortcode-Generator</a:t>
            </a:r>
          </a:p>
        </p:txBody>
      </p:sp>
      <p:sp>
        <p:nvSpPr>
          <p:cNvPr id="59" name="Rectangle 58"/>
          <p:cNvSpPr/>
          <p:nvPr/>
        </p:nvSpPr>
        <p:spPr>
          <a:xfrm>
            <a:off x="11173420" y="2103120"/>
            <a:ext cx="250178"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11173420" y="2180844"/>
            <a:ext cx="250178"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Über</a:t>
            </a:r>
          </a:p>
        </p:txBody>
      </p:sp>
      <p:sp>
        <p:nvSpPr>
          <p:cNvPr id="61" name="Rectangle 60"/>
          <p:cNvSpPr/>
          <p:nvPr/>
        </p:nvSpPr>
        <p:spPr>
          <a:xfrm>
            <a:off x="6906463" y="2377440"/>
            <a:ext cx="451713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ectangle 61"/>
          <p:cNvSpPr/>
          <p:nvPr/>
        </p:nvSpPr>
        <p:spPr>
          <a:xfrm>
            <a:off x="6906463" y="2523744"/>
            <a:ext cx="4517136" cy="21031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Rectangle 62"/>
          <p:cNvSpPr/>
          <p:nvPr/>
        </p:nvSpPr>
        <p:spPr>
          <a:xfrm>
            <a:off x="6906463" y="2523744"/>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6906463" y="2798064"/>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7016191" y="2592324"/>
            <a:ext cx="429767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Baustein zusammenstellen</a:t>
            </a:r>
          </a:p>
        </p:txBody>
      </p:sp>
      <p:sp>
        <p:nvSpPr>
          <p:cNvPr id="66" name="TextBox 65"/>
          <p:cNvSpPr txBox="1"/>
          <p:nvPr/>
        </p:nvSpPr>
        <p:spPr>
          <a:xfrm>
            <a:off x="7034479" y="2926080"/>
            <a:ext cx="202082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Typ</a:t>
            </a:r>
          </a:p>
        </p:txBody>
      </p:sp>
      <p:sp>
        <p:nvSpPr>
          <p:cNvPr id="67" name="Rounded Rectangle 66"/>
          <p:cNvSpPr/>
          <p:nvPr/>
        </p:nvSpPr>
        <p:spPr>
          <a:xfrm>
            <a:off x="7034479" y="3136392"/>
            <a:ext cx="202082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7125919" y="3186684"/>
            <a:ext cx="163677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Hauptkalender</a:t>
            </a:r>
          </a:p>
        </p:txBody>
      </p:sp>
      <p:sp>
        <p:nvSpPr>
          <p:cNvPr id="69" name="TextBox 68"/>
          <p:cNvSpPr txBox="1"/>
          <p:nvPr/>
        </p:nvSpPr>
        <p:spPr>
          <a:xfrm>
            <a:off x="8835847" y="3186684"/>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70" name="TextBox 69"/>
          <p:cNvSpPr txBox="1"/>
          <p:nvPr/>
        </p:nvSpPr>
        <p:spPr>
          <a:xfrm>
            <a:off x="9274759" y="2926080"/>
            <a:ext cx="202082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Hauptveranstaltung</a:t>
            </a:r>
          </a:p>
        </p:txBody>
      </p:sp>
      <p:sp>
        <p:nvSpPr>
          <p:cNvPr id="71" name="Rounded Rectangle 70"/>
          <p:cNvSpPr/>
          <p:nvPr/>
        </p:nvSpPr>
        <p:spPr>
          <a:xfrm>
            <a:off x="9274759" y="3136392"/>
            <a:ext cx="202082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9366199" y="3186684"/>
            <a:ext cx="163677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Buchmesse 2026</a:t>
            </a:r>
          </a:p>
        </p:txBody>
      </p:sp>
      <p:sp>
        <p:nvSpPr>
          <p:cNvPr id="73" name="TextBox 72"/>
          <p:cNvSpPr txBox="1"/>
          <p:nvPr/>
        </p:nvSpPr>
        <p:spPr>
          <a:xfrm>
            <a:off x="11076127" y="3186684"/>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74" name="TextBox 73"/>
          <p:cNvSpPr txBox="1"/>
          <p:nvPr/>
        </p:nvSpPr>
        <p:spPr>
          <a:xfrm>
            <a:off x="7034479" y="3493008"/>
            <a:ext cx="202082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Startansicht</a:t>
            </a:r>
          </a:p>
        </p:txBody>
      </p:sp>
      <p:sp>
        <p:nvSpPr>
          <p:cNvPr id="75" name="Rounded Rectangle 74"/>
          <p:cNvSpPr/>
          <p:nvPr/>
        </p:nvSpPr>
        <p:spPr>
          <a:xfrm>
            <a:off x="7034479" y="3703320"/>
            <a:ext cx="202082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7125919" y="3753612"/>
            <a:ext cx="163677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Kacheln</a:t>
            </a:r>
          </a:p>
        </p:txBody>
      </p:sp>
      <p:sp>
        <p:nvSpPr>
          <p:cNvPr id="77" name="TextBox 76"/>
          <p:cNvSpPr txBox="1"/>
          <p:nvPr/>
        </p:nvSpPr>
        <p:spPr>
          <a:xfrm>
            <a:off x="8835847" y="3753612"/>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78" name="TextBox 77"/>
          <p:cNvSpPr txBox="1"/>
          <p:nvPr/>
        </p:nvSpPr>
        <p:spPr>
          <a:xfrm>
            <a:off x="9274759" y="3529584"/>
            <a:ext cx="202082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Toolbar ausblenden</a:t>
            </a:r>
          </a:p>
        </p:txBody>
      </p:sp>
      <p:sp>
        <p:nvSpPr>
          <p:cNvPr id="79" name="Rectangle 78"/>
          <p:cNvSpPr/>
          <p:nvPr/>
        </p:nvSpPr>
        <p:spPr>
          <a:xfrm>
            <a:off x="9274759" y="3758184"/>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9279331" y="3753612"/>
            <a:ext cx="118872" cy="118872"/>
          </a:xfrm>
          <a:prstGeom prst="rect">
            <a:avLst/>
          </a:prstGeom>
          <a:noFill/>
        </p:spPr>
        <p:txBody>
          <a:bodyPr wrap="square" lIns="0" rIns="0" tIns="0" bIns="0" anchor="t">
            <a:spAutoFit/>
          </a:bodyPr>
          <a:lstStyle/>
          <a:p>
            <a:pPr algn="ctr">
              <a:lnSpc>
                <a:spcPct val="100000"/>
              </a:lnSpc>
            </a:pPr>
            <a:r>
              <a:rPr sz="750" b="1" i="0" lang="de-DE">
                <a:solidFill>
                  <a:srgbClr val="FFFFFF"/>
                </a:solidFill>
                <a:latin typeface="Segoe UI"/>
              </a:rPr>
              <a:t>L</a:t>
            </a:r>
          </a:p>
        </p:txBody>
      </p:sp>
      <p:sp>
        <p:nvSpPr>
          <p:cNvPr id="81" name="TextBox 80"/>
          <p:cNvSpPr txBox="1"/>
          <p:nvPr/>
        </p:nvSpPr>
        <p:spPr>
          <a:xfrm>
            <a:off x="9457639" y="3744468"/>
            <a:ext cx="1837943"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Toolbar ausblenden</a:t>
            </a:r>
          </a:p>
        </p:txBody>
      </p:sp>
      <p:sp>
        <p:nvSpPr>
          <p:cNvPr id="82" name="TextBox 81"/>
          <p:cNvSpPr txBox="1"/>
          <p:nvPr/>
        </p:nvSpPr>
        <p:spPr>
          <a:xfrm>
            <a:off x="9274759" y="3749040"/>
            <a:ext cx="202082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Herz-Symbol ausblenden</a:t>
            </a:r>
          </a:p>
        </p:txBody>
      </p:sp>
      <p:sp>
        <p:nvSpPr>
          <p:cNvPr id="83" name="Rectangle 82"/>
          <p:cNvSpPr/>
          <p:nvPr/>
        </p:nvSpPr>
        <p:spPr>
          <a:xfrm>
            <a:off x="9274759" y="3977640"/>
            <a:ext cx="118872" cy="118872"/>
          </a:xfrm>
          <a:prstGeom prst="rect">
            <a:avLst/>
          </a:prstGeom>
          <a:solidFill>
            <a:srgbClr val="FFFFFF"/>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TextBox 83"/>
          <p:cNvSpPr txBox="1"/>
          <p:nvPr/>
        </p:nvSpPr>
        <p:spPr>
          <a:xfrm>
            <a:off x="9457639" y="3963924"/>
            <a:ext cx="1837943" cy="164592"/>
          </a:xfrm>
          <a:prstGeom prst="rect">
            <a:avLst/>
          </a:prstGeom>
          <a:noFill/>
        </p:spPr>
        <p:txBody>
          <a:bodyPr wrap="square" lIns="0" rIns="0" tIns="0" bIns="0" anchor="t">
            <a:spAutoFit/>
          </a:bodyPr>
          <a:lstStyle/>
          <a:p>
            <a:pPr algn="l">
              <a:lnSpc>
                <a:spcPct val="100000"/>
              </a:lnSpc>
            </a:pPr>
          </a:p>
        </p:txBody>
      </p:sp>
      <p:sp>
        <p:nvSpPr>
          <p:cNvPr id="85" name="TextBox 84"/>
          <p:cNvSpPr txBox="1"/>
          <p:nvPr/>
        </p:nvSpPr>
        <p:spPr>
          <a:xfrm>
            <a:off x="7034479" y="4151376"/>
            <a:ext cx="2194560" cy="146304"/>
          </a:xfrm>
          <a:prstGeom prst="rect">
            <a:avLst/>
          </a:prstGeom>
          <a:noFill/>
        </p:spPr>
        <p:txBody>
          <a:bodyPr wrap="square" lIns="0" rIns="0" tIns="0" bIns="0" anchor="t">
            <a:spAutoFit/>
          </a:bodyPr>
          <a:lstStyle/>
          <a:p>
            <a:pPr algn="l">
              <a:lnSpc>
                <a:spcPct val="100000"/>
              </a:lnSpc>
            </a:pPr>
            <a:r>
              <a:rPr sz="700" b="1" i="0" lang="de-DE">
                <a:solidFill>
                  <a:srgbClr val="6B7A88"/>
                </a:solidFill>
                <a:latin typeface="Segoe UI"/>
              </a:rPr>
              <a:t>Ihr Baustein</a:t>
            </a:r>
          </a:p>
        </p:txBody>
      </p:sp>
      <p:sp>
        <p:nvSpPr>
          <p:cNvPr id="86" name="Rounded Rectangle 85"/>
          <p:cNvSpPr/>
          <p:nvPr/>
        </p:nvSpPr>
        <p:spPr>
          <a:xfrm>
            <a:off x="7034479" y="4315968"/>
            <a:ext cx="4261103" cy="365760"/>
          </a:xfrm>
          <a:prstGeom prst="roundRect">
            <a:avLst>
              <a:gd name="adj" fmla="val 8000"/>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7" name="TextBox 86"/>
          <p:cNvSpPr txBox="1"/>
          <p:nvPr/>
        </p:nvSpPr>
        <p:spPr>
          <a:xfrm>
            <a:off x="7144207" y="4421124"/>
            <a:ext cx="3255263" cy="182880"/>
          </a:xfrm>
          <a:prstGeom prst="rect">
            <a:avLst/>
          </a:prstGeom>
          <a:noFill/>
        </p:spPr>
        <p:txBody>
          <a:bodyPr wrap="square" lIns="0" rIns="0" tIns="0" bIns="0" anchor="t">
            <a:spAutoFit/>
          </a:bodyPr>
          <a:lstStyle/>
          <a:p>
            <a:pPr algn="l">
              <a:lnSpc>
                <a:spcPct val="100000"/>
              </a:lnSpc>
            </a:pPr>
            <a:r>
              <a:rPr sz="750" b="0" i="0" lang="de-DE">
                <a:solidFill>
                  <a:srgbClr val="9CDCFE"/>
                </a:solidFill>
                <a:latin typeface="Consolas"/>
              </a:rPr>
              <a:t>[event_calendar parent_id="12" slim="true"]</a:t>
            </a:r>
          </a:p>
        </p:txBody>
      </p:sp>
      <p:sp>
        <p:nvSpPr>
          <p:cNvPr id="88" name="Rounded Rectangle 87"/>
          <p:cNvSpPr/>
          <p:nvPr/>
        </p:nvSpPr>
        <p:spPr>
          <a:xfrm>
            <a:off x="10454335" y="4389120"/>
            <a:ext cx="731520"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9" name="TextBox 88"/>
          <p:cNvSpPr txBox="1"/>
          <p:nvPr/>
        </p:nvSpPr>
        <p:spPr>
          <a:xfrm>
            <a:off x="10454335" y="4439412"/>
            <a:ext cx="731520"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Kopieren</a:t>
            </a:r>
          </a:p>
        </p:txBody>
      </p:sp>
      <p:sp>
        <p:nvSpPr>
          <p:cNvPr id="90" name="Oval 89"/>
          <p:cNvSpPr/>
          <p:nvPr/>
        </p:nvSpPr>
        <p:spPr>
          <a:xfrm>
            <a:off x="8652967" y="176479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1" name="TextBox 90"/>
          <p:cNvSpPr txBox="1"/>
          <p:nvPr/>
        </p:nvSpPr>
        <p:spPr>
          <a:xfrm>
            <a:off x="8652967" y="182422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92" name="Oval 91"/>
          <p:cNvSpPr/>
          <p:nvPr/>
        </p:nvSpPr>
        <p:spPr>
          <a:xfrm>
            <a:off x="7418527" y="23865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TextBox 92"/>
          <p:cNvSpPr txBox="1"/>
          <p:nvPr/>
        </p:nvSpPr>
        <p:spPr>
          <a:xfrm>
            <a:off x="7418527" y="244602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94" name="Oval 93"/>
          <p:cNvSpPr/>
          <p:nvPr/>
        </p:nvSpPr>
        <p:spPr>
          <a:xfrm>
            <a:off x="11231575" y="386791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5" name="TextBox 94"/>
          <p:cNvSpPr txBox="1"/>
          <p:nvPr/>
        </p:nvSpPr>
        <p:spPr>
          <a:xfrm>
            <a:off x="11231575" y="392734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96" name="Rectangle 95"/>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Rectangle 96"/>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8" name="TextBox 9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99" name="TextBox 98"/>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Der Reiter </a:t>
            </a:r>
            <a:r>
              <a:rPr sz="1000" b="1" i="0" lang="de-DE">
                <a:solidFill>
                  <a:srgbClr val="2B3844"/>
                </a:solidFill>
                <a:latin typeface="Segoe UI"/>
              </a:rPr>
              <a:t>Shortcode-Generator</a:t>
            </a:r>
            <a:r>
              <a:rPr sz="1000" b="0" i="0" lang="de-DE">
                <a:solidFill>
                  <a:srgbClr val="2B3844"/>
                </a:solidFill>
                <a:latin typeface="Segoe UI"/>
              </a:rPr>
              <a:t>, der Reiter </a:t>
            </a:r>
            <a:r>
              <a:rPr sz="1000" b="1" i="0" lang="de-DE">
                <a:solidFill>
                  <a:srgbClr val="2B3844"/>
                </a:solidFill>
                <a:latin typeface="Segoe UI"/>
              </a:rPr>
              <a:t>Über</a:t>
            </a:r>
            <a:r>
              <a:rPr sz="1000" b="0" i="0" lang="de-DE">
                <a:solidFill>
                  <a:srgbClr val="2B3844"/>
                </a:solidFill>
                <a:latin typeface="Segoe UI"/>
              </a:rPr>
              <a:t> und die </a:t>
            </a:r>
            <a:r>
              <a:rPr sz="1000" b="1" i="0" lang="de-DE">
                <a:solidFill>
                  <a:srgbClr val="2B3844"/>
                </a:solidFill>
                <a:latin typeface="Segoe UI"/>
              </a:rPr>
              <a:t>Hilfe</a:t>
            </a:r>
            <a:r>
              <a:rPr sz="1000" b="0" i="0" lang="de-DE">
                <a:solidFill>
                  <a:srgbClr val="2B3844"/>
                </a:solidFill>
                <a:latin typeface="Segoe UI"/>
              </a:rPr>
              <a:t> stehen auch Autoren und Redakteuren zur Verfügung – nicht nur Administratoren. Die Hilfe ist seit Version 2.0 ein eigener Menüpunkt, ganz unten unter „Veranstaltungen“.</a:t>
            </a:r>
          </a:p>
        </p:txBody>
      </p:sp>
      <p:sp>
        <p:nvSpPr>
          <p:cNvPr id="100" name="Rectangle 9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1" name="TextBox 10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102" name="TextBox 10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45 / 140</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3.10 · VOLLBILDSEITE · PRO</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Link zur Vollbildseite – auch als QR-Code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Im </a:t>
            </a:r>
            <a:r>
              <a:rPr sz="1150" b="1" i="0" lang="de-DE">
                <a:solidFill>
                  <a:srgbClr val="25333F"/>
                </a:solidFill>
                <a:latin typeface="Segoe UI"/>
              </a:rPr>
              <a:t>Shortcode-Generator</a:t>
            </a:r>
            <a:r>
              <a:rPr sz="1150" b="0" i="0" lang="de-DE">
                <a:solidFill>
                  <a:srgbClr val="25333F"/>
                </a:solidFill>
                <a:latin typeface="Segoe UI"/>
              </a:rPr>
              <a:t> den Typ „Link zur Vollbildseite“ wählen.</a:t>
            </a:r>
          </a:p>
        </p:txBody>
      </p:sp>
      <p:sp>
        <p:nvSpPr>
          <p:cNvPr id="9" name="TextBox 8"/>
          <p:cNvSpPr txBox="1"/>
          <p:nvPr/>
        </p:nvSpPr>
        <p:spPr>
          <a:xfrm>
            <a:off x="950976" y="1755394"/>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Er erzeugt keinen Baustein, sondern eine Adresse – eine Seite ohne das Theme drumherum.</a:t>
            </a:r>
          </a:p>
        </p:txBody>
      </p:sp>
      <p:sp>
        <p:nvSpPr>
          <p:cNvPr id="10" name="Oval 9"/>
          <p:cNvSpPr/>
          <p:nvPr/>
        </p:nvSpPr>
        <p:spPr>
          <a:xfrm>
            <a:off x="566928" y="229184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33299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2" name="TextBox 11"/>
          <p:cNvSpPr txBox="1"/>
          <p:nvPr/>
        </p:nvSpPr>
        <p:spPr>
          <a:xfrm>
            <a:off x="950976" y="2282698"/>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Hauptveranstaltung, </a:t>
            </a:r>
            <a:r>
              <a:rPr sz="1150" b="1" i="0" lang="de-DE">
                <a:solidFill>
                  <a:srgbClr val="25333F"/>
                </a:solidFill>
                <a:latin typeface="Segoe UI"/>
              </a:rPr>
              <a:t>Ansicht</a:t>
            </a:r>
            <a:r>
              <a:rPr sz="1150" b="0" i="0" lang="de-DE">
                <a:solidFill>
                  <a:srgbClr val="25333F"/>
                </a:solidFill>
                <a:latin typeface="Segoe UI"/>
              </a:rPr>
              <a:t> (Programm, Zeitplan, Live-Ticker, Sprecher, Infoseite), </a:t>
            </a:r>
            <a:r>
              <a:rPr sz="1150" b="1" i="0" lang="de-DE">
                <a:solidFill>
                  <a:srgbClr val="25333F"/>
                </a:solidFill>
                <a:latin typeface="Segoe UI"/>
              </a:rPr>
              <a:t>Tag</a:t>
            </a:r>
            <a:r>
              <a:rPr sz="1150" b="0" i="0" lang="de-DE">
                <a:solidFill>
                  <a:srgbClr val="25333F"/>
                </a:solidFill>
                <a:latin typeface="Segoe UI"/>
              </a:rPr>
              <a:t>, Ort und Kategorie wählen.</a:t>
            </a:r>
          </a:p>
        </p:txBody>
      </p:sp>
      <p:sp>
        <p:nvSpPr>
          <p:cNvPr id="13" name="TextBox 12"/>
          <p:cNvSpPr txBox="1"/>
          <p:nvPr/>
        </p:nvSpPr>
        <p:spPr>
          <a:xfrm>
            <a:off x="950976" y="2862961"/>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Leer gelassen zeigt der Link immer die aktuelle Hauptveranstaltung – ideal für gedruckte QR-Codes.</a:t>
            </a:r>
          </a:p>
        </p:txBody>
      </p:sp>
      <p:sp>
        <p:nvSpPr>
          <p:cNvPr id="14" name="Oval 13"/>
          <p:cNvSpPr/>
          <p:nvPr/>
        </p:nvSpPr>
        <p:spPr>
          <a:xfrm>
            <a:off x="566928" y="3399409"/>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3440557"/>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6" name="TextBox 15"/>
          <p:cNvSpPr txBox="1"/>
          <p:nvPr/>
        </p:nvSpPr>
        <p:spPr>
          <a:xfrm>
            <a:off x="950976" y="3390265"/>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Bei Bedarf </a:t>
            </a:r>
            <a:r>
              <a:rPr sz="1150" b="1" i="0" lang="de-DE">
                <a:solidFill>
                  <a:srgbClr val="25333F"/>
                </a:solidFill>
                <a:latin typeface="Segoe UI"/>
              </a:rPr>
              <a:t>App-Modus erzwingen</a:t>
            </a:r>
            <a:r>
              <a:rPr sz="1150" b="0" i="0" lang="de-DE">
                <a:solidFill>
                  <a:srgbClr val="25333F"/>
                </a:solidFill>
                <a:latin typeface="Segoe UI"/>
              </a:rPr>
              <a:t> oder </a:t>
            </a:r>
            <a:r>
              <a:rPr sz="1150" b="1" i="0" lang="de-DE">
                <a:solidFill>
                  <a:srgbClr val="25333F"/>
                </a:solidFill>
                <a:latin typeface="Segoe UI"/>
              </a:rPr>
              <a:t>Zum Einbetten (iframe)</a:t>
            </a:r>
            <a:r>
              <a:rPr sz="1150" b="0" i="0" lang="de-DE">
                <a:solidFill>
                  <a:srgbClr val="25333F"/>
                </a:solidFill>
                <a:latin typeface="Segoe UI"/>
              </a:rPr>
              <a:t> anhaken.</a:t>
            </a:r>
          </a:p>
        </p:txBody>
      </p:sp>
      <p:sp>
        <p:nvSpPr>
          <p:cNvPr id="17" name="TextBox 16"/>
          <p:cNvSpPr txBox="1"/>
          <p:nvPr/>
        </p:nvSpPr>
        <p:spPr>
          <a:xfrm>
            <a:off x="950976" y="3792346"/>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Einbetten blendet Kopf und Navigationsleiste aus.</a:t>
            </a:r>
          </a:p>
        </p:txBody>
      </p:sp>
      <p:sp>
        <p:nvSpPr>
          <p:cNvPr id="18" name="Oval 17"/>
          <p:cNvSpPr/>
          <p:nvPr/>
        </p:nvSpPr>
        <p:spPr>
          <a:xfrm>
            <a:off x="566928" y="4184015"/>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66928" y="4225163"/>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20" name="TextBox 19"/>
          <p:cNvSpPr txBox="1"/>
          <p:nvPr/>
        </p:nvSpPr>
        <p:spPr>
          <a:xfrm>
            <a:off x="950976" y="4174871"/>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Link kopieren, mit </a:t>
            </a:r>
            <a:r>
              <a:rPr sz="1150" b="1" i="0" lang="de-DE">
                <a:solidFill>
                  <a:srgbClr val="25333F"/>
                </a:solidFill>
                <a:latin typeface="Segoe UI"/>
              </a:rPr>
              <a:t>Link öffnen</a:t>
            </a:r>
            <a:r>
              <a:rPr sz="1150" b="0" i="0" lang="de-DE">
                <a:solidFill>
                  <a:srgbClr val="25333F"/>
                </a:solidFill>
                <a:latin typeface="Segoe UI"/>
              </a:rPr>
              <a:t> prüfen und den QR-Code herunterladen.</a:t>
            </a:r>
          </a:p>
        </p:txBody>
      </p:sp>
      <p:sp>
        <p:nvSpPr>
          <p:cNvPr id="21" name="TextBox 20"/>
          <p:cNvSpPr txBox="1"/>
          <p:nvPr/>
        </p:nvSpPr>
        <p:spPr>
          <a:xfrm>
            <a:off x="950976" y="4576953"/>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„QR-Code als PNG“ für Druckerei und Office, „QR-Code als SVG“ für Grafikprogramme.</a:t>
            </a:r>
          </a:p>
        </p:txBody>
      </p:sp>
      <p:sp>
        <p:nvSpPr>
          <p:cNvPr id="22" name="Rectangle 21"/>
          <p:cNvSpPr/>
          <p:nvPr/>
        </p:nvSpPr>
        <p:spPr>
          <a:xfrm>
            <a:off x="5223967" y="1353312"/>
            <a:ext cx="6400800" cy="4160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 Kongress</a:t>
            </a:r>
          </a:p>
        </p:txBody>
      </p:sp>
      <p:sp>
        <p:nvSpPr>
          <p:cNvPr id="25" name="Rectangle 24"/>
          <p:cNvSpPr/>
          <p:nvPr/>
        </p:nvSpPr>
        <p:spPr>
          <a:xfrm>
            <a:off x="5223967" y="1572768"/>
            <a:ext cx="1481328" cy="3941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27" name="Rectangle 26"/>
          <p:cNvSpPr/>
          <p:nvPr/>
        </p:nvSpPr>
        <p:spPr>
          <a:xfrm>
            <a:off x="522396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Veranstaltungen</a:t>
            </a:r>
          </a:p>
        </p:txBody>
      </p:sp>
      <p:sp>
        <p:nvSpPr>
          <p:cNvPr id="29" name="Rectangle 28"/>
          <p:cNvSpPr/>
          <p:nvPr/>
        </p:nvSpPr>
        <p:spPr>
          <a:xfrm>
            <a:off x="5223967"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49828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1" name="TextBox 30"/>
          <p:cNvSpPr txBox="1"/>
          <p:nvPr/>
        </p:nvSpPr>
        <p:spPr>
          <a:xfrm>
            <a:off x="549828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Alle Veranstaltungen</a:t>
            </a:r>
          </a:p>
        </p:txBody>
      </p:sp>
      <p:sp>
        <p:nvSpPr>
          <p:cNvPr id="32" name="TextBox 31"/>
          <p:cNvSpPr txBox="1"/>
          <p:nvPr/>
        </p:nvSpPr>
        <p:spPr>
          <a:xfrm>
            <a:off x="549828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Erstellen</a:t>
            </a:r>
          </a:p>
        </p:txBody>
      </p:sp>
      <p:sp>
        <p:nvSpPr>
          <p:cNvPr id="33" name="TextBox 32"/>
          <p:cNvSpPr txBox="1"/>
          <p:nvPr/>
        </p:nvSpPr>
        <p:spPr>
          <a:xfrm>
            <a:off x="549828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Sprecher</a:t>
            </a:r>
          </a:p>
        </p:txBody>
      </p:sp>
      <p:sp>
        <p:nvSpPr>
          <p:cNvPr id="34" name="TextBox 33"/>
          <p:cNvSpPr txBox="1"/>
          <p:nvPr/>
        </p:nvSpPr>
        <p:spPr>
          <a:xfrm>
            <a:off x="549828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35" name="TextBox 34"/>
          <p:cNvSpPr txBox="1"/>
          <p:nvPr/>
        </p:nvSpPr>
        <p:spPr>
          <a:xfrm>
            <a:off x="549828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Orte</a:t>
            </a:r>
          </a:p>
        </p:txBody>
      </p:sp>
      <p:sp>
        <p:nvSpPr>
          <p:cNvPr id="36" name="TextBox 35"/>
          <p:cNvSpPr txBox="1"/>
          <p:nvPr/>
        </p:nvSpPr>
        <p:spPr>
          <a:xfrm>
            <a:off x="5498287" y="32506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Rollen</a:t>
            </a:r>
          </a:p>
        </p:txBody>
      </p:sp>
      <p:sp>
        <p:nvSpPr>
          <p:cNvPr id="37" name="TextBox 36"/>
          <p:cNvSpPr txBox="1"/>
          <p:nvPr/>
        </p:nvSpPr>
        <p:spPr>
          <a:xfrm>
            <a:off x="5498287" y="34335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Master Editor</a:t>
            </a:r>
          </a:p>
        </p:txBody>
      </p:sp>
      <p:sp>
        <p:nvSpPr>
          <p:cNvPr id="38" name="TextBox 37"/>
          <p:cNvSpPr txBox="1"/>
          <p:nvPr/>
        </p:nvSpPr>
        <p:spPr>
          <a:xfrm>
            <a:off x="5498287" y="36164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39" name="TextBox 38"/>
          <p:cNvSpPr txBox="1"/>
          <p:nvPr/>
        </p:nvSpPr>
        <p:spPr>
          <a:xfrm>
            <a:off x="5498287" y="379933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Einstellungen</a:t>
            </a:r>
          </a:p>
        </p:txBody>
      </p:sp>
      <p:sp>
        <p:nvSpPr>
          <p:cNvPr id="40" name="TextBox 39"/>
          <p:cNvSpPr txBox="1"/>
          <p:nvPr/>
        </p:nvSpPr>
        <p:spPr>
          <a:xfrm>
            <a:off x="5498287" y="39822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41" name="TextBox 40"/>
          <p:cNvSpPr txBox="1"/>
          <p:nvPr/>
        </p:nvSpPr>
        <p:spPr>
          <a:xfrm>
            <a:off x="5370271" y="42382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42" name="TextBox 41"/>
          <p:cNvSpPr txBox="1"/>
          <p:nvPr/>
        </p:nvSpPr>
        <p:spPr>
          <a:xfrm>
            <a:off x="5370271" y="44759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43" name="TextBox 42"/>
          <p:cNvSpPr txBox="1"/>
          <p:nvPr/>
        </p:nvSpPr>
        <p:spPr>
          <a:xfrm>
            <a:off x="5370271" y="4713732"/>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Design</a:t>
            </a:r>
          </a:p>
        </p:txBody>
      </p:sp>
      <p:sp>
        <p:nvSpPr>
          <p:cNvPr id="44" name="Rectangle 43"/>
          <p:cNvSpPr/>
          <p:nvPr/>
        </p:nvSpPr>
        <p:spPr>
          <a:xfrm>
            <a:off x="6906463" y="1700784"/>
            <a:ext cx="617375"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6906463" y="1778508"/>
            <a:ext cx="617375"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Design &amp; Optionen</a:t>
            </a:r>
          </a:p>
        </p:txBody>
      </p:sp>
      <p:sp>
        <p:nvSpPr>
          <p:cNvPr id="46" name="Rectangle 45"/>
          <p:cNvSpPr/>
          <p:nvPr/>
        </p:nvSpPr>
        <p:spPr>
          <a:xfrm>
            <a:off x="7560415" y="1700784"/>
            <a:ext cx="53263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7560415" y="1778508"/>
            <a:ext cx="53263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Texte &amp; Labels</a:t>
            </a:r>
          </a:p>
        </p:txBody>
      </p:sp>
      <p:sp>
        <p:nvSpPr>
          <p:cNvPr id="48" name="Rectangle 47"/>
          <p:cNvSpPr/>
          <p:nvPr/>
        </p:nvSpPr>
        <p:spPr>
          <a:xfrm>
            <a:off x="8129629" y="1700784"/>
            <a:ext cx="53263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8129629" y="1778508"/>
            <a:ext cx="53263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Vollbild &amp; App</a:t>
            </a:r>
          </a:p>
        </p:txBody>
      </p:sp>
      <p:sp>
        <p:nvSpPr>
          <p:cNvPr id="50" name="Rectangle 49"/>
          <p:cNvSpPr/>
          <p:nvPr/>
        </p:nvSpPr>
        <p:spPr>
          <a:xfrm>
            <a:off x="8698843" y="1700784"/>
            <a:ext cx="73035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8698843" y="1778508"/>
            <a:ext cx="730359"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Live-Ticker &amp; Monitor</a:t>
            </a:r>
          </a:p>
        </p:txBody>
      </p:sp>
      <p:sp>
        <p:nvSpPr>
          <p:cNvPr id="52" name="Rectangle 51"/>
          <p:cNvSpPr/>
          <p:nvPr/>
        </p:nvSpPr>
        <p:spPr>
          <a:xfrm>
            <a:off x="9465778" y="1700784"/>
            <a:ext cx="702113"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9465778" y="1778508"/>
            <a:ext cx="702113"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Sicherheit &amp; Wartung</a:t>
            </a:r>
          </a:p>
        </p:txBody>
      </p:sp>
      <p:sp>
        <p:nvSpPr>
          <p:cNvPr id="54" name="Rectangle 53"/>
          <p:cNvSpPr/>
          <p:nvPr/>
        </p:nvSpPr>
        <p:spPr>
          <a:xfrm>
            <a:off x="10204468" y="1700784"/>
            <a:ext cx="22193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10204468" y="1778508"/>
            <a:ext cx="221932"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API</a:t>
            </a:r>
          </a:p>
        </p:txBody>
      </p:sp>
      <p:sp>
        <p:nvSpPr>
          <p:cNvPr id="56" name="Rectangle 55"/>
          <p:cNvSpPr/>
          <p:nvPr/>
        </p:nvSpPr>
        <p:spPr>
          <a:xfrm>
            <a:off x="10462976" y="1700784"/>
            <a:ext cx="673867"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ectangle 56"/>
          <p:cNvSpPr/>
          <p:nvPr/>
        </p:nvSpPr>
        <p:spPr>
          <a:xfrm>
            <a:off x="10462976" y="1700784"/>
            <a:ext cx="673867"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10462976" y="1778508"/>
            <a:ext cx="673867" cy="155448"/>
          </a:xfrm>
          <a:prstGeom prst="rect">
            <a:avLst/>
          </a:prstGeom>
          <a:noFill/>
        </p:spPr>
        <p:txBody>
          <a:bodyPr wrap="square" lIns="0" rIns="0" tIns="0" bIns="0" anchor="t">
            <a:spAutoFit/>
          </a:bodyPr>
          <a:lstStyle/>
          <a:p>
            <a:pPr algn="ctr">
              <a:lnSpc>
                <a:spcPct val="100000"/>
              </a:lnSpc>
            </a:pPr>
            <a:r>
              <a:rPr sz="540" b="1" i="0" lang="de-DE">
                <a:solidFill>
                  <a:srgbClr val="0B3A5D"/>
                </a:solidFill>
                <a:latin typeface="Segoe UI"/>
              </a:rPr>
              <a:t>Shortcode-Generator</a:t>
            </a:r>
          </a:p>
        </p:txBody>
      </p:sp>
      <p:sp>
        <p:nvSpPr>
          <p:cNvPr id="59" name="Rectangle 58"/>
          <p:cNvSpPr/>
          <p:nvPr/>
        </p:nvSpPr>
        <p:spPr>
          <a:xfrm>
            <a:off x="11173420" y="1700784"/>
            <a:ext cx="250178"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11173420" y="1778508"/>
            <a:ext cx="250178"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Über</a:t>
            </a:r>
          </a:p>
        </p:txBody>
      </p:sp>
      <p:sp>
        <p:nvSpPr>
          <p:cNvPr id="61" name="Rectangle 60"/>
          <p:cNvSpPr/>
          <p:nvPr/>
        </p:nvSpPr>
        <p:spPr>
          <a:xfrm>
            <a:off x="6906463" y="1975104"/>
            <a:ext cx="451713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ectangle 61"/>
          <p:cNvSpPr/>
          <p:nvPr/>
        </p:nvSpPr>
        <p:spPr>
          <a:xfrm>
            <a:off x="6906463" y="2121408"/>
            <a:ext cx="4517136" cy="32461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Rectangle 62"/>
          <p:cNvSpPr/>
          <p:nvPr/>
        </p:nvSpPr>
        <p:spPr>
          <a:xfrm>
            <a:off x="6906463" y="2121408"/>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6906463" y="2395728"/>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7016191" y="2189988"/>
            <a:ext cx="429767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Link zusammenstellen</a:t>
            </a:r>
          </a:p>
        </p:txBody>
      </p:sp>
      <p:sp>
        <p:nvSpPr>
          <p:cNvPr id="66" name="TextBox 65"/>
          <p:cNvSpPr txBox="1"/>
          <p:nvPr/>
        </p:nvSpPr>
        <p:spPr>
          <a:xfrm>
            <a:off x="7034479" y="2523744"/>
            <a:ext cx="426110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Typ</a:t>
            </a:r>
          </a:p>
        </p:txBody>
      </p:sp>
      <p:sp>
        <p:nvSpPr>
          <p:cNvPr id="67" name="Rounded Rectangle 66"/>
          <p:cNvSpPr/>
          <p:nvPr/>
        </p:nvSpPr>
        <p:spPr>
          <a:xfrm>
            <a:off x="7034479" y="2734056"/>
            <a:ext cx="4261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7125919" y="2784348"/>
            <a:ext cx="387705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Link zur Vollbildseite (Programm / Zeitplan / Sprecher, auch als QR-Code)</a:t>
            </a:r>
          </a:p>
        </p:txBody>
      </p:sp>
      <p:sp>
        <p:nvSpPr>
          <p:cNvPr id="69" name="TextBox 68"/>
          <p:cNvSpPr txBox="1"/>
          <p:nvPr/>
        </p:nvSpPr>
        <p:spPr>
          <a:xfrm>
            <a:off x="11076127" y="2784348"/>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70" name="TextBox 69"/>
          <p:cNvSpPr txBox="1"/>
          <p:nvPr/>
        </p:nvSpPr>
        <p:spPr>
          <a:xfrm>
            <a:off x="7034479" y="3054096"/>
            <a:ext cx="2471440"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Hauptveranstaltung</a:t>
            </a:r>
          </a:p>
        </p:txBody>
      </p:sp>
      <p:sp>
        <p:nvSpPr>
          <p:cNvPr id="71" name="Rounded Rectangle 70"/>
          <p:cNvSpPr/>
          <p:nvPr/>
        </p:nvSpPr>
        <p:spPr>
          <a:xfrm>
            <a:off x="7034479" y="3264408"/>
            <a:ext cx="247144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7125919" y="3314700"/>
            <a:ext cx="2087392"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 Aktuelle Hauptveranstaltung -</a:t>
            </a:r>
          </a:p>
        </p:txBody>
      </p:sp>
      <p:sp>
        <p:nvSpPr>
          <p:cNvPr id="73" name="TextBox 72"/>
          <p:cNvSpPr txBox="1"/>
          <p:nvPr/>
        </p:nvSpPr>
        <p:spPr>
          <a:xfrm>
            <a:off x="9286463" y="3314700"/>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74" name="TextBox 73"/>
          <p:cNvSpPr txBox="1"/>
          <p:nvPr/>
        </p:nvSpPr>
        <p:spPr>
          <a:xfrm>
            <a:off x="9688799" y="3054096"/>
            <a:ext cx="160678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Ansicht</a:t>
            </a:r>
          </a:p>
        </p:txBody>
      </p:sp>
      <p:sp>
        <p:nvSpPr>
          <p:cNvPr id="75" name="Rounded Rectangle 74"/>
          <p:cNvSpPr/>
          <p:nvPr/>
        </p:nvSpPr>
        <p:spPr>
          <a:xfrm>
            <a:off x="9688799" y="3264408"/>
            <a:ext cx="160678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9780239" y="3314700"/>
            <a:ext cx="122273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Programm</a:t>
            </a:r>
          </a:p>
        </p:txBody>
      </p:sp>
      <p:sp>
        <p:nvSpPr>
          <p:cNvPr id="77" name="TextBox 76"/>
          <p:cNvSpPr txBox="1"/>
          <p:nvPr/>
        </p:nvSpPr>
        <p:spPr>
          <a:xfrm>
            <a:off x="11076127" y="3314700"/>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78" name="TextBox 77"/>
          <p:cNvSpPr txBox="1"/>
          <p:nvPr/>
        </p:nvSpPr>
        <p:spPr>
          <a:xfrm>
            <a:off x="7034479" y="3584448"/>
            <a:ext cx="160678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Tag</a:t>
            </a:r>
          </a:p>
        </p:txBody>
      </p:sp>
      <p:sp>
        <p:nvSpPr>
          <p:cNvPr id="79" name="Rounded Rectangle 78"/>
          <p:cNvSpPr/>
          <p:nvPr/>
        </p:nvSpPr>
        <p:spPr>
          <a:xfrm>
            <a:off x="7034479" y="3794760"/>
            <a:ext cx="160678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7125919" y="3845052"/>
            <a:ext cx="122273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Automatisch</a:t>
            </a:r>
          </a:p>
        </p:txBody>
      </p:sp>
      <p:sp>
        <p:nvSpPr>
          <p:cNvPr id="81" name="TextBox 80"/>
          <p:cNvSpPr txBox="1"/>
          <p:nvPr/>
        </p:nvSpPr>
        <p:spPr>
          <a:xfrm>
            <a:off x="8421806" y="3845052"/>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82" name="Rectangle 81"/>
          <p:cNvSpPr/>
          <p:nvPr/>
        </p:nvSpPr>
        <p:spPr>
          <a:xfrm>
            <a:off x="8824142" y="3621024"/>
            <a:ext cx="118872" cy="118872"/>
          </a:xfrm>
          <a:prstGeom prst="rect">
            <a:avLst/>
          </a:prstGeom>
          <a:solidFill>
            <a:srgbClr val="FFFFFF"/>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TextBox 82"/>
          <p:cNvSpPr txBox="1"/>
          <p:nvPr/>
        </p:nvSpPr>
        <p:spPr>
          <a:xfrm>
            <a:off x="9007022" y="3607308"/>
            <a:ext cx="2288560"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Nur anstehende</a:t>
            </a:r>
          </a:p>
        </p:txBody>
      </p:sp>
      <p:sp>
        <p:nvSpPr>
          <p:cNvPr id="84" name="Rectangle 83"/>
          <p:cNvSpPr/>
          <p:nvPr/>
        </p:nvSpPr>
        <p:spPr>
          <a:xfrm>
            <a:off x="8824142" y="3822191"/>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8828714" y="3817620"/>
            <a:ext cx="118872" cy="118872"/>
          </a:xfrm>
          <a:prstGeom prst="rect">
            <a:avLst/>
          </a:prstGeom>
          <a:noFill/>
        </p:spPr>
        <p:txBody>
          <a:bodyPr wrap="square" lIns="0" rIns="0" tIns="0" bIns="0" anchor="t">
            <a:spAutoFit/>
          </a:bodyPr>
          <a:lstStyle/>
          <a:p>
            <a:pPr algn="ctr">
              <a:lnSpc>
                <a:spcPct val="100000"/>
              </a:lnSpc>
            </a:pPr>
            <a:r>
              <a:rPr sz="750" b="1" i="0" lang="de-DE">
                <a:solidFill>
                  <a:srgbClr val="FFFFFF"/>
                </a:solidFill>
                <a:latin typeface="Segoe UI"/>
              </a:rPr>
              <a:t>L</a:t>
            </a:r>
          </a:p>
        </p:txBody>
      </p:sp>
      <p:sp>
        <p:nvSpPr>
          <p:cNvPr id="86" name="TextBox 85"/>
          <p:cNvSpPr txBox="1"/>
          <p:nvPr/>
        </p:nvSpPr>
        <p:spPr>
          <a:xfrm>
            <a:off x="9007022" y="3808476"/>
            <a:ext cx="2288560"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App-Modus erzwingen</a:t>
            </a:r>
          </a:p>
        </p:txBody>
      </p:sp>
      <p:sp>
        <p:nvSpPr>
          <p:cNvPr id="87" name="Rectangle 86"/>
          <p:cNvSpPr/>
          <p:nvPr/>
        </p:nvSpPr>
        <p:spPr>
          <a:xfrm>
            <a:off x="8824142" y="4023360"/>
            <a:ext cx="118872" cy="118872"/>
          </a:xfrm>
          <a:prstGeom prst="rect">
            <a:avLst/>
          </a:prstGeom>
          <a:solidFill>
            <a:srgbClr val="FFFFFF"/>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9007022" y="4009644"/>
            <a:ext cx="2288560"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Zum Einbetten (iframe)</a:t>
            </a:r>
          </a:p>
        </p:txBody>
      </p:sp>
      <p:sp>
        <p:nvSpPr>
          <p:cNvPr id="89" name="TextBox 88"/>
          <p:cNvSpPr txBox="1"/>
          <p:nvPr/>
        </p:nvSpPr>
        <p:spPr>
          <a:xfrm>
            <a:off x="7034479" y="4261104"/>
            <a:ext cx="1828800" cy="146304"/>
          </a:xfrm>
          <a:prstGeom prst="rect">
            <a:avLst/>
          </a:prstGeom>
          <a:noFill/>
        </p:spPr>
        <p:txBody>
          <a:bodyPr wrap="square" lIns="0" rIns="0" tIns="0" bIns="0" anchor="t">
            <a:spAutoFit/>
          </a:bodyPr>
          <a:lstStyle/>
          <a:p>
            <a:pPr algn="l">
              <a:lnSpc>
                <a:spcPct val="100000"/>
              </a:lnSpc>
            </a:pPr>
            <a:r>
              <a:rPr sz="700" b="1" i="0" lang="de-DE">
                <a:solidFill>
                  <a:srgbClr val="6B7A88"/>
                </a:solidFill>
                <a:latin typeface="Segoe UI"/>
              </a:rPr>
              <a:t>Dein Link</a:t>
            </a:r>
          </a:p>
        </p:txBody>
      </p:sp>
      <p:sp>
        <p:nvSpPr>
          <p:cNvPr id="90" name="Rounded Rectangle 89"/>
          <p:cNvSpPr/>
          <p:nvPr/>
        </p:nvSpPr>
        <p:spPr>
          <a:xfrm>
            <a:off x="7034479" y="4425696"/>
            <a:ext cx="3364991" cy="274320"/>
          </a:xfrm>
          <a:prstGeom prst="roundRect">
            <a:avLst>
              <a:gd name="adj" fmla="val 8000"/>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1" name="TextBox 90"/>
          <p:cNvSpPr txBox="1"/>
          <p:nvPr/>
        </p:nvSpPr>
        <p:spPr>
          <a:xfrm>
            <a:off x="7125919" y="4489704"/>
            <a:ext cx="3182111" cy="164592"/>
          </a:xfrm>
          <a:prstGeom prst="rect">
            <a:avLst/>
          </a:prstGeom>
          <a:noFill/>
        </p:spPr>
        <p:txBody>
          <a:bodyPr wrap="square" lIns="0" rIns="0" tIns="0" bIns="0" anchor="t">
            <a:spAutoFit/>
          </a:bodyPr>
          <a:lstStyle/>
          <a:p>
            <a:pPr algn="l">
              <a:lnSpc>
                <a:spcPct val="100000"/>
              </a:lnSpc>
            </a:pPr>
            <a:r>
              <a:rPr sz="750" b="0" i="0" lang="de-DE">
                <a:solidFill>
                  <a:srgbClr val="9CDCFE"/>
                </a:solidFill>
                <a:latin typeface="Consolas"/>
              </a:rPr>
              <a:t>https://ihre-seite.de/?ec_plan&amp;ec_app=1</a:t>
            </a:r>
          </a:p>
        </p:txBody>
      </p:sp>
      <p:sp>
        <p:nvSpPr>
          <p:cNvPr id="92" name="Rounded Rectangle 91"/>
          <p:cNvSpPr/>
          <p:nvPr/>
        </p:nvSpPr>
        <p:spPr>
          <a:xfrm>
            <a:off x="7034479" y="4773168"/>
            <a:ext cx="1011326"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TextBox 92"/>
          <p:cNvSpPr txBox="1"/>
          <p:nvPr/>
        </p:nvSpPr>
        <p:spPr>
          <a:xfrm>
            <a:off x="7034479" y="4823460"/>
            <a:ext cx="1011326"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Code kopieren</a:t>
            </a:r>
          </a:p>
        </p:txBody>
      </p:sp>
      <p:sp>
        <p:nvSpPr>
          <p:cNvPr id="94" name="Rounded Rectangle 93"/>
          <p:cNvSpPr/>
          <p:nvPr/>
        </p:nvSpPr>
        <p:spPr>
          <a:xfrm>
            <a:off x="8137245" y="4773168"/>
            <a:ext cx="897940" cy="246888"/>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5" name="TextBox 94"/>
          <p:cNvSpPr txBox="1"/>
          <p:nvPr/>
        </p:nvSpPr>
        <p:spPr>
          <a:xfrm>
            <a:off x="8137245" y="4823460"/>
            <a:ext cx="897940" cy="146304"/>
          </a:xfrm>
          <a:prstGeom prst="rect">
            <a:avLst/>
          </a:prstGeom>
          <a:noFill/>
        </p:spPr>
        <p:txBody>
          <a:bodyPr wrap="square" lIns="0" rIns="0" tIns="0" bIns="0" anchor="t">
            <a:spAutoFit/>
          </a:bodyPr>
          <a:lstStyle/>
          <a:p>
            <a:pPr algn="ctr">
              <a:lnSpc>
                <a:spcPct val="100000"/>
              </a:lnSpc>
            </a:pPr>
            <a:r>
              <a:rPr sz="800" b="0" i="0" lang="de-DE">
                <a:solidFill>
                  <a:srgbClr val="333D47"/>
                </a:solidFill>
                <a:latin typeface="Segoe UI"/>
              </a:rPr>
              <a:t>Link öffnen</a:t>
            </a:r>
          </a:p>
        </p:txBody>
      </p:sp>
      <p:sp>
        <p:nvSpPr>
          <p:cNvPr id="96" name="Rounded Rectangle 95"/>
          <p:cNvSpPr/>
          <p:nvPr/>
        </p:nvSpPr>
        <p:spPr>
          <a:xfrm>
            <a:off x="7034479" y="5084064"/>
            <a:ext cx="1124712" cy="246888"/>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TextBox 96"/>
          <p:cNvSpPr txBox="1"/>
          <p:nvPr/>
        </p:nvSpPr>
        <p:spPr>
          <a:xfrm>
            <a:off x="7034479" y="5134356"/>
            <a:ext cx="1124712" cy="146304"/>
          </a:xfrm>
          <a:prstGeom prst="rect">
            <a:avLst/>
          </a:prstGeom>
          <a:noFill/>
        </p:spPr>
        <p:txBody>
          <a:bodyPr wrap="square" lIns="0" rIns="0" tIns="0" bIns="0" anchor="t">
            <a:spAutoFit/>
          </a:bodyPr>
          <a:lstStyle/>
          <a:p>
            <a:pPr algn="ctr">
              <a:lnSpc>
                <a:spcPct val="100000"/>
              </a:lnSpc>
            </a:pPr>
            <a:r>
              <a:rPr sz="800" b="0" i="0" lang="de-DE">
                <a:solidFill>
                  <a:srgbClr val="333D47"/>
                </a:solidFill>
                <a:latin typeface="Segoe UI"/>
              </a:rPr>
              <a:t>QR-Code als PNG</a:t>
            </a:r>
          </a:p>
        </p:txBody>
      </p:sp>
      <p:sp>
        <p:nvSpPr>
          <p:cNvPr id="98" name="Rounded Rectangle 97"/>
          <p:cNvSpPr/>
          <p:nvPr/>
        </p:nvSpPr>
        <p:spPr>
          <a:xfrm>
            <a:off x="8296351" y="5084064"/>
            <a:ext cx="1124712" cy="246888"/>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9" name="TextBox 98"/>
          <p:cNvSpPr txBox="1"/>
          <p:nvPr/>
        </p:nvSpPr>
        <p:spPr>
          <a:xfrm>
            <a:off x="8296351" y="5134356"/>
            <a:ext cx="1124712" cy="146304"/>
          </a:xfrm>
          <a:prstGeom prst="rect">
            <a:avLst/>
          </a:prstGeom>
          <a:noFill/>
        </p:spPr>
        <p:txBody>
          <a:bodyPr wrap="square" lIns="0" rIns="0" tIns="0" bIns="0" anchor="t">
            <a:spAutoFit/>
          </a:bodyPr>
          <a:lstStyle/>
          <a:p>
            <a:pPr algn="ctr">
              <a:lnSpc>
                <a:spcPct val="100000"/>
              </a:lnSpc>
            </a:pPr>
            <a:r>
              <a:rPr sz="800" b="0" i="0" lang="de-DE">
                <a:solidFill>
                  <a:srgbClr val="333D47"/>
                </a:solidFill>
                <a:latin typeface="Segoe UI"/>
              </a:rPr>
              <a:t>QR-Code als SVG</a:t>
            </a:r>
          </a:p>
        </p:txBody>
      </p:sp>
      <p:sp>
        <p:nvSpPr>
          <p:cNvPr id="100" name="Rectangle 99"/>
          <p:cNvSpPr/>
          <p:nvPr/>
        </p:nvSpPr>
        <p:spPr>
          <a:xfrm>
            <a:off x="10582351" y="4425696"/>
            <a:ext cx="713232" cy="713232"/>
          </a:xfrm>
          <a:prstGeom prst="rect">
            <a:avLst/>
          </a:prstGeom>
          <a:solidFill>
            <a:srgbClr val="FFFFFF"/>
          </a:solidFill>
          <a:ln w="10160">
            <a:solidFill>
              <a:srgbClr val="DCDC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1" name="Rectangle 100"/>
          <p:cNvSpPr/>
          <p:nvPr/>
        </p:nvSpPr>
        <p:spPr>
          <a:xfrm>
            <a:off x="10637215" y="4480560"/>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2" name="Rectangle 101"/>
          <p:cNvSpPr/>
          <p:nvPr/>
        </p:nvSpPr>
        <p:spPr>
          <a:xfrm>
            <a:off x="10704271" y="4480560"/>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3" name="Rectangle 102"/>
          <p:cNvSpPr/>
          <p:nvPr/>
        </p:nvSpPr>
        <p:spPr>
          <a:xfrm>
            <a:off x="10771327" y="4480560"/>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4" name="Rectangle 103"/>
          <p:cNvSpPr/>
          <p:nvPr/>
        </p:nvSpPr>
        <p:spPr>
          <a:xfrm>
            <a:off x="10838383" y="4480560"/>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5" name="Rectangle 104"/>
          <p:cNvSpPr/>
          <p:nvPr/>
        </p:nvSpPr>
        <p:spPr>
          <a:xfrm>
            <a:off x="10972495" y="4480560"/>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6" name="Rectangle 105"/>
          <p:cNvSpPr/>
          <p:nvPr/>
        </p:nvSpPr>
        <p:spPr>
          <a:xfrm>
            <a:off x="11039551" y="4480560"/>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7" name="Rectangle 106"/>
          <p:cNvSpPr/>
          <p:nvPr/>
        </p:nvSpPr>
        <p:spPr>
          <a:xfrm>
            <a:off x="11106607" y="4480560"/>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8" name="Rectangle 107"/>
          <p:cNvSpPr/>
          <p:nvPr/>
        </p:nvSpPr>
        <p:spPr>
          <a:xfrm>
            <a:off x="11173663" y="4480560"/>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9" name="Rectangle 108"/>
          <p:cNvSpPr/>
          <p:nvPr/>
        </p:nvSpPr>
        <p:spPr>
          <a:xfrm>
            <a:off x="10637215" y="4547616"/>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0" name="Rectangle 109"/>
          <p:cNvSpPr/>
          <p:nvPr/>
        </p:nvSpPr>
        <p:spPr>
          <a:xfrm>
            <a:off x="10838383" y="4547616"/>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1" name="Rectangle 110"/>
          <p:cNvSpPr/>
          <p:nvPr/>
        </p:nvSpPr>
        <p:spPr>
          <a:xfrm>
            <a:off x="11173663" y="4547616"/>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2" name="Rectangle 111"/>
          <p:cNvSpPr/>
          <p:nvPr/>
        </p:nvSpPr>
        <p:spPr>
          <a:xfrm>
            <a:off x="10637215" y="4614672"/>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3" name="Rectangle 112"/>
          <p:cNvSpPr/>
          <p:nvPr/>
        </p:nvSpPr>
        <p:spPr>
          <a:xfrm>
            <a:off x="10771327" y="4614672"/>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4" name="Rectangle 113"/>
          <p:cNvSpPr/>
          <p:nvPr/>
        </p:nvSpPr>
        <p:spPr>
          <a:xfrm>
            <a:off x="10838383" y="4614672"/>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5" name="Rectangle 114"/>
          <p:cNvSpPr/>
          <p:nvPr/>
        </p:nvSpPr>
        <p:spPr>
          <a:xfrm>
            <a:off x="10905439" y="4614672"/>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6" name="Rectangle 115"/>
          <p:cNvSpPr/>
          <p:nvPr/>
        </p:nvSpPr>
        <p:spPr>
          <a:xfrm>
            <a:off x="11039551" y="4614672"/>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7" name="Rectangle 116"/>
          <p:cNvSpPr/>
          <p:nvPr/>
        </p:nvSpPr>
        <p:spPr>
          <a:xfrm>
            <a:off x="11173663" y="4614672"/>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8" name="Rectangle 117"/>
          <p:cNvSpPr/>
          <p:nvPr/>
        </p:nvSpPr>
        <p:spPr>
          <a:xfrm>
            <a:off x="10637215" y="4681728"/>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9" name="Rectangle 118"/>
          <p:cNvSpPr/>
          <p:nvPr/>
        </p:nvSpPr>
        <p:spPr>
          <a:xfrm>
            <a:off x="10704271" y="4681728"/>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0" name="Rectangle 119"/>
          <p:cNvSpPr/>
          <p:nvPr/>
        </p:nvSpPr>
        <p:spPr>
          <a:xfrm>
            <a:off x="10771327" y="4681728"/>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1" name="Rectangle 120"/>
          <p:cNvSpPr/>
          <p:nvPr/>
        </p:nvSpPr>
        <p:spPr>
          <a:xfrm>
            <a:off x="10905439" y="4681728"/>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2" name="Rectangle 121"/>
          <p:cNvSpPr/>
          <p:nvPr/>
        </p:nvSpPr>
        <p:spPr>
          <a:xfrm>
            <a:off x="10972495" y="4681728"/>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3" name="Rectangle 122"/>
          <p:cNvSpPr/>
          <p:nvPr/>
        </p:nvSpPr>
        <p:spPr>
          <a:xfrm>
            <a:off x="11039551" y="4681728"/>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4" name="Rectangle 123"/>
          <p:cNvSpPr/>
          <p:nvPr/>
        </p:nvSpPr>
        <p:spPr>
          <a:xfrm>
            <a:off x="11106607" y="4681728"/>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5" name="Rectangle 124"/>
          <p:cNvSpPr/>
          <p:nvPr/>
        </p:nvSpPr>
        <p:spPr>
          <a:xfrm>
            <a:off x="11173663" y="4681728"/>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6" name="Rectangle 125"/>
          <p:cNvSpPr/>
          <p:nvPr/>
        </p:nvSpPr>
        <p:spPr>
          <a:xfrm>
            <a:off x="10771327" y="4748784"/>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7" name="Rectangle 126"/>
          <p:cNvSpPr/>
          <p:nvPr/>
        </p:nvSpPr>
        <p:spPr>
          <a:xfrm>
            <a:off x="10905439" y="4748784"/>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8" name="Rectangle 127"/>
          <p:cNvSpPr/>
          <p:nvPr/>
        </p:nvSpPr>
        <p:spPr>
          <a:xfrm>
            <a:off x="11039551" y="4748784"/>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9" name="Rectangle 128"/>
          <p:cNvSpPr/>
          <p:nvPr/>
        </p:nvSpPr>
        <p:spPr>
          <a:xfrm>
            <a:off x="10637215" y="4815840"/>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0" name="Rectangle 129"/>
          <p:cNvSpPr/>
          <p:nvPr/>
        </p:nvSpPr>
        <p:spPr>
          <a:xfrm>
            <a:off x="10704271" y="4815840"/>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1" name="Rectangle 130"/>
          <p:cNvSpPr/>
          <p:nvPr/>
        </p:nvSpPr>
        <p:spPr>
          <a:xfrm>
            <a:off x="10838383" y="4815840"/>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2" name="Rectangle 131"/>
          <p:cNvSpPr/>
          <p:nvPr/>
        </p:nvSpPr>
        <p:spPr>
          <a:xfrm>
            <a:off x="10905439" y="4815840"/>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3" name="Rectangle 132"/>
          <p:cNvSpPr/>
          <p:nvPr/>
        </p:nvSpPr>
        <p:spPr>
          <a:xfrm>
            <a:off x="10972495" y="4815840"/>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4" name="Rectangle 133"/>
          <p:cNvSpPr/>
          <p:nvPr/>
        </p:nvSpPr>
        <p:spPr>
          <a:xfrm>
            <a:off x="11106607" y="4815840"/>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5" name="Rectangle 134"/>
          <p:cNvSpPr/>
          <p:nvPr/>
        </p:nvSpPr>
        <p:spPr>
          <a:xfrm>
            <a:off x="11173663" y="4815840"/>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6" name="Rectangle 135"/>
          <p:cNvSpPr/>
          <p:nvPr/>
        </p:nvSpPr>
        <p:spPr>
          <a:xfrm>
            <a:off x="10637215" y="4882896"/>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7" name="Rectangle 136"/>
          <p:cNvSpPr/>
          <p:nvPr/>
        </p:nvSpPr>
        <p:spPr>
          <a:xfrm>
            <a:off x="10704271" y="4882896"/>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8" name="Rectangle 137"/>
          <p:cNvSpPr/>
          <p:nvPr/>
        </p:nvSpPr>
        <p:spPr>
          <a:xfrm>
            <a:off x="10771327" y="4882896"/>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9" name="Rectangle 138"/>
          <p:cNvSpPr/>
          <p:nvPr/>
        </p:nvSpPr>
        <p:spPr>
          <a:xfrm>
            <a:off x="10838383" y="4882896"/>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0" name="Rectangle 139"/>
          <p:cNvSpPr/>
          <p:nvPr/>
        </p:nvSpPr>
        <p:spPr>
          <a:xfrm>
            <a:off x="11039551" y="4882896"/>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1" name="Rectangle 140"/>
          <p:cNvSpPr/>
          <p:nvPr/>
        </p:nvSpPr>
        <p:spPr>
          <a:xfrm>
            <a:off x="11173663" y="4882896"/>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2" name="Rectangle 141"/>
          <p:cNvSpPr/>
          <p:nvPr/>
        </p:nvSpPr>
        <p:spPr>
          <a:xfrm>
            <a:off x="10637215" y="4949952"/>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3" name="Rectangle 142"/>
          <p:cNvSpPr/>
          <p:nvPr/>
        </p:nvSpPr>
        <p:spPr>
          <a:xfrm>
            <a:off x="10838383" y="4949952"/>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4" name="Rectangle 143"/>
          <p:cNvSpPr/>
          <p:nvPr/>
        </p:nvSpPr>
        <p:spPr>
          <a:xfrm>
            <a:off x="10972495" y="4949952"/>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5" name="Rectangle 144"/>
          <p:cNvSpPr/>
          <p:nvPr/>
        </p:nvSpPr>
        <p:spPr>
          <a:xfrm>
            <a:off x="11039551" y="4949952"/>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6" name="Rectangle 145"/>
          <p:cNvSpPr/>
          <p:nvPr/>
        </p:nvSpPr>
        <p:spPr>
          <a:xfrm>
            <a:off x="11106607" y="4949952"/>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7" name="Rectangle 146"/>
          <p:cNvSpPr/>
          <p:nvPr/>
        </p:nvSpPr>
        <p:spPr>
          <a:xfrm>
            <a:off x="10637215" y="5017008"/>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8" name="Rectangle 147"/>
          <p:cNvSpPr/>
          <p:nvPr/>
        </p:nvSpPr>
        <p:spPr>
          <a:xfrm>
            <a:off x="10704271" y="5017008"/>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9" name="Rectangle 148"/>
          <p:cNvSpPr/>
          <p:nvPr/>
        </p:nvSpPr>
        <p:spPr>
          <a:xfrm>
            <a:off x="10771327" y="5017008"/>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0" name="Rectangle 149"/>
          <p:cNvSpPr/>
          <p:nvPr/>
        </p:nvSpPr>
        <p:spPr>
          <a:xfrm>
            <a:off x="10838383" y="5017008"/>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1" name="Rectangle 150"/>
          <p:cNvSpPr/>
          <p:nvPr/>
        </p:nvSpPr>
        <p:spPr>
          <a:xfrm>
            <a:off x="10905439" y="5017008"/>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2" name="Rectangle 151"/>
          <p:cNvSpPr/>
          <p:nvPr/>
        </p:nvSpPr>
        <p:spPr>
          <a:xfrm>
            <a:off x="11106607" y="5017008"/>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3" name="Rectangle 152"/>
          <p:cNvSpPr/>
          <p:nvPr/>
        </p:nvSpPr>
        <p:spPr>
          <a:xfrm>
            <a:off x="11173663" y="5017008"/>
            <a:ext cx="67056" cy="67056"/>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4" name="Oval 153"/>
          <p:cNvSpPr/>
          <p:nvPr/>
        </p:nvSpPr>
        <p:spPr>
          <a:xfrm>
            <a:off x="11350447" y="271576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5" name="TextBox 154"/>
          <p:cNvSpPr txBox="1"/>
          <p:nvPr/>
        </p:nvSpPr>
        <p:spPr>
          <a:xfrm>
            <a:off x="11350447" y="277520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156" name="Oval 155"/>
          <p:cNvSpPr/>
          <p:nvPr/>
        </p:nvSpPr>
        <p:spPr>
          <a:xfrm>
            <a:off x="11350447" y="324612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7" name="TextBox 156"/>
          <p:cNvSpPr txBox="1"/>
          <p:nvPr/>
        </p:nvSpPr>
        <p:spPr>
          <a:xfrm>
            <a:off x="11350447" y="330555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158" name="Oval 157"/>
          <p:cNvSpPr/>
          <p:nvPr/>
        </p:nvSpPr>
        <p:spPr>
          <a:xfrm>
            <a:off x="11350447" y="373989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9" name="TextBox 158"/>
          <p:cNvSpPr txBox="1"/>
          <p:nvPr/>
        </p:nvSpPr>
        <p:spPr>
          <a:xfrm>
            <a:off x="11350447" y="379933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160" name="Oval 159"/>
          <p:cNvSpPr/>
          <p:nvPr/>
        </p:nvSpPr>
        <p:spPr>
          <a:xfrm>
            <a:off x="11350447" y="46451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1" name="TextBox 160"/>
          <p:cNvSpPr txBox="1"/>
          <p:nvPr/>
        </p:nvSpPr>
        <p:spPr>
          <a:xfrm>
            <a:off x="11350447" y="470458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162" name="Rectangle 161"/>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3" name="Rectangle 162"/>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4" name="TextBox 163"/>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165" name="TextBox 164"/>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Auch von Hand: </a:t>
            </a:r>
            <a:r>
              <a:rPr sz="1000" b="0" i="0" lang="de-DE">
                <a:solidFill>
                  <a:srgbClr val="2B3844"/>
                </a:solidFill>
                <a:latin typeface="Consolas"/>
              </a:rPr>
              <a:t>/?ec_plan</a:t>
            </a:r>
            <a:r>
              <a:rPr sz="1000" b="0" i="0" lang="de-DE">
                <a:solidFill>
                  <a:srgbClr val="2B3844"/>
                </a:solidFill>
                <a:latin typeface="Segoe UI"/>
              </a:rPr>
              <a:t> Programm, </a:t>
            </a:r>
            <a:r>
              <a:rPr sz="1000" b="0" i="0" lang="de-DE">
                <a:solidFill>
                  <a:srgbClr val="2B3844"/>
                </a:solidFill>
                <a:latin typeface="Consolas"/>
              </a:rPr>
              <a:t>&amp;ec_view=timetable</a:t>
            </a:r>
            <a:r>
              <a:rPr sz="1000" b="0" i="0" lang="de-DE">
                <a:solidFill>
                  <a:srgbClr val="2B3844"/>
                </a:solidFill>
                <a:latin typeface="Segoe UI"/>
              </a:rPr>
              <a:t> Zeitplan, </a:t>
            </a:r>
            <a:r>
              <a:rPr sz="1000" b="0" i="0" lang="de-DE">
                <a:solidFill>
                  <a:srgbClr val="2B3844"/>
                </a:solidFill>
                <a:latin typeface="Consolas"/>
              </a:rPr>
              <a:t>/?ec_ticker</a:t>
            </a:r>
            <a:r>
              <a:rPr sz="1000" b="0" i="0" lang="de-DE">
                <a:solidFill>
                  <a:srgbClr val="2B3844"/>
                </a:solidFill>
                <a:latin typeface="Segoe UI"/>
              </a:rPr>
              <a:t> Live-Ticker, </a:t>
            </a:r>
            <a:r>
              <a:rPr sz="1000" b="0" i="0" lang="de-DE">
                <a:solidFill>
                  <a:srgbClr val="2B3844"/>
                </a:solidFill>
                <a:latin typeface="Consolas"/>
              </a:rPr>
              <a:t>/?ec_speakers</a:t>
            </a:r>
            <a:r>
              <a:rPr sz="1000" b="0" i="0" lang="de-DE">
                <a:solidFill>
                  <a:srgbClr val="2B3844"/>
                </a:solidFill>
                <a:latin typeface="Segoe UI"/>
              </a:rPr>
              <a:t> Sprecher, </a:t>
            </a:r>
            <a:r>
              <a:rPr sz="1000" b="0" i="0" lang="de-DE">
                <a:solidFill>
                  <a:srgbClr val="2B3844"/>
                </a:solidFill>
                <a:latin typeface="Consolas"/>
              </a:rPr>
              <a:t>/?ec_info</a:t>
            </a:r>
            <a:r>
              <a:rPr sz="1000" b="0" i="0" lang="de-DE">
                <a:solidFill>
                  <a:srgbClr val="2B3844"/>
                </a:solidFill>
                <a:latin typeface="Segoe UI"/>
              </a:rPr>
              <a:t> Infoseite, </a:t>
            </a:r>
            <a:r>
              <a:rPr sz="1000" b="0" i="0" lang="de-DE">
                <a:solidFill>
                  <a:srgbClr val="2B3844"/>
                </a:solidFill>
                <a:latin typeface="Consolas"/>
              </a:rPr>
              <a:t>&amp;ec_day=all</a:t>
            </a:r>
            <a:r>
              <a:rPr sz="1000" b="0" i="0" lang="de-DE">
                <a:solidFill>
                  <a:srgbClr val="2B3844"/>
                </a:solidFill>
                <a:latin typeface="Segoe UI"/>
              </a:rPr>
              <a:t> alle Tage. Ohne PRO zeigt die Adresse die normale Seite.</a:t>
            </a:r>
          </a:p>
        </p:txBody>
      </p:sp>
      <p:sp>
        <p:nvSpPr>
          <p:cNvPr id="166" name="Rectangle 16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7" name="TextBox 16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168" name="TextBox 16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46 / 140</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3.10 · VOLLBILD &amp; APP · PRO</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Reiter „Vollbild &amp; App“: Kopf, Leiste, Farben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035040" cy="4160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03504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 Kongress</a:t>
            </a:r>
          </a:p>
        </p:txBody>
      </p:sp>
      <p:sp>
        <p:nvSpPr>
          <p:cNvPr id="9" name="Rectangle 8"/>
          <p:cNvSpPr/>
          <p:nvPr/>
        </p:nvSpPr>
        <p:spPr>
          <a:xfrm>
            <a:off x="566928" y="1572768"/>
            <a:ext cx="1481328" cy="3941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Veranstaltungen</a:t>
            </a:r>
          </a:p>
        </p:txBody>
      </p:sp>
      <p:sp>
        <p:nvSpPr>
          <p:cNvPr id="13" name="Rectangle 12"/>
          <p:cNvSpPr/>
          <p:nvPr/>
        </p:nvSpPr>
        <p:spPr>
          <a:xfrm>
            <a:off x="566928"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Alle Veranstaltungen</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Erstellen</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Sprecher</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Orte</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Rollen</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Master Editor</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Einstellungen</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25" name="TextBox 24"/>
          <p:cNvSpPr txBox="1"/>
          <p:nvPr/>
        </p:nvSpPr>
        <p:spPr>
          <a:xfrm>
            <a:off x="713232" y="42382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26" name="TextBox 25"/>
          <p:cNvSpPr txBox="1"/>
          <p:nvPr/>
        </p:nvSpPr>
        <p:spPr>
          <a:xfrm>
            <a:off x="713232" y="44759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27" name="TextBox 26"/>
          <p:cNvSpPr txBox="1"/>
          <p:nvPr/>
        </p:nvSpPr>
        <p:spPr>
          <a:xfrm>
            <a:off x="713232" y="4713732"/>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Design</a:t>
            </a:r>
          </a:p>
        </p:txBody>
      </p:sp>
      <p:sp>
        <p:nvSpPr>
          <p:cNvPr id="28" name="Rectangle 27"/>
          <p:cNvSpPr/>
          <p:nvPr/>
        </p:nvSpPr>
        <p:spPr>
          <a:xfrm>
            <a:off x="2249424" y="1700784"/>
            <a:ext cx="56438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2249424" y="1778508"/>
            <a:ext cx="564382"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Design &amp; Optionen</a:t>
            </a:r>
          </a:p>
        </p:txBody>
      </p:sp>
      <p:sp>
        <p:nvSpPr>
          <p:cNvPr id="30" name="Rectangle 29"/>
          <p:cNvSpPr/>
          <p:nvPr/>
        </p:nvSpPr>
        <p:spPr>
          <a:xfrm>
            <a:off x="2850382" y="1700784"/>
            <a:ext cx="48691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2850382" y="1778508"/>
            <a:ext cx="48691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Texte &amp; Labels</a:t>
            </a:r>
          </a:p>
        </p:txBody>
      </p:sp>
      <p:sp>
        <p:nvSpPr>
          <p:cNvPr id="32" name="Rectangle 31"/>
          <p:cNvSpPr/>
          <p:nvPr/>
        </p:nvSpPr>
        <p:spPr>
          <a:xfrm>
            <a:off x="3373876" y="1700784"/>
            <a:ext cx="486917"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3373876" y="1700784"/>
            <a:ext cx="486917"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3373876" y="1778508"/>
            <a:ext cx="486917" cy="155448"/>
          </a:xfrm>
          <a:prstGeom prst="rect">
            <a:avLst/>
          </a:prstGeom>
          <a:noFill/>
        </p:spPr>
        <p:txBody>
          <a:bodyPr wrap="square" lIns="0" rIns="0" tIns="0" bIns="0" anchor="t">
            <a:spAutoFit/>
          </a:bodyPr>
          <a:lstStyle/>
          <a:p>
            <a:pPr algn="ctr">
              <a:lnSpc>
                <a:spcPct val="100000"/>
              </a:lnSpc>
            </a:pPr>
            <a:r>
              <a:rPr sz="540" b="1" i="0" lang="de-DE">
                <a:solidFill>
                  <a:srgbClr val="0B3A5D"/>
                </a:solidFill>
                <a:latin typeface="Segoe UI"/>
              </a:rPr>
              <a:t>Vollbild &amp; App</a:t>
            </a:r>
          </a:p>
        </p:txBody>
      </p:sp>
      <p:sp>
        <p:nvSpPr>
          <p:cNvPr id="35" name="Rectangle 34"/>
          <p:cNvSpPr/>
          <p:nvPr/>
        </p:nvSpPr>
        <p:spPr>
          <a:xfrm>
            <a:off x="3897370" y="1700784"/>
            <a:ext cx="66766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3897370" y="1778508"/>
            <a:ext cx="66766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Live-Ticker &amp; Monitor</a:t>
            </a:r>
          </a:p>
        </p:txBody>
      </p:sp>
      <p:sp>
        <p:nvSpPr>
          <p:cNvPr id="37" name="Rectangle 36"/>
          <p:cNvSpPr/>
          <p:nvPr/>
        </p:nvSpPr>
        <p:spPr>
          <a:xfrm>
            <a:off x="4601614" y="1700784"/>
            <a:ext cx="64184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4601614" y="1778508"/>
            <a:ext cx="641846"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Sicherheit &amp; Wartung</a:t>
            </a:r>
          </a:p>
        </p:txBody>
      </p:sp>
      <p:sp>
        <p:nvSpPr>
          <p:cNvPr id="39" name="Rectangle 38"/>
          <p:cNvSpPr/>
          <p:nvPr/>
        </p:nvSpPr>
        <p:spPr>
          <a:xfrm>
            <a:off x="5280036" y="1700784"/>
            <a:ext cx="20288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5280036" y="1778508"/>
            <a:ext cx="202882"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API</a:t>
            </a:r>
          </a:p>
        </p:txBody>
      </p:sp>
      <p:sp>
        <p:nvSpPr>
          <p:cNvPr id="41" name="Rectangle 40"/>
          <p:cNvSpPr/>
          <p:nvPr/>
        </p:nvSpPr>
        <p:spPr>
          <a:xfrm>
            <a:off x="5519495" y="1700784"/>
            <a:ext cx="616025"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5519495" y="1778508"/>
            <a:ext cx="616025"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Shortcode-Generator</a:t>
            </a:r>
          </a:p>
        </p:txBody>
      </p:sp>
      <p:sp>
        <p:nvSpPr>
          <p:cNvPr id="43" name="Rectangle 42"/>
          <p:cNvSpPr/>
          <p:nvPr/>
        </p:nvSpPr>
        <p:spPr>
          <a:xfrm>
            <a:off x="6172096" y="1700784"/>
            <a:ext cx="228703"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172096" y="1778508"/>
            <a:ext cx="228703"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Über</a:t>
            </a:r>
          </a:p>
        </p:txBody>
      </p:sp>
      <p:sp>
        <p:nvSpPr>
          <p:cNvPr id="45" name="Rectangle 44"/>
          <p:cNvSpPr/>
          <p:nvPr/>
        </p:nvSpPr>
        <p:spPr>
          <a:xfrm>
            <a:off x="2249424" y="1975104"/>
            <a:ext cx="4151375"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2249424" y="2066544"/>
            <a:ext cx="4151375" cy="11887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2249424" y="2066544"/>
            <a:ext cx="415137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2249424" y="2340864"/>
            <a:ext cx="415137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2359152" y="2135124"/>
            <a:ext cx="393191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Vollbildmodus</a:t>
            </a:r>
          </a:p>
        </p:txBody>
      </p:sp>
      <p:sp>
        <p:nvSpPr>
          <p:cNvPr id="50" name="TextBox 49"/>
          <p:cNvSpPr txBox="1"/>
          <p:nvPr/>
        </p:nvSpPr>
        <p:spPr>
          <a:xfrm>
            <a:off x="2377440" y="2468880"/>
            <a:ext cx="389534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Darstellung auf Smartphones und Tablets</a:t>
            </a:r>
          </a:p>
        </p:txBody>
      </p:sp>
      <p:sp>
        <p:nvSpPr>
          <p:cNvPr id="51" name="Rounded Rectangle 50"/>
          <p:cNvSpPr/>
          <p:nvPr/>
        </p:nvSpPr>
        <p:spPr>
          <a:xfrm>
            <a:off x="2377440" y="2679192"/>
            <a:ext cx="389534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2468880" y="2729484"/>
            <a:ext cx="351129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App-Modus – Navigationsleiste unten</a:t>
            </a:r>
          </a:p>
        </p:txBody>
      </p:sp>
      <p:sp>
        <p:nvSpPr>
          <p:cNvPr id="53" name="TextBox 52"/>
          <p:cNvSpPr txBox="1"/>
          <p:nvPr/>
        </p:nvSpPr>
        <p:spPr>
          <a:xfrm>
            <a:off x="6053327" y="2729484"/>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54" name="Rectangle 53"/>
          <p:cNvSpPr/>
          <p:nvPr/>
        </p:nvSpPr>
        <p:spPr>
          <a:xfrm>
            <a:off x="2377440" y="3017520"/>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2382012" y="3012948"/>
            <a:ext cx="118872" cy="118872"/>
          </a:xfrm>
          <a:prstGeom prst="rect">
            <a:avLst/>
          </a:prstGeom>
          <a:noFill/>
        </p:spPr>
        <p:txBody>
          <a:bodyPr wrap="square" lIns="0" rIns="0" tIns="0" bIns="0" anchor="t">
            <a:spAutoFit/>
          </a:bodyPr>
          <a:lstStyle/>
          <a:p>
            <a:pPr algn="ctr">
              <a:lnSpc>
                <a:spcPct val="100000"/>
              </a:lnSpc>
            </a:pPr>
            <a:r>
              <a:rPr sz="750" b="1" i="0" lang="de-DE">
                <a:solidFill>
                  <a:srgbClr val="FFFFFF"/>
                </a:solidFill>
                <a:latin typeface="Segoe UI"/>
              </a:rPr>
              <a:t>L</a:t>
            </a:r>
          </a:p>
        </p:txBody>
      </p:sp>
      <p:sp>
        <p:nvSpPr>
          <p:cNvPr id="56" name="TextBox 55"/>
          <p:cNvSpPr txBox="1"/>
          <p:nvPr/>
        </p:nvSpPr>
        <p:spPr>
          <a:xfrm>
            <a:off x="2560320" y="3003804"/>
            <a:ext cx="3712463"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Sprecher-Button</a:t>
            </a:r>
          </a:p>
        </p:txBody>
      </p:sp>
      <p:sp>
        <p:nvSpPr>
          <p:cNvPr id="57" name="Rectangle 56"/>
          <p:cNvSpPr/>
          <p:nvPr/>
        </p:nvSpPr>
        <p:spPr>
          <a:xfrm>
            <a:off x="4416552" y="3017520"/>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4421124" y="3012948"/>
            <a:ext cx="118872" cy="118872"/>
          </a:xfrm>
          <a:prstGeom prst="rect">
            <a:avLst/>
          </a:prstGeom>
          <a:noFill/>
        </p:spPr>
        <p:txBody>
          <a:bodyPr wrap="square" lIns="0" rIns="0" tIns="0" bIns="0" anchor="t">
            <a:spAutoFit/>
          </a:bodyPr>
          <a:lstStyle/>
          <a:p>
            <a:pPr algn="ctr">
              <a:lnSpc>
                <a:spcPct val="100000"/>
              </a:lnSpc>
            </a:pPr>
            <a:r>
              <a:rPr sz="750" b="1" i="0" lang="de-DE">
                <a:solidFill>
                  <a:srgbClr val="FFFFFF"/>
                </a:solidFill>
                <a:latin typeface="Segoe UI"/>
              </a:rPr>
              <a:t>L</a:t>
            </a:r>
          </a:p>
        </p:txBody>
      </p:sp>
      <p:sp>
        <p:nvSpPr>
          <p:cNvPr id="59" name="TextBox 58"/>
          <p:cNvSpPr txBox="1"/>
          <p:nvPr/>
        </p:nvSpPr>
        <p:spPr>
          <a:xfrm>
            <a:off x="4599432" y="3003804"/>
            <a:ext cx="1673351"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Live-Ticker-Button</a:t>
            </a:r>
          </a:p>
        </p:txBody>
      </p:sp>
      <p:sp>
        <p:nvSpPr>
          <p:cNvPr id="60" name="Rectangle 59"/>
          <p:cNvSpPr/>
          <p:nvPr/>
        </p:nvSpPr>
        <p:spPr>
          <a:xfrm>
            <a:off x="2249424" y="3310128"/>
            <a:ext cx="4151375" cy="97840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ectangle 60"/>
          <p:cNvSpPr/>
          <p:nvPr/>
        </p:nvSpPr>
        <p:spPr>
          <a:xfrm>
            <a:off x="2249424" y="3310128"/>
            <a:ext cx="415137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ectangle 61"/>
          <p:cNvSpPr/>
          <p:nvPr/>
        </p:nvSpPr>
        <p:spPr>
          <a:xfrm>
            <a:off x="2249424" y="3584448"/>
            <a:ext cx="415137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2359152" y="3378708"/>
            <a:ext cx="393191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Kopfzeile</a:t>
            </a:r>
          </a:p>
        </p:txBody>
      </p:sp>
      <p:sp>
        <p:nvSpPr>
          <p:cNvPr id="64" name="Rectangle 63"/>
          <p:cNvSpPr/>
          <p:nvPr/>
        </p:nvSpPr>
        <p:spPr>
          <a:xfrm>
            <a:off x="2377440" y="3712463"/>
            <a:ext cx="640080" cy="411480"/>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2377440" y="3835907"/>
            <a:ext cx="640080" cy="164592"/>
          </a:xfrm>
          <a:prstGeom prst="rect">
            <a:avLst/>
          </a:prstGeom>
          <a:noFill/>
        </p:spPr>
        <p:txBody>
          <a:bodyPr wrap="square" lIns="0" rIns="0" tIns="0" bIns="0" anchor="t">
            <a:spAutoFit/>
          </a:bodyPr>
          <a:lstStyle/>
          <a:p>
            <a:pPr algn="ctr">
              <a:lnSpc>
                <a:spcPct val="100000"/>
              </a:lnSpc>
            </a:pPr>
            <a:r>
              <a:rPr sz="750" b="0" i="0" lang="de-DE">
                <a:solidFill>
                  <a:srgbClr val="6B7A88"/>
                </a:solidFill>
                <a:latin typeface="Segoe UI"/>
              </a:rPr>
              <a:t>Logo</a:t>
            </a:r>
          </a:p>
        </p:txBody>
      </p:sp>
      <p:sp>
        <p:nvSpPr>
          <p:cNvPr id="66" name="Rectangle 65"/>
          <p:cNvSpPr/>
          <p:nvPr/>
        </p:nvSpPr>
        <p:spPr>
          <a:xfrm>
            <a:off x="3145536" y="3730751"/>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3150108" y="3726179"/>
            <a:ext cx="118872" cy="118872"/>
          </a:xfrm>
          <a:prstGeom prst="rect">
            <a:avLst/>
          </a:prstGeom>
          <a:noFill/>
        </p:spPr>
        <p:txBody>
          <a:bodyPr wrap="square" lIns="0" rIns="0" tIns="0" bIns="0" anchor="t">
            <a:spAutoFit/>
          </a:bodyPr>
          <a:lstStyle/>
          <a:p>
            <a:pPr algn="ctr">
              <a:lnSpc>
                <a:spcPct val="100000"/>
              </a:lnSpc>
            </a:pPr>
            <a:r>
              <a:rPr sz="750" b="1" i="0" lang="de-DE">
                <a:solidFill>
                  <a:srgbClr val="FFFFFF"/>
                </a:solidFill>
                <a:latin typeface="Segoe UI"/>
              </a:rPr>
              <a:t>L</a:t>
            </a:r>
          </a:p>
        </p:txBody>
      </p:sp>
      <p:sp>
        <p:nvSpPr>
          <p:cNvPr id="68" name="TextBox 67"/>
          <p:cNvSpPr txBox="1"/>
          <p:nvPr/>
        </p:nvSpPr>
        <p:spPr>
          <a:xfrm>
            <a:off x="3328416" y="3717035"/>
            <a:ext cx="2944367"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Logo verlinken</a:t>
            </a:r>
          </a:p>
        </p:txBody>
      </p:sp>
      <p:sp>
        <p:nvSpPr>
          <p:cNvPr id="69" name="TextBox 68"/>
          <p:cNvSpPr txBox="1"/>
          <p:nvPr/>
        </p:nvSpPr>
        <p:spPr>
          <a:xfrm>
            <a:off x="4334256" y="3712463"/>
            <a:ext cx="1938527"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Text im Kopf</a:t>
            </a:r>
          </a:p>
        </p:txBody>
      </p:sp>
      <p:sp>
        <p:nvSpPr>
          <p:cNvPr id="70" name="Rounded Rectangle 69"/>
          <p:cNvSpPr/>
          <p:nvPr/>
        </p:nvSpPr>
        <p:spPr>
          <a:xfrm>
            <a:off x="4334256" y="3922776"/>
            <a:ext cx="1938527"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4425696" y="3973068"/>
            <a:ext cx="1554479"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Buchmesse 2026</a:t>
            </a:r>
          </a:p>
        </p:txBody>
      </p:sp>
      <p:sp>
        <p:nvSpPr>
          <p:cNvPr id="72" name="Rectangle 71"/>
          <p:cNvSpPr/>
          <p:nvPr/>
        </p:nvSpPr>
        <p:spPr>
          <a:xfrm>
            <a:off x="2249424" y="4343400"/>
            <a:ext cx="4151375" cy="102412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Rectangle 72"/>
          <p:cNvSpPr/>
          <p:nvPr/>
        </p:nvSpPr>
        <p:spPr>
          <a:xfrm>
            <a:off x="2249424" y="4343400"/>
            <a:ext cx="415137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Rectangle 73"/>
          <p:cNvSpPr/>
          <p:nvPr/>
        </p:nvSpPr>
        <p:spPr>
          <a:xfrm>
            <a:off x="2249424" y="4617720"/>
            <a:ext cx="415137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TextBox 74"/>
          <p:cNvSpPr txBox="1"/>
          <p:nvPr/>
        </p:nvSpPr>
        <p:spPr>
          <a:xfrm>
            <a:off x="2359152" y="4411980"/>
            <a:ext cx="393191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Farben</a:t>
            </a:r>
          </a:p>
        </p:txBody>
      </p:sp>
      <p:sp>
        <p:nvSpPr>
          <p:cNvPr id="76" name="TextBox 75"/>
          <p:cNvSpPr txBox="1"/>
          <p:nvPr/>
        </p:nvSpPr>
        <p:spPr>
          <a:xfrm>
            <a:off x="2377440" y="4745736"/>
            <a:ext cx="1856231"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Hintergrund Kopf</a:t>
            </a:r>
          </a:p>
        </p:txBody>
      </p:sp>
      <p:sp>
        <p:nvSpPr>
          <p:cNvPr id="77" name="Rounded Rectangle 76"/>
          <p:cNvSpPr/>
          <p:nvPr/>
        </p:nvSpPr>
        <p:spPr>
          <a:xfrm>
            <a:off x="2377440" y="4956048"/>
            <a:ext cx="185623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Rectangle 77"/>
          <p:cNvSpPr/>
          <p:nvPr/>
        </p:nvSpPr>
        <p:spPr>
          <a:xfrm>
            <a:off x="2423160" y="5001768"/>
            <a:ext cx="164592" cy="146304"/>
          </a:xfrm>
          <a:prstGeom prst="rect">
            <a:avLst/>
          </a:prstGeom>
          <a:solidFill>
            <a:srgbClr val="0B3A5D"/>
          </a:solidFill>
          <a:ln w="635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2651760" y="5006340"/>
            <a:ext cx="1490471"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Consolas"/>
              </a:rPr>
              <a:t>#fbfbfb</a:t>
            </a:r>
          </a:p>
        </p:txBody>
      </p:sp>
      <p:sp>
        <p:nvSpPr>
          <p:cNvPr id="80" name="TextBox 79"/>
          <p:cNvSpPr txBox="1"/>
          <p:nvPr/>
        </p:nvSpPr>
        <p:spPr>
          <a:xfrm>
            <a:off x="4416552" y="4745736"/>
            <a:ext cx="1856231"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Hintergrund Navigationsleiste</a:t>
            </a:r>
          </a:p>
        </p:txBody>
      </p:sp>
      <p:sp>
        <p:nvSpPr>
          <p:cNvPr id="81" name="Rounded Rectangle 80"/>
          <p:cNvSpPr/>
          <p:nvPr/>
        </p:nvSpPr>
        <p:spPr>
          <a:xfrm>
            <a:off x="4416552" y="4956048"/>
            <a:ext cx="185623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Rectangle 81"/>
          <p:cNvSpPr/>
          <p:nvPr/>
        </p:nvSpPr>
        <p:spPr>
          <a:xfrm>
            <a:off x="4462272" y="5001768"/>
            <a:ext cx="164592" cy="146304"/>
          </a:xfrm>
          <a:prstGeom prst="rect">
            <a:avLst/>
          </a:prstGeom>
          <a:solidFill>
            <a:srgbClr val="0B3A5D"/>
          </a:solidFill>
          <a:ln w="635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TextBox 82"/>
          <p:cNvSpPr txBox="1"/>
          <p:nvPr/>
        </p:nvSpPr>
        <p:spPr>
          <a:xfrm>
            <a:off x="4690872" y="5006340"/>
            <a:ext cx="1490471"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Consolas"/>
              </a:rPr>
              <a:t>#fbfbfb</a:t>
            </a:r>
          </a:p>
        </p:txBody>
      </p:sp>
      <p:sp>
        <p:nvSpPr>
          <p:cNvPr id="84" name="TextBox 83"/>
          <p:cNvSpPr txBox="1"/>
          <p:nvPr/>
        </p:nvSpPr>
        <p:spPr>
          <a:xfrm>
            <a:off x="7013448" y="1353312"/>
            <a:ext cx="461131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Was Sie einstellen</a:t>
            </a:r>
          </a:p>
        </p:txBody>
      </p:sp>
      <p:sp>
        <p:nvSpPr>
          <p:cNvPr id="85" name="TextBox 84"/>
          <p:cNvSpPr txBox="1"/>
          <p:nvPr/>
        </p:nvSpPr>
        <p:spPr>
          <a:xfrm>
            <a:off x="7013448" y="1737360"/>
            <a:ext cx="46113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Darstellung auf Smartphones und Tablets</a:t>
            </a:r>
          </a:p>
        </p:txBody>
      </p:sp>
      <p:sp>
        <p:nvSpPr>
          <p:cNvPr id="86" name="TextBox 85"/>
          <p:cNvSpPr txBox="1"/>
          <p:nvPr/>
        </p:nvSpPr>
        <p:spPr>
          <a:xfrm>
            <a:off x="7013448" y="1957070"/>
            <a:ext cx="4611319" cy="219456"/>
          </a:xfrm>
          <a:prstGeom prst="rect">
            <a:avLst/>
          </a:prstGeom>
          <a:noFill/>
        </p:spPr>
        <p:txBody>
          <a:bodyPr wrap="square" lIns="0" rIns="0" tIns="0" bIns="0" anchor="t">
            <a:spAutoFit/>
          </a:bodyPr>
          <a:lstStyle/>
          <a:p>
            <a:pPr algn="l">
              <a:lnSpc>
                <a:spcPct val="122000"/>
              </a:lnSpc>
            </a:pPr>
            <a:r>
              <a:rPr sz="1000" b="0" i="1" lang="de-DE">
                <a:solidFill>
                  <a:srgbClr val="3B4A57"/>
                </a:solidFill>
                <a:latin typeface="Segoe UI"/>
              </a:rPr>
              <a:t>Klassisch – Buttons im Kopf</a:t>
            </a:r>
            <a:r>
              <a:rPr sz="1000" b="0" i="0" lang="de-DE">
                <a:solidFill>
                  <a:srgbClr val="3B4A57"/>
                </a:solidFill>
                <a:latin typeface="Segoe UI"/>
              </a:rPr>
              <a:t> (Standard) oder </a:t>
            </a:r>
            <a:r>
              <a:rPr sz="1000" b="0" i="1" lang="de-DE">
                <a:solidFill>
                  <a:srgbClr val="3B4A57"/>
                </a:solidFill>
                <a:latin typeface="Segoe UI"/>
              </a:rPr>
              <a:t>App-Modus – Navigationsleiste unten</a:t>
            </a:r>
            <a:r>
              <a:rPr sz="1000" b="0" i="0" lang="de-DE">
                <a:solidFill>
                  <a:srgbClr val="3B4A57"/>
                </a:solidFill>
                <a:latin typeface="Segoe UI"/>
              </a:rPr>
              <a:t>.</a:t>
            </a:r>
          </a:p>
        </p:txBody>
      </p:sp>
      <p:sp>
        <p:nvSpPr>
          <p:cNvPr id="87" name="TextBox 86"/>
          <p:cNvSpPr txBox="1"/>
          <p:nvPr/>
        </p:nvSpPr>
        <p:spPr>
          <a:xfrm>
            <a:off x="7013448" y="2486406"/>
            <a:ext cx="46113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Sprecher-Button, Live-Ticker-Button</a:t>
            </a:r>
          </a:p>
        </p:txBody>
      </p:sp>
      <p:sp>
        <p:nvSpPr>
          <p:cNvPr id="88" name="TextBox 87"/>
          <p:cNvSpPr txBox="1"/>
          <p:nvPr/>
        </p:nvSpPr>
        <p:spPr>
          <a:xfrm>
            <a:off x="7013448" y="2706116"/>
            <a:ext cx="46113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Buttons zur Sprecherseite und – im Kopf von Programm und Zeitplan – „Zum Live-Ticker“.</a:t>
            </a:r>
          </a:p>
        </p:txBody>
      </p:sp>
      <p:sp>
        <p:nvSpPr>
          <p:cNvPr id="89" name="TextBox 88"/>
          <p:cNvSpPr txBox="1"/>
          <p:nvPr/>
        </p:nvSpPr>
        <p:spPr>
          <a:xfrm>
            <a:off x="7013448" y="3235452"/>
            <a:ext cx="46113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Kopfzeile</a:t>
            </a:r>
          </a:p>
        </p:txBody>
      </p:sp>
      <p:sp>
        <p:nvSpPr>
          <p:cNvPr id="90" name="TextBox 89"/>
          <p:cNvSpPr txBox="1"/>
          <p:nvPr/>
        </p:nvSpPr>
        <p:spPr>
          <a:xfrm>
            <a:off x="7013448" y="3455161"/>
            <a:ext cx="46113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Logo / Bild, Logo verlinken und Text im Kopf (leer: Name der Veranstaltung).</a:t>
            </a:r>
          </a:p>
        </p:txBody>
      </p:sp>
      <p:sp>
        <p:nvSpPr>
          <p:cNvPr id="91" name="TextBox 90"/>
          <p:cNvSpPr txBox="1"/>
          <p:nvPr/>
        </p:nvSpPr>
        <p:spPr>
          <a:xfrm>
            <a:off x="7013448" y="3829557"/>
            <a:ext cx="46113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Farben</a:t>
            </a:r>
          </a:p>
        </p:txBody>
      </p:sp>
      <p:sp>
        <p:nvSpPr>
          <p:cNvPr id="92" name="TextBox 91"/>
          <p:cNvSpPr txBox="1"/>
          <p:nvPr/>
        </p:nvSpPr>
        <p:spPr>
          <a:xfrm>
            <a:off x="7013448" y="4049267"/>
            <a:ext cx="46113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Hintergrund Kopf, Hintergrund Navigationsleiste, Icons und Buttons – Schrift auf dunklem Grund wird weiß.</a:t>
            </a:r>
          </a:p>
        </p:txBody>
      </p:sp>
      <p:sp>
        <p:nvSpPr>
          <p:cNvPr id="93" name="TextBox 92"/>
          <p:cNvSpPr txBox="1"/>
          <p:nvPr/>
        </p:nvSpPr>
        <p:spPr>
          <a:xfrm>
            <a:off x="7013448" y="4578603"/>
            <a:ext cx="46113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Beschriftungen und Zusatz-Button</a:t>
            </a:r>
          </a:p>
        </p:txBody>
      </p:sp>
      <p:sp>
        <p:nvSpPr>
          <p:cNvPr id="94" name="TextBox 93"/>
          <p:cNvSpPr txBox="1"/>
          <p:nvPr/>
        </p:nvSpPr>
        <p:spPr>
          <a:xfrm>
            <a:off x="7013448" y="4798314"/>
            <a:ext cx="46113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Programm, Sprecher, Karte, Aussteller, „Zum Live-Ticker“ – dazu ein Zusatz-Button.</a:t>
            </a:r>
          </a:p>
        </p:txBody>
      </p:sp>
      <p:sp>
        <p:nvSpPr>
          <p:cNvPr id="95" name="Rectangle 94"/>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6" name="Rectangle 95"/>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TextBox 9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98" name="TextBox 97"/>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1" i="0" lang="de-DE">
                <a:solidFill>
                  <a:srgbClr val="2B3844"/>
                </a:solidFill>
                <a:latin typeface="Segoe UI"/>
              </a:rPr>
              <a:t>Ein Reiter für zwei Plugins:</a:t>
            </a:r>
            <a:r>
              <a:rPr sz="1000" b="0" i="0" lang="de-DE">
                <a:solidFill>
                  <a:srgbClr val="2B3844"/>
                </a:solidFill>
                <a:latin typeface="Segoe UI"/>
              </a:rPr>
              <a:t> Das Aussteller-Plugin hat dasselbe Formular. Speichern in einem übernimmt die Einstellungen ins andere – beide zeigen immer denselben Kopf, dieselben Farben und dieselben Beschriftungen.</a:t>
            </a:r>
          </a:p>
        </p:txBody>
      </p:sp>
      <p:sp>
        <p:nvSpPr>
          <p:cNvPr id="99" name="Rectangle 9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0" name="TextBox 9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101" name="TextBox 10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47 / 140</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3.10 · VOLLBILD &amp; APP · PRO</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Zusatz-Button: Link oder eigene Infoseite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035040" cy="4160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03504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 Kongress</a:t>
            </a:r>
          </a:p>
        </p:txBody>
      </p:sp>
      <p:sp>
        <p:nvSpPr>
          <p:cNvPr id="9" name="Rectangle 8"/>
          <p:cNvSpPr/>
          <p:nvPr/>
        </p:nvSpPr>
        <p:spPr>
          <a:xfrm>
            <a:off x="566928" y="1572768"/>
            <a:ext cx="1481328" cy="3941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Veranstaltungen</a:t>
            </a:r>
          </a:p>
        </p:txBody>
      </p:sp>
      <p:sp>
        <p:nvSpPr>
          <p:cNvPr id="13" name="Rectangle 12"/>
          <p:cNvSpPr/>
          <p:nvPr/>
        </p:nvSpPr>
        <p:spPr>
          <a:xfrm>
            <a:off x="566928"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Alle Veranstaltungen</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Erstellen</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Sprecher</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Orte</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Rollen</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Master Editor</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Einstellungen</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25" name="TextBox 24"/>
          <p:cNvSpPr txBox="1"/>
          <p:nvPr/>
        </p:nvSpPr>
        <p:spPr>
          <a:xfrm>
            <a:off x="713232" y="42382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26" name="TextBox 25"/>
          <p:cNvSpPr txBox="1"/>
          <p:nvPr/>
        </p:nvSpPr>
        <p:spPr>
          <a:xfrm>
            <a:off x="713232" y="44759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27" name="TextBox 26"/>
          <p:cNvSpPr txBox="1"/>
          <p:nvPr/>
        </p:nvSpPr>
        <p:spPr>
          <a:xfrm>
            <a:off x="713232" y="4713732"/>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Design</a:t>
            </a:r>
          </a:p>
        </p:txBody>
      </p:sp>
      <p:sp>
        <p:nvSpPr>
          <p:cNvPr id="28" name="Rectangle 27"/>
          <p:cNvSpPr/>
          <p:nvPr/>
        </p:nvSpPr>
        <p:spPr>
          <a:xfrm>
            <a:off x="2249424" y="1700784"/>
            <a:ext cx="56438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2249424" y="1778508"/>
            <a:ext cx="564382"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Design &amp; Optionen</a:t>
            </a:r>
          </a:p>
        </p:txBody>
      </p:sp>
      <p:sp>
        <p:nvSpPr>
          <p:cNvPr id="30" name="Rectangle 29"/>
          <p:cNvSpPr/>
          <p:nvPr/>
        </p:nvSpPr>
        <p:spPr>
          <a:xfrm>
            <a:off x="2850382" y="1700784"/>
            <a:ext cx="48691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2850382" y="1778508"/>
            <a:ext cx="48691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Texte &amp; Labels</a:t>
            </a:r>
          </a:p>
        </p:txBody>
      </p:sp>
      <p:sp>
        <p:nvSpPr>
          <p:cNvPr id="32" name="Rectangle 31"/>
          <p:cNvSpPr/>
          <p:nvPr/>
        </p:nvSpPr>
        <p:spPr>
          <a:xfrm>
            <a:off x="3373876" y="1700784"/>
            <a:ext cx="486917"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3373876" y="1700784"/>
            <a:ext cx="486917"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3373876" y="1778508"/>
            <a:ext cx="486917" cy="155448"/>
          </a:xfrm>
          <a:prstGeom prst="rect">
            <a:avLst/>
          </a:prstGeom>
          <a:noFill/>
        </p:spPr>
        <p:txBody>
          <a:bodyPr wrap="square" lIns="0" rIns="0" tIns="0" bIns="0" anchor="t">
            <a:spAutoFit/>
          </a:bodyPr>
          <a:lstStyle/>
          <a:p>
            <a:pPr algn="ctr">
              <a:lnSpc>
                <a:spcPct val="100000"/>
              </a:lnSpc>
            </a:pPr>
            <a:r>
              <a:rPr sz="540" b="1" i="0" lang="de-DE">
                <a:solidFill>
                  <a:srgbClr val="0B3A5D"/>
                </a:solidFill>
                <a:latin typeface="Segoe UI"/>
              </a:rPr>
              <a:t>Vollbild &amp; App</a:t>
            </a:r>
          </a:p>
        </p:txBody>
      </p:sp>
      <p:sp>
        <p:nvSpPr>
          <p:cNvPr id="35" name="Rectangle 34"/>
          <p:cNvSpPr/>
          <p:nvPr/>
        </p:nvSpPr>
        <p:spPr>
          <a:xfrm>
            <a:off x="3897370" y="1700784"/>
            <a:ext cx="66766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3897370" y="1778508"/>
            <a:ext cx="66766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Live-Ticker &amp; Monitor</a:t>
            </a:r>
          </a:p>
        </p:txBody>
      </p:sp>
      <p:sp>
        <p:nvSpPr>
          <p:cNvPr id="37" name="Rectangle 36"/>
          <p:cNvSpPr/>
          <p:nvPr/>
        </p:nvSpPr>
        <p:spPr>
          <a:xfrm>
            <a:off x="4601614" y="1700784"/>
            <a:ext cx="64184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4601614" y="1778508"/>
            <a:ext cx="641846"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Sicherheit &amp; Wartung</a:t>
            </a:r>
          </a:p>
        </p:txBody>
      </p:sp>
      <p:sp>
        <p:nvSpPr>
          <p:cNvPr id="39" name="Rectangle 38"/>
          <p:cNvSpPr/>
          <p:nvPr/>
        </p:nvSpPr>
        <p:spPr>
          <a:xfrm>
            <a:off x="5280036" y="1700784"/>
            <a:ext cx="20288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5280036" y="1778508"/>
            <a:ext cx="202882"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API</a:t>
            </a:r>
          </a:p>
        </p:txBody>
      </p:sp>
      <p:sp>
        <p:nvSpPr>
          <p:cNvPr id="41" name="Rectangle 40"/>
          <p:cNvSpPr/>
          <p:nvPr/>
        </p:nvSpPr>
        <p:spPr>
          <a:xfrm>
            <a:off x="5519495" y="1700784"/>
            <a:ext cx="616025"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5519495" y="1778508"/>
            <a:ext cx="616025"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Shortcode-Generator</a:t>
            </a:r>
          </a:p>
        </p:txBody>
      </p:sp>
      <p:sp>
        <p:nvSpPr>
          <p:cNvPr id="43" name="Rectangle 42"/>
          <p:cNvSpPr/>
          <p:nvPr/>
        </p:nvSpPr>
        <p:spPr>
          <a:xfrm>
            <a:off x="6172096" y="1700784"/>
            <a:ext cx="228703"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172096" y="1778508"/>
            <a:ext cx="228703"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Über</a:t>
            </a:r>
          </a:p>
        </p:txBody>
      </p:sp>
      <p:sp>
        <p:nvSpPr>
          <p:cNvPr id="45" name="Rectangle 44"/>
          <p:cNvSpPr/>
          <p:nvPr/>
        </p:nvSpPr>
        <p:spPr>
          <a:xfrm>
            <a:off x="2249424" y="1975104"/>
            <a:ext cx="4151375"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2249424" y="2066544"/>
            <a:ext cx="4151375" cy="3300984"/>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2249424" y="2066544"/>
            <a:ext cx="415137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2249424" y="2340864"/>
            <a:ext cx="415137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2359152" y="2135124"/>
            <a:ext cx="393191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Zusatz-Button</a:t>
            </a:r>
          </a:p>
        </p:txBody>
      </p:sp>
      <p:sp>
        <p:nvSpPr>
          <p:cNvPr id="50" name="Rectangle 49"/>
          <p:cNvSpPr/>
          <p:nvPr/>
        </p:nvSpPr>
        <p:spPr>
          <a:xfrm>
            <a:off x="2377440" y="2487168"/>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2382012" y="2482596"/>
            <a:ext cx="118872" cy="118872"/>
          </a:xfrm>
          <a:prstGeom prst="rect">
            <a:avLst/>
          </a:prstGeom>
          <a:noFill/>
        </p:spPr>
        <p:txBody>
          <a:bodyPr wrap="square" lIns="0" rIns="0" tIns="0" bIns="0" anchor="t">
            <a:spAutoFit/>
          </a:bodyPr>
          <a:lstStyle/>
          <a:p>
            <a:pPr algn="ctr">
              <a:lnSpc>
                <a:spcPct val="100000"/>
              </a:lnSpc>
            </a:pPr>
            <a:r>
              <a:rPr sz="750" b="1" i="0" lang="de-DE">
                <a:solidFill>
                  <a:srgbClr val="FFFFFF"/>
                </a:solidFill>
                <a:latin typeface="Segoe UI"/>
              </a:rPr>
              <a:t>L</a:t>
            </a:r>
          </a:p>
        </p:txBody>
      </p:sp>
      <p:sp>
        <p:nvSpPr>
          <p:cNvPr id="52" name="TextBox 51"/>
          <p:cNvSpPr txBox="1"/>
          <p:nvPr/>
        </p:nvSpPr>
        <p:spPr>
          <a:xfrm>
            <a:off x="2560320" y="2473452"/>
            <a:ext cx="3712463"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Button anzeigen</a:t>
            </a:r>
          </a:p>
        </p:txBody>
      </p:sp>
      <p:sp>
        <p:nvSpPr>
          <p:cNvPr id="53" name="TextBox 52"/>
          <p:cNvSpPr txBox="1"/>
          <p:nvPr/>
        </p:nvSpPr>
        <p:spPr>
          <a:xfrm>
            <a:off x="2377440" y="2743200"/>
            <a:ext cx="1463040" cy="164592"/>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Button-Typ</a:t>
            </a:r>
          </a:p>
        </p:txBody>
      </p:sp>
      <p:sp>
        <p:nvSpPr>
          <p:cNvPr id="54" name="Oval 53"/>
          <p:cNvSpPr/>
          <p:nvPr/>
        </p:nvSpPr>
        <p:spPr>
          <a:xfrm>
            <a:off x="2377440" y="2962656"/>
            <a:ext cx="118872" cy="118872"/>
          </a:xfrm>
          <a:prstGeom prst="ellipse">
            <a:avLst/>
          </a:prstGeom>
          <a:solidFill>
            <a:srgbClr val="FFFFFF"/>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2560320" y="2948940"/>
            <a:ext cx="1828800"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Link zu externer Website</a:t>
            </a:r>
          </a:p>
        </p:txBody>
      </p:sp>
      <p:sp>
        <p:nvSpPr>
          <p:cNvPr id="56" name="Oval 55"/>
          <p:cNvSpPr/>
          <p:nvPr/>
        </p:nvSpPr>
        <p:spPr>
          <a:xfrm>
            <a:off x="2377440" y="3163824"/>
            <a:ext cx="118872" cy="118872"/>
          </a:xfrm>
          <a:prstGeom prst="ellipse">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2560320" y="3150108"/>
            <a:ext cx="3108960"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Eigene Infoseite in der Vollbild-App</a:t>
            </a:r>
          </a:p>
        </p:txBody>
      </p:sp>
      <p:sp>
        <p:nvSpPr>
          <p:cNvPr id="58" name="TextBox 57"/>
          <p:cNvSpPr txBox="1"/>
          <p:nvPr/>
        </p:nvSpPr>
        <p:spPr>
          <a:xfrm>
            <a:off x="2377440" y="3401568"/>
            <a:ext cx="1856231"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Text</a:t>
            </a:r>
          </a:p>
        </p:txBody>
      </p:sp>
      <p:sp>
        <p:nvSpPr>
          <p:cNvPr id="59" name="Rounded Rectangle 58"/>
          <p:cNvSpPr/>
          <p:nvPr/>
        </p:nvSpPr>
        <p:spPr>
          <a:xfrm>
            <a:off x="2377440" y="3611880"/>
            <a:ext cx="185623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2468880" y="3662172"/>
            <a:ext cx="1472183"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Infos</a:t>
            </a:r>
          </a:p>
        </p:txBody>
      </p:sp>
      <p:sp>
        <p:nvSpPr>
          <p:cNvPr id="61" name="TextBox 60"/>
          <p:cNvSpPr txBox="1"/>
          <p:nvPr/>
        </p:nvSpPr>
        <p:spPr>
          <a:xfrm>
            <a:off x="4416552" y="3401568"/>
            <a:ext cx="1856231"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Icon</a:t>
            </a:r>
          </a:p>
        </p:txBody>
      </p:sp>
      <p:sp>
        <p:nvSpPr>
          <p:cNvPr id="62" name="Rounded Rectangle 61"/>
          <p:cNvSpPr/>
          <p:nvPr/>
        </p:nvSpPr>
        <p:spPr>
          <a:xfrm>
            <a:off x="4416552" y="3611880"/>
            <a:ext cx="185623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4507992" y="3662172"/>
            <a:ext cx="1472183"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dashicons-info</a:t>
            </a:r>
          </a:p>
        </p:txBody>
      </p:sp>
      <p:sp>
        <p:nvSpPr>
          <p:cNvPr id="64" name="Rectangle 63"/>
          <p:cNvSpPr/>
          <p:nvPr/>
        </p:nvSpPr>
        <p:spPr>
          <a:xfrm>
            <a:off x="2377440" y="3931920"/>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2382012" y="3927348"/>
            <a:ext cx="118872" cy="118872"/>
          </a:xfrm>
          <a:prstGeom prst="rect">
            <a:avLst/>
          </a:prstGeom>
          <a:noFill/>
        </p:spPr>
        <p:txBody>
          <a:bodyPr wrap="square" lIns="0" rIns="0" tIns="0" bIns="0" anchor="t">
            <a:spAutoFit/>
          </a:bodyPr>
          <a:lstStyle/>
          <a:p>
            <a:pPr algn="ctr">
              <a:lnSpc>
                <a:spcPct val="100000"/>
              </a:lnSpc>
            </a:pPr>
            <a:r>
              <a:rPr sz="750" b="1" i="0" lang="de-DE">
                <a:solidFill>
                  <a:srgbClr val="FFFFFF"/>
                </a:solidFill>
                <a:latin typeface="Segoe UI"/>
              </a:rPr>
              <a:t>L</a:t>
            </a:r>
          </a:p>
        </p:txBody>
      </p:sp>
      <p:sp>
        <p:nvSpPr>
          <p:cNvPr id="66" name="TextBox 65"/>
          <p:cNvSpPr txBox="1"/>
          <p:nvPr/>
        </p:nvSpPr>
        <p:spPr>
          <a:xfrm>
            <a:off x="2560320" y="3918204"/>
            <a:ext cx="3712463"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Diese Infoseite als Startseite der Vollbild-App verwenden</a:t>
            </a:r>
          </a:p>
        </p:txBody>
      </p:sp>
      <p:sp>
        <p:nvSpPr>
          <p:cNvPr id="67" name="TextBox 66"/>
          <p:cNvSpPr txBox="1"/>
          <p:nvPr/>
        </p:nvSpPr>
        <p:spPr>
          <a:xfrm>
            <a:off x="2377440" y="4151376"/>
            <a:ext cx="1463040" cy="164592"/>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Darstellung</a:t>
            </a:r>
          </a:p>
        </p:txBody>
      </p:sp>
      <p:sp>
        <p:nvSpPr>
          <p:cNvPr id="68" name="Oval 67"/>
          <p:cNvSpPr/>
          <p:nvPr/>
        </p:nvSpPr>
        <p:spPr>
          <a:xfrm>
            <a:off x="2377440" y="4361688"/>
            <a:ext cx="118872" cy="118872"/>
          </a:xfrm>
          <a:prstGeom prst="ellipse">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2560320" y="4347972"/>
            <a:ext cx="1280160"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Box / Rahmen</a:t>
            </a:r>
          </a:p>
        </p:txBody>
      </p:sp>
      <p:sp>
        <p:nvSpPr>
          <p:cNvPr id="70" name="Oval 69"/>
          <p:cNvSpPr/>
          <p:nvPr/>
        </p:nvSpPr>
        <p:spPr>
          <a:xfrm>
            <a:off x="3840480" y="4361688"/>
            <a:ext cx="118872" cy="118872"/>
          </a:xfrm>
          <a:prstGeom prst="ellipse">
            <a:avLst/>
          </a:prstGeom>
          <a:solidFill>
            <a:srgbClr val="FFFFFF"/>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4023360" y="4347972"/>
            <a:ext cx="2560320"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Clean (ohne Boxränder und Hintergrund)</a:t>
            </a:r>
          </a:p>
        </p:txBody>
      </p:sp>
      <p:sp>
        <p:nvSpPr>
          <p:cNvPr id="72" name="TextBox 71"/>
          <p:cNvSpPr txBox="1"/>
          <p:nvPr/>
        </p:nvSpPr>
        <p:spPr>
          <a:xfrm>
            <a:off x="2377440" y="4608576"/>
            <a:ext cx="1463040" cy="164592"/>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Inhalt</a:t>
            </a:r>
          </a:p>
        </p:txBody>
      </p:sp>
      <p:sp>
        <p:nvSpPr>
          <p:cNvPr id="73" name="Rectangle 72"/>
          <p:cNvSpPr/>
          <p:nvPr/>
        </p:nvSpPr>
        <p:spPr>
          <a:xfrm>
            <a:off x="2377440" y="4809744"/>
            <a:ext cx="3895343" cy="429768"/>
          </a:xfrm>
          <a:prstGeom prst="rect">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Rectangle 73"/>
          <p:cNvSpPr/>
          <p:nvPr/>
        </p:nvSpPr>
        <p:spPr>
          <a:xfrm>
            <a:off x="2377440" y="4809744"/>
            <a:ext cx="3895343" cy="18288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TextBox 74"/>
          <p:cNvSpPr txBox="1"/>
          <p:nvPr/>
        </p:nvSpPr>
        <p:spPr>
          <a:xfrm>
            <a:off x="2450592" y="4832604"/>
            <a:ext cx="2743200" cy="137160"/>
          </a:xfrm>
          <a:prstGeom prst="rect">
            <a:avLst/>
          </a:prstGeom>
          <a:noFill/>
        </p:spPr>
        <p:txBody>
          <a:bodyPr wrap="square" lIns="0" rIns="0" tIns="0" bIns="0" anchor="t">
            <a:spAutoFit/>
          </a:bodyPr>
          <a:lstStyle/>
          <a:p>
            <a:pPr algn="l">
              <a:lnSpc>
                <a:spcPct val="100000"/>
              </a:lnSpc>
            </a:pPr>
            <a:r>
              <a:rPr sz="650" b="0" i="0" lang="de-DE">
                <a:solidFill>
                  <a:srgbClr val="6B7A88"/>
                </a:solidFill>
                <a:latin typeface="Segoe UI"/>
              </a:rPr>
              <a:t>Absatz   B   I   •   1.   Link</a:t>
            </a:r>
          </a:p>
        </p:txBody>
      </p:sp>
      <p:sp>
        <p:nvSpPr>
          <p:cNvPr id="76" name="TextBox 75"/>
          <p:cNvSpPr txBox="1"/>
          <p:nvPr/>
        </p:nvSpPr>
        <p:spPr>
          <a:xfrm>
            <a:off x="2468880" y="5029200"/>
            <a:ext cx="3712463" cy="164592"/>
          </a:xfrm>
          <a:prstGeom prst="rect">
            <a:avLst/>
          </a:prstGeom>
          <a:noFill/>
        </p:spPr>
        <p:txBody>
          <a:bodyPr wrap="square" lIns="0" rIns="0" tIns="0" bIns="0" anchor="t">
            <a:spAutoFit/>
          </a:bodyPr>
          <a:lstStyle/>
          <a:p>
            <a:pPr algn="l">
              <a:lnSpc>
                <a:spcPct val="100000"/>
              </a:lnSpc>
            </a:pPr>
            <a:r>
              <a:rPr sz="800" b="1" i="0" lang="de-DE">
                <a:solidFill>
                  <a:srgbClr val="1F2933"/>
                </a:solidFill>
                <a:latin typeface="Segoe UI"/>
              </a:rPr>
              <a:t>Willkommen auf der Buchmesse 2026</a:t>
            </a:r>
          </a:p>
        </p:txBody>
      </p:sp>
      <p:sp>
        <p:nvSpPr>
          <p:cNvPr id="77" name="TextBox 76"/>
          <p:cNvSpPr txBox="1"/>
          <p:nvPr/>
        </p:nvSpPr>
        <p:spPr>
          <a:xfrm>
            <a:off x="2468880" y="5193792"/>
            <a:ext cx="3712463" cy="146304"/>
          </a:xfrm>
          <a:prstGeom prst="rect">
            <a:avLst/>
          </a:prstGeom>
          <a:noFill/>
        </p:spPr>
        <p:txBody>
          <a:bodyPr wrap="square" lIns="0" rIns="0" tIns="0" bIns="0" anchor="t">
            <a:spAutoFit/>
          </a:bodyPr>
          <a:lstStyle/>
          <a:p>
            <a:pPr algn="l">
              <a:lnSpc>
                <a:spcPct val="100000"/>
              </a:lnSpc>
            </a:pPr>
            <a:r>
              <a:rPr sz="700" b="0" i="0" lang="de-DE">
                <a:solidFill>
                  <a:srgbClr val="6B7A88"/>
                </a:solidFill>
                <a:latin typeface="Segoe UI"/>
              </a:rPr>
              <a:t>WLAN: Messe-Gast · Garderobe im Foyer</a:t>
            </a:r>
          </a:p>
        </p:txBody>
      </p:sp>
      <p:sp>
        <p:nvSpPr>
          <p:cNvPr id="78" name="TextBox 77"/>
          <p:cNvSpPr txBox="1"/>
          <p:nvPr/>
        </p:nvSpPr>
        <p:spPr>
          <a:xfrm>
            <a:off x="7013448" y="1353312"/>
            <a:ext cx="461131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So richten Sie ihn ein</a:t>
            </a:r>
          </a:p>
        </p:txBody>
      </p:sp>
      <p:sp>
        <p:nvSpPr>
          <p:cNvPr id="79" name="TextBox 78"/>
          <p:cNvSpPr txBox="1"/>
          <p:nvPr/>
        </p:nvSpPr>
        <p:spPr>
          <a:xfrm>
            <a:off x="7013448" y="1737360"/>
            <a:ext cx="46113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Button-Typ</a:t>
            </a:r>
          </a:p>
        </p:txBody>
      </p:sp>
      <p:sp>
        <p:nvSpPr>
          <p:cNvPr id="80" name="TextBox 79"/>
          <p:cNvSpPr txBox="1"/>
          <p:nvPr/>
        </p:nvSpPr>
        <p:spPr>
          <a:xfrm>
            <a:off x="7013448" y="1957070"/>
            <a:ext cx="4611319" cy="219456"/>
          </a:xfrm>
          <a:prstGeom prst="rect">
            <a:avLst/>
          </a:prstGeom>
          <a:noFill/>
        </p:spPr>
        <p:txBody>
          <a:bodyPr wrap="square" lIns="0" rIns="0" tIns="0" bIns="0" anchor="t">
            <a:spAutoFit/>
          </a:bodyPr>
          <a:lstStyle/>
          <a:p>
            <a:pPr algn="l">
              <a:lnSpc>
                <a:spcPct val="122000"/>
              </a:lnSpc>
            </a:pPr>
            <a:r>
              <a:rPr sz="1000" b="0" i="1" lang="de-DE">
                <a:solidFill>
                  <a:srgbClr val="3B4A57"/>
                </a:solidFill>
                <a:latin typeface="Segoe UI"/>
              </a:rPr>
              <a:t>Link zu externer Website</a:t>
            </a:r>
            <a:r>
              <a:rPr sz="1000" b="0" i="0" lang="de-DE">
                <a:solidFill>
                  <a:srgbClr val="3B4A57"/>
                </a:solidFill>
                <a:latin typeface="Segoe UI"/>
              </a:rPr>
              <a:t> – etwa „Home“ zurück zur Website – oder </a:t>
            </a:r>
            <a:r>
              <a:rPr sz="1000" b="0" i="1" lang="de-DE">
                <a:solidFill>
                  <a:srgbClr val="3B4A57"/>
                </a:solidFill>
                <a:latin typeface="Segoe UI"/>
              </a:rPr>
              <a:t>Eigene Infoseite in der Vollbild-App</a:t>
            </a:r>
            <a:r>
              <a:rPr sz="1000" b="0" i="0" lang="de-DE">
                <a:solidFill>
                  <a:srgbClr val="3B4A57"/>
                </a:solidFill>
                <a:latin typeface="Segoe UI"/>
              </a:rPr>
              <a:t>.</a:t>
            </a:r>
          </a:p>
        </p:txBody>
      </p:sp>
      <p:sp>
        <p:nvSpPr>
          <p:cNvPr id="81" name="TextBox 80"/>
          <p:cNvSpPr txBox="1"/>
          <p:nvPr/>
        </p:nvSpPr>
        <p:spPr>
          <a:xfrm>
            <a:off x="7013448" y="2486406"/>
            <a:ext cx="46113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Text und Icon</a:t>
            </a:r>
          </a:p>
        </p:txBody>
      </p:sp>
      <p:sp>
        <p:nvSpPr>
          <p:cNvPr id="82" name="TextBox 81"/>
          <p:cNvSpPr txBox="1"/>
          <p:nvPr/>
        </p:nvSpPr>
        <p:spPr>
          <a:xfrm>
            <a:off x="7013448" y="2706116"/>
            <a:ext cx="46113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Beschriftung unter dem Symbol; optional eine Icon-Klasse wie </a:t>
            </a:r>
            <a:r>
              <a:rPr sz="1000" b="0" i="0" lang="de-DE">
                <a:solidFill>
                  <a:srgbClr val="3B4A57"/>
                </a:solidFill>
                <a:latin typeface="Consolas"/>
              </a:rPr>
              <a:t>dashicons-info</a:t>
            </a:r>
            <a:r>
              <a:rPr sz="1000" b="0" i="0" lang="de-DE">
                <a:solidFill>
                  <a:srgbClr val="3B4A57"/>
                </a:solidFill>
                <a:latin typeface="Segoe UI"/>
              </a:rPr>
              <a:t>.</a:t>
            </a:r>
          </a:p>
        </p:txBody>
      </p:sp>
      <p:sp>
        <p:nvSpPr>
          <p:cNvPr id="83" name="TextBox 82"/>
          <p:cNvSpPr txBox="1"/>
          <p:nvPr/>
        </p:nvSpPr>
        <p:spPr>
          <a:xfrm>
            <a:off x="7013448" y="3080512"/>
            <a:ext cx="46113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Inhalt</a:t>
            </a:r>
          </a:p>
        </p:txBody>
      </p:sp>
      <p:sp>
        <p:nvSpPr>
          <p:cNvPr id="84" name="TextBox 83"/>
          <p:cNvSpPr txBox="1"/>
          <p:nvPr/>
        </p:nvSpPr>
        <p:spPr>
          <a:xfrm>
            <a:off x="7013448" y="3300222"/>
            <a:ext cx="46113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Texte, Überschriften, Links und Bilder im gewohnten Editor – für Anfahrt, WLAN oder Hausordnung.</a:t>
            </a:r>
          </a:p>
        </p:txBody>
      </p:sp>
      <p:sp>
        <p:nvSpPr>
          <p:cNvPr id="85" name="TextBox 84"/>
          <p:cNvSpPr txBox="1"/>
          <p:nvPr/>
        </p:nvSpPr>
        <p:spPr>
          <a:xfrm>
            <a:off x="7013448" y="3829558"/>
            <a:ext cx="46113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Darstellung</a:t>
            </a:r>
          </a:p>
        </p:txBody>
      </p:sp>
      <p:sp>
        <p:nvSpPr>
          <p:cNvPr id="86" name="TextBox 85"/>
          <p:cNvSpPr txBox="1"/>
          <p:nvPr/>
        </p:nvSpPr>
        <p:spPr>
          <a:xfrm>
            <a:off x="7013448" y="4049268"/>
            <a:ext cx="4611319" cy="219456"/>
          </a:xfrm>
          <a:prstGeom prst="rect">
            <a:avLst/>
          </a:prstGeom>
          <a:noFill/>
        </p:spPr>
        <p:txBody>
          <a:bodyPr wrap="square" lIns="0" rIns="0" tIns="0" bIns="0" anchor="t">
            <a:spAutoFit/>
          </a:bodyPr>
          <a:lstStyle/>
          <a:p>
            <a:pPr algn="l">
              <a:lnSpc>
                <a:spcPct val="122000"/>
              </a:lnSpc>
            </a:pPr>
            <a:r>
              <a:rPr sz="1000" b="0" i="1" lang="de-DE">
                <a:solidFill>
                  <a:srgbClr val="3B4A57"/>
                </a:solidFill>
                <a:latin typeface="Segoe UI"/>
              </a:rPr>
              <a:t>Box / Rahmen</a:t>
            </a:r>
            <a:r>
              <a:rPr sz="1000" b="0" i="0" lang="de-DE">
                <a:solidFill>
                  <a:srgbClr val="3B4A57"/>
                </a:solidFill>
                <a:latin typeface="Segoe UI"/>
              </a:rPr>
              <a:t> oder </a:t>
            </a:r>
            <a:r>
              <a:rPr sz="1000" b="0" i="1" lang="de-DE">
                <a:solidFill>
                  <a:srgbClr val="3B4A57"/>
                </a:solidFill>
                <a:latin typeface="Segoe UI"/>
              </a:rPr>
              <a:t>Clean (ohne Boxränder und Hintergrund)</a:t>
            </a:r>
            <a:r>
              <a:rPr sz="1000" b="0" i="0" lang="de-DE">
                <a:solidFill>
                  <a:srgbClr val="3B4A57"/>
                </a:solidFill>
                <a:latin typeface="Segoe UI"/>
              </a:rPr>
              <a:t>.</a:t>
            </a:r>
          </a:p>
        </p:txBody>
      </p:sp>
      <p:sp>
        <p:nvSpPr>
          <p:cNvPr id="87" name="TextBox 86"/>
          <p:cNvSpPr txBox="1"/>
          <p:nvPr/>
        </p:nvSpPr>
        <p:spPr>
          <a:xfrm>
            <a:off x="7013448" y="4423664"/>
            <a:ext cx="46113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Startseite</a:t>
            </a:r>
          </a:p>
        </p:txBody>
      </p:sp>
      <p:sp>
        <p:nvSpPr>
          <p:cNvPr id="88" name="TextBox 87"/>
          <p:cNvSpPr txBox="1"/>
          <p:nvPr/>
        </p:nvSpPr>
        <p:spPr>
          <a:xfrm>
            <a:off x="7013448" y="4643374"/>
            <a:ext cx="46113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Auf Wunsch öffnet die App zuerst die Infoseite; sie steht dann vorn in der Leiste.</a:t>
            </a:r>
          </a:p>
        </p:txBody>
      </p:sp>
      <p:sp>
        <p:nvSpPr>
          <p:cNvPr id="89" name="Rectangle 88"/>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Rectangle 89"/>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1" name="TextBox 90"/>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92" name="TextBox 91"/>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Infoseite hat die Adresse </a:t>
            </a:r>
            <a:r>
              <a:rPr sz="1000" b="0" i="0" lang="de-DE">
                <a:solidFill>
                  <a:srgbClr val="2B3844"/>
                </a:solidFill>
                <a:latin typeface="Consolas"/>
              </a:rPr>
              <a:t>/?ec_info</a:t>
            </a:r>
            <a:r>
              <a:rPr sz="1000" b="0" i="0" lang="de-DE">
                <a:solidFill>
                  <a:srgbClr val="2B3844"/>
                </a:solidFill>
                <a:latin typeface="Segoe UI"/>
              </a:rPr>
              <a:t>. Im App-Modus steht der Zusatz-Button in der unteren Leiste, sonst im Kopf – er erscheint nur mit Text und Link bzw. Text und Inhalt.</a:t>
            </a:r>
          </a:p>
        </p:txBody>
      </p:sp>
      <p:sp>
        <p:nvSpPr>
          <p:cNvPr id="93" name="Rectangle 9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TextBox 9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95" name="TextBox 9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48 / 140</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3.10 · VOLLBILD &amp; APP · PRO</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So sieht der App-Modus auf dem Handy aus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963168" y="1353312"/>
            <a:ext cx="2331720" cy="201168"/>
          </a:xfrm>
          <a:prstGeom prst="rect">
            <a:avLst/>
          </a:prstGeom>
          <a:noFill/>
        </p:spPr>
        <p:txBody>
          <a:bodyPr wrap="square" lIns="0" rIns="0" tIns="0" bIns="0" anchor="t">
            <a:spAutoFit/>
          </a:bodyPr>
          <a:lstStyle/>
          <a:p>
            <a:pPr algn="ctr">
              <a:lnSpc>
                <a:spcPct val="100000"/>
              </a:lnSpc>
            </a:pPr>
            <a:r>
              <a:rPr sz="1000" b="1" i="0" lang="de-DE">
                <a:solidFill>
                  <a:srgbClr val="0B3A5D"/>
                </a:solidFill>
                <a:latin typeface="Segoe UI"/>
              </a:rPr>
              <a:t>Klassisch</a:t>
            </a:r>
          </a:p>
        </p:txBody>
      </p:sp>
      <p:sp>
        <p:nvSpPr>
          <p:cNvPr id="7" name="Rounded Rectangle 6"/>
          <p:cNvSpPr/>
          <p:nvPr/>
        </p:nvSpPr>
        <p:spPr>
          <a:xfrm>
            <a:off x="963168" y="1645920"/>
            <a:ext cx="2331720" cy="3913631"/>
          </a:xfrm>
          <a:prstGeom prst="roundRect">
            <a:avLst>
              <a:gd name="adj" fmla="val 10000"/>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1045464" y="1847088"/>
            <a:ext cx="2167127" cy="354787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ectangle 8"/>
          <p:cNvSpPr/>
          <p:nvPr/>
        </p:nvSpPr>
        <p:spPr>
          <a:xfrm>
            <a:off x="1045464" y="1847088"/>
            <a:ext cx="2167127" cy="384048"/>
          </a:xfrm>
          <a:prstGeom prst="rect">
            <a:avLst/>
          </a:prstGeom>
          <a:solidFill>
            <a:srgbClr val="FBFBFB"/>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118616" y="193852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1374648" y="1965960"/>
            <a:ext cx="1005840" cy="164592"/>
          </a:xfrm>
          <a:prstGeom prst="rect">
            <a:avLst/>
          </a:prstGeom>
          <a:noFill/>
        </p:spPr>
        <p:txBody>
          <a:bodyPr wrap="square" lIns="0" rIns="0" tIns="0" bIns="0" anchor="t">
            <a:spAutoFit/>
          </a:bodyPr>
          <a:lstStyle/>
          <a:p>
            <a:pPr algn="l">
              <a:lnSpc>
                <a:spcPct val="100000"/>
              </a:lnSpc>
            </a:pPr>
            <a:r>
              <a:rPr sz="700" b="1" i="0" lang="de-DE">
                <a:solidFill>
                  <a:srgbClr val="1F2933"/>
                </a:solidFill>
                <a:latin typeface="Segoe UI"/>
              </a:rPr>
              <a:t>Buchmesse 2026</a:t>
            </a:r>
          </a:p>
        </p:txBody>
      </p:sp>
      <p:sp>
        <p:nvSpPr>
          <p:cNvPr id="12" name="Rounded Rectangle 11"/>
          <p:cNvSpPr/>
          <p:nvPr/>
        </p:nvSpPr>
        <p:spPr>
          <a:xfrm>
            <a:off x="2938271" y="1938528"/>
            <a:ext cx="201168" cy="201168"/>
          </a:xfrm>
          <a:prstGeom prst="roundRect">
            <a:avLst>
              <a:gd name="adj" fmla="val 20000"/>
            </a:avLst>
          </a:prstGeom>
          <a:solidFill>
            <a:srgbClr val="FFFFFF"/>
          </a:solidFill>
          <a:ln w="1143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ectangle 12"/>
          <p:cNvSpPr/>
          <p:nvPr/>
        </p:nvSpPr>
        <p:spPr>
          <a:xfrm>
            <a:off x="3002279" y="2002536"/>
            <a:ext cx="73152" cy="7315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ounded Rectangle 13"/>
          <p:cNvSpPr/>
          <p:nvPr/>
        </p:nvSpPr>
        <p:spPr>
          <a:xfrm>
            <a:off x="2700528" y="1938528"/>
            <a:ext cx="201168" cy="201168"/>
          </a:xfrm>
          <a:prstGeom prst="roundRect">
            <a:avLst>
              <a:gd name="adj" fmla="val 20000"/>
            </a:avLst>
          </a:prstGeom>
          <a:solidFill>
            <a:srgbClr val="FFFFFF"/>
          </a:solidFill>
          <a:ln w="1143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Rectangle 14"/>
          <p:cNvSpPr/>
          <p:nvPr/>
        </p:nvSpPr>
        <p:spPr>
          <a:xfrm>
            <a:off x="2764535" y="2002536"/>
            <a:ext cx="73152" cy="7315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ounded Rectangle 15"/>
          <p:cNvSpPr/>
          <p:nvPr/>
        </p:nvSpPr>
        <p:spPr>
          <a:xfrm>
            <a:off x="2462784" y="1938528"/>
            <a:ext cx="201168" cy="201168"/>
          </a:xfrm>
          <a:prstGeom prst="roundRect">
            <a:avLst>
              <a:gd name="adj" fmla="val 20000"/>
            </a:avLst>
          </a:prstGeom>
          <a:solidFill>
            <a:srgbClr val="FFFFFF"/>
          </a:solidFill>
          <a:ln w="1143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2526792" y="2002536"/>
            <a:ext cx="73152" cy="7315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Rounded Rectangle 17"/>
          <p:cNvSpPr/>
          <p:nvPr/>
        </p:nvSpPr>
        <p:spPr>
          <a:xfrm>
            <a:off x="2225040" y="1938528"/>
            <a:ext cx="201168" cy="201168"/>
          </a:xfrm>
          <a:prstGeom prst="roundRect">
            <a:avLst>
              <a:gd name="adj" fmla="val 20000"/>
            </a:avLst>
          </a:prstGeom>
          <a:solidFill>
            <a:srgbClr val="FFFFFF"/>
          </a:solidFill>
          <a:ln w="1143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2289047" y="2002536"/>
            <a:ext cx="73152" cy="7315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1118616" y="2322576"/>
            <a:ext cx="457200" cy="182880"/>
          </a:xfrm>
          <a:prstGeom prst="roundRect">
            <a:avLst>
              <a:gd name="adj" fmla="val 30000"/>
            </a:avLst>
          </a:prstGeom>
          <a:solidFill>
            <a:srgbClr val="EEF4FA"/>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1118616" y="2350008"/>
            <a:ext cx="457200" cy="137160"/>
          </a:xfrm>
          <a:prstGeom prst="rect">
            <a:avLst/>
          </a:prstGeom>
          <a:noFill/>
        </p:spPr>
        <p:txBody>
          <a:bodyPr wrap="square" lIns="0" rIns="0" tIns="0" bIns="0" anchor="t">
            <a:spAutoFit/>
          </a:bodyPr>
          <a:lstStyle/>
          <a:p>
            <a:pPr algn="ctr">
              <a:lnSpc>
                <a:spcPct val="100000"/>
              </a:lnSpc>
            </a:pPr>
            <a:r>
              <a:rPr sz="600" b="0" i="0" lang="de-DE">
                <a:solidFill>
                  <a:srgbClr val="1F2933"/>
                </a:solidFill>
                <a:latin typeface="Segoe UI"/>
              </a:rPr>
              <a:t>Fr 12.</a:t>
            </a:r>
          </a:p>
        </p:txBody>
      </p:sp>
      <p:sp>
        <p:nvSpPr>
          <p:cNvPr id="22" name="Rounded Rectangle 21"/>
          <p:cNvSpPr/>
          <p:nvPr/>
        </p:nvSpPr>
        <p:spPr>
          <a:xfrm>
            <a:off x="1630680" y="2322576"/>
            <a:ext cx="457200" cy="182880"/>
          </a:xfrm>
          <a:prstGeom prst="roundRect">
            <a:avLst>
              <a:gd name="adj" fmla="val 30000"/>
            </a:avLst>
          </a:prstGeom>
          <a:solidFill>
            <a:srgbClr val="C25708"/>
          </a:solidFill>
          <a:ln w="762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1630680" y="2350008"/>
            <a:ext cx="457200" cy="137160"/>
          </a:xfrm>
          <a:prstGeom prst="rect">
            <a:avLst/>
          </a:prstGeom>
          <a:noFill/>
        </p:spPr>
        <p:txBody>
          <a:bodyPr wrap="square" lIns="0" rIns="0" tIns="0" bIns="0" anchor="t">
            <a:spAutoFit/>
          </a:bodyPr>
          <a:lstStyle/>
          <a:p>
            <a:pPr algn="ctr">
              <a:lnSpc>
                <a:spcPct val="100000"/>
              </a:lnSpc>
            </a:pPr>
            <a:r>
              <a:rPr sz="600" b="1" i="0" lang="de-DE">
                <a:solidFill>
                  <a:srgbClr val="FFFFFF"/>
                </a:solidFill>
                <a:latin typeface="Segoe UI"/>
              </a:rPr>
              <a:t>Sa 13.</a:t>
            </a:r>
          </a:p>
        </p:txBody>
      </p:sp>
      <p:sp>
        <p:nvSpPr>
          <p:cNvPr id="24" name="Rounded Rectangle 23"/>
          <p:cNvSpPr/>
          <p:nvPr/>
        </p:nvSpPr>
        <p:spPr>
          <a:xfrm>
            <a:off x="2142744" y="2322576"/>
            <a:ext cx="457200" cy="182880"/>
          </a:xfrm>
          <a:prstGeom prst="roundRect">
            <a:avLst>
              <a:gd name="adj" fmla="val 30000"/>
            </a:avLst>
          </a:prstGeom>
          <a:solidFill>
            <a:srgbClr val="EEF4FA"/>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2142744" y="2350008"/>
            <a:ext cx="457200" cy="137160"/>
          </a:xfrm>
          <a:prstGeom prst="rect">
            <a:avLst/>
          </a:prstGeom>
          <a:noFill/>
        </p:spPr>
        <p:txBody>
          <a:bodyPr wrap="square" lIns="0" rIns="0" tIns="0" bIns="0" anchor="t">
            <a:spAutoFit/>
          </a:bodyPr>
          <a:lstStyle/>
          <a:p>
            <a:pPr algn="ctr">
              <a:lnSpc>
                <a:spcPct val="100000"/>
              </a:lnSpc>
            </a:pPr>
            <a:r>
              <a:rPr sz="600" b="0" i="0" lang="de-DE">
                <a:solidFill>
                  <a:srgbClr val="1F2933"/>
                </a:solidFill>
                <a:latin typeface="Segoe UI"/>
              </a:rPr>
              <a:t>So 14.</a:t>
            </a:r>
          </a:p>
        </p:txBody>
      </p:sp>
      <p:sp>
        <p:nvSpPr>
          <p:cNvPr id="26" name="Rectangle 25"/>
          <p:cNvSpPr/>
          <p:nvPr/>
        </p:nvSpPr>
        <p:spPr>
          <a:xfrm>
            <a:off x="1118616" y="2615184"/>
            <a:ext cx="2020823" cy="384048"/>
          </a:xfrm>
          <a:prstGeom prst="rect">
            <a:avLst/>
          </a:prstGeom>
          <a:solidFill>
            <a:srgbClr val="F7FAFC"/>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1118616" y="2615184"/>
            <a:ext cx="45720" cy="38404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1228344" y="2660904"/>
            <a:ext cx="1837943" cy="137160"/>
          </a:xfrm>
          <a:prstGeom prst="rect">
            <a:avLst/>
          </a:prstGeom>
          <a:noFill/>
        </p:spPr>
        <p:txBody>
          <a:bodyPr wrap="square" lIns="0" rIns="0" tIns="0" bIns="0" anchor="t">
            <a:spAutoFit/>
          </a:bodyPr>
          <a:lstStyle/>
          <a:p>
            <a:pPr algn="l">
              <a:lnSpc>
                <a:spcPct val="100000"/>
              </a:lnSpc>
            </a:pPr>
            <a:r>
              <a:rPr sz="650" b="1" i="0" lang="de-DE">
                <a:solidFill>
                  <a:srgbClr val="1F2933"/>
                </a:solidFill>
                <a:latin typeface="Segoe UI"/>
              </a:rPr>
              <a:t>Eröffnungsvortrag</a:t>
            </a:r>
          </a:p>
        </p:txBody>
      </p:sp>
      <p:sp>
        <p:nvSpPr>
          <p:cNvPr id="29" name="TextBox 28"/>
          <p:cNvSpPr txBox="1"/>
          <p:nvPr/>
        </p:nvSpPr>
        <p:spPr>
          <a:xfrm>
            <a:off x="1228344" y="2816352"/>
            <a:ext cx="1837943" cy="128016"/>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10:00 · Halle A</a:t>
            </a:r>
          </a:p>
        </p:txBody>
      </p:sp>
      <p:sp>
        <p:nvSpPr>
          <p:cNvPr id="30" name="Rectangle 29"/>
          <p:cNvSpPr/>
          <p:nvPr/>
        </p:nvSpPr>
        <p:spPr>
          <a:xfrm>
            <a:off x="1118616" y="3072384"/>
            <a:ext cx="2020823" cy="384048"/>
          </a:xfrm>
          <a:prstGeom prst="rect">
            <a:avLst/>
          </a:prstGeom>
          <a:solidFill>
            <a:srgbClr val="F7FAFC"/>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1118616" y="3072384"/>
            <a:ext cx="45720" cy="38404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1228344" y="3118104"/>
            <a:ext cx="1837943" cy="137160"/>
          </a:xfrm>
          <a:prstGeom prst="rect">
            <a:avLst/>
          </a:prstGeom>
          <a:noFill/>
        </p:spPr>
        <p:txBody>
          <a:bodyPr wrap="square" lIns="0" rIns="0" tIns="0" bIns="0" anchor="t">
            <a:spAutoFit/>
          </a:bodyPr>
          <a:lstStyle/>
          <a:p>
            <a:pPr algn="l">
              <a:lnSpc>
                <a:spcPct val="100000"/>
              </a:lnSpc>
            </a:pPr>
            <a:r>
              <a:rPr sz="650" b="1" i="0" lang="de-DE">
                <a:solidFill>
                  <a:srgbClr val="1F2933"/>
                </a:solidFill>
                <a:latin typeface="Segoe UI"/>
              </a:rPr>
              <a:t>Lesung: Neue Stimmen</a:t>
            </a:r>
          </a:p>
        </p:txBody>
      </p:sp>
      <p:sp>
        <p:nvSpPr>
          <p:cNvPr id="33" name="TextBox 32"/>
          <p:cNvSpPr txBox="1"/>
          <p:nvPr/>
        </p:nvSpPr>
        <p:spPr>
          <a:xfrm>
            <a:off x="1228344" y="3273552"/>
            <a:ext cx="1837943" cy="128016"/>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10:00 · Halle A</a:t>
            </a:r>
          </a:p>
        </p:txBody>
      </p:sp>
      <p:sp>
        <p:nvSpPr>
          <p:cNvPr id="34" name="Rectangle 33"/>
          <p:cNvSpPr/>
          <p:nvPr/>
        </p:nvSpPr>
        <p:spPr>
          <a:xfrm>
            <a:off x="1118616" y="3529584"/>
            <a:ext cx="2020823" cy="384048"/>
          </a:xfrm>
          <a:prstGeom prst="rect">
            <a:avLst/>
          </a:prstGeom>
          <a:solidFill>
            <a:srgbClr val="F7FAFC"/>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1118616" y="3529584"/>
            <a:ext cx="45720" cy="38404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1228344" y="3575304"/>
            <a:ext cx="1837943" cy="137160"/>
          </a:xfrm>
          <a:prstGeom prst="rect">
            <a:avLst/>
          </a:prstGeom>
          <a:noFill/>
        </p:spPr>
        <p:txBody>
          <a:bodyPr wrap="square" lIns="0" rIns="0" tIns="0" bIns="0" anchor="t">
            <a:spAutoFit/>
          </a:bodyPr>
          <a:lstStyle/>
          <a:p>
            <a:pPr algn="l">
              <a:lnSpc>
                <a:spcPct val="100000"/>
              </a:lnSpc>
            </a:pPr>
            <a:r>
              <a:rPr sz="650" b="1" i="0" lang="de-DE">
                <a:solidFill>
                  <a:srgbClr val="1F2933"/>
                </a:solidFill>
                <a:latin typeface="Segoe UI"/>
              </a:rPr>
              <a:t>Workshop Illustration</a:t>
            </a:r>
          </a:p>
        </p:txBody>
      </p:sp>
      <p:sp>
        <p:nvSpPr>
          <p:cNvPr id="37" name="TextBox 36"/>
          <p:cNvSpPr txBox="1"/>
          <p:nvPr/>
        </p:nvSpPr>
        <p:spPr>
          <a:xfrm>
            <a:off x="1228344" y="3730752"/>
            <a:ext cx="1837943" cy="128016"/>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10:00 · Halle A</a:t>
            </a:r>
          </a:p>
        </p:txBody>
      </p:sp>
      <p:sp>
        <p:nvSpPr>
          <p:cNvPr id="38" name="Rectangle 37"/>
          <p:cNvSpPr/>
          <p:nvPr/>
        </p:nvSpPr>
        <p:spPr>
          <a:xfrm>
            <a:off x="1118616" y="3986784"/>
            <a:ext cx="2020823" cy="384048"/>
          </a:xfrm>
          <a:prstGeom prst="rect">
            <a:avLst/>
          </a:prstGeom>
          <a:solidFill>
            <a:srgbClr val="F7FAFC"/>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1118616" y="3986784"/>
            <a:ext cx="45720" cy="38404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1228344" y="4032504"/>
            <a:ext cx="1837943" cy="137160"/>
          </a:xfrm>
          <a:prstGeom prst="rect">
            <a:avLst/>
          </a:prstGeom>
          <a:noFill/>
        </p:spPr>
        <p:txBody>
          <a:bodyPr wrap="square" lIns="0" rIns="0" tIns="0" bIns="0" anchor="t">
            <a:spAutoFit/>
          </a:bodyPr>
          <a:lstStyle/>
          <a:p>
            <a:pPr algn="l">
              <a:lnSpc>
                <a:spcPct val="100000"/>
              </a:lnSpc>
            </a:pPr>
            <a:r>
              <a:rPr sz="650" b="1" i="0" lang="de-DE">
                <a:solidFill>
                  <a:srgbClr val="1F2933"/>
                </a:solidFill>
                <a:latin typeface="Segoe UI"/>
              </a:rPr>
              <a:t>Podium: Zukunft des Buchs</a:t>
            </a:r>
          </a:p>
        </p:txBody>
      </p:sp>
      <p:sp>
        <p:nvSpPr>
          <p:cNvPr id="41" name="TextBox 40"/>
          <p:cNvSpPr txBox="1"/>
          <p:nvPr/>
        </p:nvSpPr>
        <p:spPr>
          <a:xfrm>
            <a:off x="1228344" y="4187952"/>
            <a:ext cx="1837943" cy="128016"/>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10:00 · Halle A</a:t>
            </a:r>
          </a:p>
        </p:txBody>
      </p:sp>
      <p:sp>
        <p:nvSpPr>
          <p:cNvPr id="42" name="Rectangle 41"/>
          <p:cNvSpPr/>
          <p:nvPr/>
        </p:nvSpPr>
        <p:spPr>
          <a:xfrm>
            <a:off x="1118616" y="4443984"/>
            <a:ext cx="2020823" cy="384048"/>
          </a:xfrm>
          <a:prstGeom prst="rect">
            <a:avLst/>
          </a:prstGeom>
          <a:solidFill>
            <a:srgbClr val="F7FAFC"/>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1118616" y="4443984"/>
            <a:ext cx="45720" cy="38404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1228344" y="4489704"/>
            <a:ext cx="1837943" cy="137160"/>
          </a:xfrm>
          <a:prstGeom prst="rect">
            <a:avLst/>
          </a:prstGeom>
          <a:noFill/>
        </p:spPr>
        <p:txBody>
          <a:bodyPr wrap="square" lIns="0" rIns="0" tIns="0" bIns="0" anchor="t">
            <a:spAutoFit/>
          </a:bodyPr>
          <a:lstStyle/>
          <a:p>
            <a:pPr algn="l">
              <a:lnSpc>
                <a:spcPct val="100000"/>
              </a:lnSpc>
            </a:pPr>
            <a:r>
              <a:rPr sz="650" b="1" i="0" lang="de-DE">
                <a:solidFill>
                  <a:srgbClr val="1F2933"/>
                </a:solidFill>
                <a:latin typeface="Segoe UI"/>
              </a:rPr>
              <a:t>Signierstunde</a:t>
            </a:r>
          </a:p>
        </p:txBody>
      </p:sp>
      <p:sp>
        <p:nvSpPr>
          <p:cNvPr id="45" name="TextBox 44"/>
          <p:cNvSpPr txBox="1"/>
          <p:nvPr/>
        </p:nvSpPr>
        <p:spPr>
          <a:xfrm>
            <a:off x="1228344" y="4645152"/>
            <a:ext cx="1837943" cy="128016"/>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10:00 · Halle A</a:t>
            </a:r>
          </a:p>
        </p:txBody>
      </p:sp>
      <p:sp>
        <p:nvSpPr>
          <p:cNvPr id="46" name="TextBox 45"/>
          <p:cNvSpPr txBox="1"/>
          <p:nvPr/>
        </p:nvSpPr>
        <p:spPr>
          <a:xfrm>
            <a:off x="3691128" y="1353312"/>
            <a:ext cx="2331720" cy="201168"/>
          </a:xfrm>
          <a:prstGeom prst="rect">
            <a:avLst/>
          </a:prstGeom>
          <a:noFill/>
        </p:spPr>
        <p:txBody>
          <a:bodyPr wrap="square" lIns="0" rIns="0" tIns="0" bIns="0" anchor="t">
            <a:spAutoFit/>
          </a:bodyPr>
          <a:lstStyle/>
          <a:p>
            <a:pPr algn="ctr">
              <a:lnSpc>
                <a:spcPct val="100000"/>
              </a:lnSpc>
            </a:pPr>
            <a:r>
              <a:rPr sz="1000" b="1" i="0" lang="de-DE">
                <a:solidFill>
                  <a:srgbClr val="0B3A5D"/>
                </a:solidFill>
                <a:latin typeface="Segoe UI"/>
              </a:rPr>
              <a:t>App-Modus</a:t>
            </a:r>
          </a:p>
        </p:txBody>
      </p:sp>
      <p:sp>
        <p:nvSpPr>
          <p:cNvPr id="47" name="Rounded Rectangle 46"/>
          <p:cNvSpPr/>
          <p:nvPr/>
        </p:nvSpPr>
        <p:spPr>
          <a:xfrm>
            <a:off x="3691128" y="1645920"/>
            <a:ext cx="2331720" cy="3913631"/>
          </a:xfrm>
          <a:prstGeom prst="roundRect">
            <a:avLst>
              <a:gd name="adj" fmla="val 10000"/>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3773424" y="1847088"/>
            <a:ext cx="2167127" cy="354787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Rectangle 48"/>
          <p:cNvSpPr/>
          <p:nvPr/>
        </p:nvSpPr>
        <p:spPr>
          <a:xfrm>
            <a:off x="3773424" y="1847088"/>
            <a:ext cx="2167127" cy="384048"/>
          </a:xfrm>
          <a:prstGeom prst="rect">
            <a:avLst/>
          </a:prstGeom>
          <a:solidFill>
            <a:srgbClr val="FBFBFB"/>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Oval 49"/>
          <p:cNvSpPr/>
          <p:nvPr/>
        </p:nvSpPr>
        <p:spPr>
          <a:xfrm>
            <a:off x="3846576" y="193852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4102607" y="1965960"/>
            <a:ext cx="1005840" cy="164592"/>
          </a:xfrm>
          <a:prstGeom prst="rect">
            <a:avLst/>
          </a:prstGeom>
          <a:noFill/>
        </p:spPr>
        <p:txBody>
          <a:bodyPr wrap="square" lIns="0" rIns="0" tIns="0" bIns="0" anchor="t">
            <a:spAutoFit/>
          </a:bodyPr>
          <a:lstStyle/>
          <a:p>
            <a:pPr algn="l">
              <a:lnSpc>
                <a:spcPct val="100000"/>
              </a:lnSpc>
            </a:pPr>
            <a:r>
              <a:rPr sz="700" b="1" i="0" lang="de-DE">
                <a:solidFill>
                  <a:srgbClr val="1F2933"/>
                </a:solidFill>
                <a:latin typeface="Segoe UI"/>
              </a:rPr>
              <a:t>Buchmesse 2026</a:t>
            </a:r>
          </a:p>
        </p:txBody>
      </p:sp>
      <p:sp>
        <p:nvSpPr>
          <p:cNvPr id="52" name="Rounded Rectangle 51"/>
          <p:cNvSpPr/>
          <p:nvPr/>
        </p:nvSpPr>
        <p:spPr>
          <a:xfrm>
            <a:off x="5666232" y="1938528"/>
            <a:ext cx="201168" cy="201168"/>
          </a:xfrm>
          <a:prstGeom prst="roundRect">
            <a:avLst>
              <a:gd name="adj" fmla="val 20000"/>
            </a:avLst>
          </a:prstGeom>
          <a:solidFill>
            <a:srgbClr val="FFFFFF"/>
          </a:solidFill>
          <a:ln w="1143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ectangle 52"/>
          <p:cNvSpPr/>
          <p:nvPr/>
        </p:nvSpPr>
        <p:spPr>
          <a:xfrm>
            <a:off x="5730240" y="2002536"/>
            <a:ext cx="73152" cy="7315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Rounded Rectangle 53"/>
          <p:cNvSpPr/>
          <p:nvPr/>
        </p:nvSpPr>
        <p:spPr>
          <a:xfrm>
            <a:off x="3846576" y="2322576"/>
            <a:ext cx="457200" cy="182880"/>
          </a:xfrm>
          <a:prstGeom prst="roundRect">
            <a:avLst>
              <a:gd name="adj" fmla="val 30000"/>
            </a:avLst>
          </a:prstGeom>
          <a:solidFill>
            <a:srgbClr val="EEF4FA"/>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3846576" y="2350008"/>
            <a:ext cx="457200" cy="137160"/>
          </a:xfrm>
          <a:prstGeom prst="rect">
            <a:avLst/>
          </a:prstGeom>
          <a:noFill/>
        </p:spPr>
        <p:txBody>
          <a:bodyPr wrap="square" lIns="0" rIns="0" tIns="0" bIns="0" anchor="t">
            <a:spAutoFit/>
          </a:bodyPr>
          <a:lstStyle/>
          <a:p>
            <a:pPr algn="ctr">
              <a:lnSpc>
                <a:spcPct val="100000"/>
              </a:lnSpc>
            </a:pPr>
            <a:r>
              <a:rPr sz="600" b="0" i="0" lang="de-DE">
                <a:solidFill>
                  <a:srgbClr val="1F2933"/>
                </a:solidFill>
                <a:latin typeface="Segoe UI"/>
              </a:rPr>
              <a:t>Fr 12.</a:t>
            </a:r>
          </a:p>
        </p:txBody>
      </p:sp>
      <p:sp>
        <p:nvSpPr>
          <p:cNvPr id="56" name="Rounded Rectangle 55"/>
          <p:cNvSpPr/>
          <p:nvPr/>
        </p:nvSpPr>
        <p:spPr>
          <a:xfrm>
            <a:off x="4358640" y="2322576"/>
            <a:ext cx="457200" cy="182880"/>
          </a:xfrm>
          <a:prstGeom prst="roundRect">
            <a:avLst>
              <a:gd name="adj" fmla="val 30000"/>
            </a:avLst>
          </a:prstGeom>
          <a:solidFill>
            <a:srgbClr val="C25708"/>
          </a:solidFill>
          <a:ln w="762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4358640" y="2350008"/>
            <a:ext cx="457200" cy="137160"/>
          </a:xfrm>
          <a:prstGeom prst="rect">
            <a:avLst/>
          </a:prstGeom>
          <a:noFill/>
        </p:spPr>
        <p:txBody>
          <a:bodyPr wrap="square" lIns="0" rIns="0" tIns="0" bIns="0" anchor="t">
            <a:spAutoFit/>
          </a:bodyPr>
          <a:lstStyle/>
          <a:p>
            <a:pPr algn="ctr">
              <a:lnSpc>
                <a:spcPct val="100000"/>
              </a:lnSpc>
            </a:pPr>
            <a:r>
              <a:rPr sz="600" b="1" i="0" lang="de-DE">
                <a:solidFill>
                  <a:srgbClr val="FFFFFF"/>
                </a:solidFill>
                <a:latin typeface="Segoe UI"/>
              </a:rPr>
              <a:t>Sa 13.</a:t>
            </a:r>
          </a:p>
        </p:txBody>
      </p:sp>
      <p:sp>
        <p:nvSpPr>
          <p:cNvPr id="58" name="Rounded Rectangle 57"/>
          <p:cNvSpPr/>
          <p:nvPr/>
        </p:nvSpPr>
        <p:spPr>
          <a:xfrm>
            <a:off x="4870704" y="2322576"/>
            <a:ext cx="457200" cy="182880"/>
          </a:xfrm>
          <a:prstGeom prst="roundRect">
            <a:avLst>
              <a:gd name="adj" fmla="val 30000"/>
            </a:avLst>
          </a:prstGeom>
          <a:solidFill>
            <a:srgbClr val="EEF4FA"/>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4870704" y="2350008"/>
            <a:ext cx="457200" cy="137160"/>
          </a:xfrm>
          <a:prstGeom prst="rect">
            <a:avLst/>
          </a:prstGeom>
          <a:noFill/>
        </p:spPr>
        <p:txBody>
          <a:bodyPr wrap="square" lIns="0" rIns="0" tIns="0" bIns="0" anchor="t">
            <a:spAutoFit/>
          </a:bodyPr>
          <a:lstStyle/>
          <a:p>
            <a:pPr algn="ctr">
              <a:lnSpc>
                <a:spcPct val="100000"/>
              </a:lnSpc>
            </a:pPr>
            <a:r>
              <a:rPr sz="600" b="0" i="0" lang="de-DE">
                <a:solidFill>
                  <a:srgbClr val="1F2933"/>
                </a:solidFill>
                <a:latin typeface="Segoe UI"/>
              </a:rPr>
              <a:t>So 14.</a:t>
            </a:r>
          </a:p>
        </p:txBody>
      </p:sp>
      <p:sp>
        <p:nvSpPr>
          <p:cNvPr id="60" name="Rectangle 59"/>
          <p:cNvSpPr/>
          <p:nvPr/>
        </p:nvSpPr>
        <p:spPr>
          <a:xfrm>
            <a:off x="3846576" y="2615184"/>
            <a:ext cx="2020823" cy="384048"/>
          </a:xfrm>
          <a:prstGeom prst="rect">
            <a:avLst/>
          </a:prstGeom>
          <a:solidFill>
            <a:srgbClr val="F7FAFC"/>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ectangle 60"/>
          <p:cNvSpPr/>
          <p:nvPr/>
        </p:nvSpPr>
        <p:spPr>
          <a:xfrm>
            <a:off x="3846576" y="2615184"/>
            <a:ext cx="45720" cy="38404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3956304" y="2660904"/>
            <a:ext cx="1837943" cy="137160"/>
          </a:xfrm>
          <a:prstGeom prst="rect">
            <a:avLst/>
          </a:prstGeom>
          <a:noFill/>
        </p:spPr>
        <p:txBody>
          <a:bodyPr wrap="square" lIns="0" rIns="0" tIns="0" bIns="0" anchor="t">
            <a:spAutoFit/>
          </a:bodyPr>
          <a:lstStyle/>
          <a:p>
            <a:pPr algn="l">
              <a:lnSpc>
                <a:spcPct val="100000"/>
              </a:lnSpc>
            </a:pPr>
            <a:r>
              <a:rPr sz="650" b="1" i="0" lang="de-DE">
                <a:solidFill>
                  <a:srgbClr val="1F2933"/>
                </a:solidFill>
                <a:latin typeface="Segoe UI"/>
              </a:rPr>
              <a:t>Eröffnungsvortrag</a:t>
            </a:r>
          </a:p>
        </p:txBody>
      </p:sp>
      <p:sp>
        <p:nvSpPr>
          <p:cNvPr id="63" name="TextBox 62"/>
          <p:cNvSpPr txBox="1"/>
          <p:nvPr/>
        </p:nvSpPr>
        <p:spPr>
          <a:xfrm>
            <a:off x="3956304" y="2816352"/>
            <a:ext cx="1837943" cy="128016"/>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10:00 · Halle A</a:t>
            </a:r>
          </a:p>
        </p:txBody>
      </p:sp>
      <p:sp>
        <p:nvSpPr>
          <p:cNvPr id="64" name="Rectangle 63"/>
          <p:cNvSpPr/>
          <p:nvPr/>
        </p:nvSpPr>
        <p:spPr>
          <a:xfrm>
            <a:off x="3846576" y="3072384"/>
            <a:ext cx="2020823" cy="384048"/>
          </a:xfrm>
          <a:prstGeom prst="rect">
            <a:avLst/>
          </a:prstGeom>
          <a:solidFill>
            <a:srgbClr val="F7FAFC"/>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Rectangle 64"/>
          <p:cNvSpPr/>
          <p:nvPr/>
        </p:nvSpPr>
        <p:spPr>
          <a:xfrm>
            <a:off x="3846576" y="3072384"/>
            <a:ext cx="45720" cy="38404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3956304" y="3118104"/>
            <a:ext cx="1837943" cy="137160"/>
          </a:xfrm>
          <a:prstGeom prst="rect">
            <a:avLst/>
          </a:prstGeom>
          <a:noFill/>
        </p:spPr>
        <p:txBody>
          <a:bodyPr wrap="square" lIns="0" rIns="0" tIns="0" bIns="0" anchor="t">
            <a:spAutoFit/>
          </a:bodyPr>
          <a:lstStyle/>
          <a:p>
            <a:pPr algn="l">
              <a:lnSpc>
                <a:spcPct val="100000"/>
              </a:lnSpc>
            </a:pPr>
            <a:r>
              <a:rPr sz="650" b="1" i="0" lang="de-DE">
                <a:solidFill>
                  <a:srgbClr val="1F2933"/>
                </a:solidFill>
                <a:latin typeface="Segoe UI"/>
              </a:rPr>
              <a:t>Lesung: Neue Stimmen</a:t>
            </a:r>
          </a:p>
        </p:txBody>
      </p:sp>
      <p:sp>
        <p:nvSpPr>
          <p:cNvPr id="67" name="TextBox 66"/>
          <p:cNvSpPr txBox="1"/>
          <p:nvPr/>
        </p:nvSpPr>
        <p:spPr>
          <a:xfrm>
            <a:off x="3956304" y="3273552"/>
            <a:ext cx="1837943" cy="128016"/>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10:00 · Halle A</a:t>
            </a:r>
          </a:p>
        </p:txBody>
      </p:sp>
      <p:sp>
        <p:nvSpPr>
          <p:cNvPr id="68" name="Rectangle 67"/>
          <p:cNvSpPr/>
          <p:nvPr/>
        </p:nvSpPr>
        <p:spPr>
          <a:xfrm>
            <a:off x="3846576" y="3529584"/>
            <a:ext cx="2020823" cy="384048"/>
          </a:xfrm>
          <a:prstGeom prst="rect">
            <a:avLst/>
          </a:prstGeom>
          <a:solidFill>
            <a:srgbClr val="F7FAFC"/>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Rectangle 68"/>
          <p:cNvSpPr/>
          <p:nvPr/>
        </p:nvSpPr>
        <p:spPr>
          <a:xfrm>
            <a:off x="3846576" y="3529584"/>
            <a:ext cx="45720" cy="38404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3956304" y="3575304"/>
            <a:ext cx="1837943" cy="137160"/>
          </a:xfrm>
          <a:prstGeom prst="rect">
            <a:avLst/>
          </a:prstGeom>
          <a:noFill/>
        </p:spPr>
        <p:txBody>
          <a:bodyPr wrap="square" lIns="0" rIns="0" tIns="0" bIns="0" anchor="t">
            <a:spAutoFit/>
          </a:bodyPr>
          <a:lstStyle/>
          <a:p>
            <a:pPr algn="l">
              <a:lnSpc>
                <a:spcPct val="100000"/>
              </a:lnSpc>
            </a:pPr>
            <a:r>
              <a:rPr sz="650" b="1" i="0" lang="de-DE">
                <a:solidFill>
                  <a:srgbClr val="1F2933"/>
                </a:solidFill>
                <a:latin typeface="Segoe UI"/>
              </a:rPr>
              <a:t>Workshop Illustration</a:t>
            </a:r>
          </a:p>
        </p:txBody>
      </p:sp>
      <p:sp>
        <p:nvSpPr>
          <p:cNvPr id="71" name="TextBox 70"/>
          <p:cNvSpPr txBox="1"/>
          <p:nvPr/>
        </p:nvSpPr>
        <p:spPr>
          <a:xfrm>
            <a:off x="3956304" y="3730752"/>
            <a:ext cx="1837943" cy="128016"/>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10:00 · Halle A</a:t>
            </a:r>
          </a:p>
        </p:txBody>
      </p:sp>
      <p:sp>
        <p:nvSpPr>
          <p:cNvPr id="72" name="Rectangle 71"/>
          <p:cNvSpPr/>
          <p:nvPr/>
        </p:nvSpPr>
        <p:spPr>
          <a:xfrm>
            <a:off x="3846576" y="3986784"/>
            <a:ext cx="2020823" cy="384048"/>
          </a:xfrm>
          <a:prstGeom prst="rect">
            <a:avLst/>
          </a:prstGeom>
          <a:solidFill>
            <a:srgbClr val="F7FAFC"/>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Rectangle 72"/>
          <p:cNvSpPr/>
          <p:nvPr/>
        </p:nvSpPr>
        <p:spPr>
          <a:xfrm>
            <a:off x="3846576" y="3986784"/>
            <a:ext cx="45720" cy="38404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3956304" y="4032504"/>
            <a:ext cx="1837943" cy="137160"/>
          </a:xfrm>
          <a:prstGeom prst="rect">
            <a:avLst/>
          </a:prstGeom>
          <a:noFill/>
        </p:spPr>
        <p:txBody>
          <a:bodyPr wrap="square" lIns="0" rIns="0" tIns="0" bIns="0" anchor="t">
            <a:spAutoFit/>
          </a:bodyPr>
          <a:lstStyle/>
          <a:p>
            <a:pPr algn="l">
              <a:lnSpc>
                <a:spcPct val="100000"/>
              </a:lnSpc>
            </a:pPr>
            <a:r>
              <a:rPr sz="650" b="1" i="0" lang="de-DE">
                <a:solidFill>
                  <a:srgbClr val="1F2933"/>
                </a:solidFill>
                <a:latin typeface="Segoe UI"/>
              </a:rPr>
              <a:t>Podium: Zukunft des Buchs</a:t>
            </a:r>
          </a:p>
        </p:txBody>
      </p:sp>
      <p:sp>
        <p:nvSpPr>
          <p:cNvPr id="75" name="TextBox 74"/>
          <p:cNvSpPr txBox="1"/>
          <p:nvPr/>
        </p:nvSpPr>
        <p:spPr>
          <a:xfrm>
            <a:off x="3956304" y="4187952"/>
            <a:ext cx="1837943" cy="128016"/>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10:00 · Halle A</a:t>
            </a:r>
          </a:p>
        </p:txBody>
      </p:sp>
      <p:sp>
        <p:nvSpPr>
          <p:cNvPr id="76" name="Rectangle 75"/>
          <p:cNvSpPr/>
          <p:nvPr/>
        </p:nvSpPr>
        <p:spPr>
          <a:xfrm>
            <a:off x="3846576" y="4443984"/>
            <a:ext cx="2020823" cy="384048"/>
          </a:xfrm>
          <a:prstGeom prst="rect">
            <a:avLst/>
          </a:prstGeom>
          <a:solidFill>
            <a:srgbClr val="F7FAFC"/>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Rectangle 76"/>
          <p:cNvSpPr/>
          <p:nvPr/>
        </p:nvSpPr>
        <p:spPr>
          <a:xfrm>
            <a:off x="3846576" y="4443984"/>
            <a:ext cx="45720" cy="38404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3956304" y="4489704"/>
            <a:ext cx="1837943" cy="137160"/>
          </a:xfrm>
          <a:prstGeom prst="rect">
            <a:avLst/>
          </a:prstGeom>
          <a:noFill/>
        </p:spPr>
        <p:txBody>
          <a:bodyPr wrap="square" lIns="0" rIns="0" tIns="0" bIns="0" anchor="t">
            <a:spAutoFit/>
          </a:bodyPr>
          <a:lstStyle/>
          <a:p>
            <a:pPr algn="l">
              <a:lnSpc>
                <a:spcPct val="100000"/>
              </a:lnSpc>
            </a:pPr>
            <a:r>
              <a:rPr sz="650" b="1" i="0" lang="de-DE">
                <a:solidFill>
                  <a:srgbClr val="1F2933"/>
                </a:solidFill>
                <a:latin typeface="Segoe UI"/>
              </a:rPr>
              <a:t>Signierstunde</a:t>
            </a:r>
          </a:p>
        </p:txBody>
      </p:sp>
      <p:sp>
        <p:nvSpPr>
          <p:cNvPr id="79" name="TextBox 78"/>
          <p:cNvSpPr txBox="1"/>
          <p:nvPr/>
        </p:nvSpPr>
        <p:spPr>
          <a:xfrm>
            <a:off x="3956304" y="4645152"/>
            <a:ext cx="1837943" cy="128016"/>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10:00 · Halle A</a:t>
            </a:r>
          </a:p>
        </p:txBody>
      </p:sp>
      <p:sp>
        <p:nvSpPr>
          <p:cNvPr id="80" name="Rectangle 79"/>
          <p:cNvSpPr/>
          <p:nvPr/>
        </p:nvSpPr>
        <p:spPr>
          <a:xfrm>
            <a:off x="3773424" y="4937760"/>
            <a:ext cx="2167127" cy="457200"/>
          </a:xfrm>
          <a:prstGeom prst="rect">
            <a:avLst/>
          </a:prstGeom>
          <a:solidFill>
            <a:srgbClr val="FBFBFB"/>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Rounded Rectangle 80"/>
          <p:cNvSpPr/>
          <p:nvPr/>
        </p:nvSpPr>
        <p:spPr>
          <a:xfrm>
            <a:off x="3828288" y="4974336"/>
            <a:ext cx="432053" cy="384048"/>
          </a:xfrm>
          <a:prstGeom prst="roundRect">
            <a:avLst>
              <a:gd name="adj" fmla="val 20000"/>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Rounded Rectangle 81"/>
          <p:cNvSpPr/>
          <p:nvPr/>
        </p:nvSpPr>
        <p:spPr>
          <a:xfrm>
            <a:off x="3971163" y="5020056"/>
            <a:ext cx="146304" cy="146304"/>
          </a:xfrm>
          <a:prstGeom prst="roundRect">
            <a:avLst>
              <a:gd name="adj" fmla="val 20000"/>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TextBox 82"/>
          <p:cNvSpPr txBox="1"/>
          <p:nvPr/>
        </p:nvSpPr>
        <p:spPr>
          <a:xfrm>
            <a:off x="3773424" y="5202936"/>
            <a:ext cx="541781" cy="128016"/>
          </a:xfrm>
          <a:prstGeom prst="rect">
            <a:avLst/>
          </a:prstGeom>
          <a:noFill/>
        </p:spPr>
        <p:txBody>
          <a:bodyPr wrap="square" lIns="0" rIns="0" tIns="0" bIns="0" anchor="t">
            <a:spAutoFit/>
          </a:bodyPr>
          <a:lstStyle/>
          <a:p>
            <a:pPr algn="ctr">
              <a:lnSpc>
                <a:spcPct val="100000"/>
              </a:lnSpc>
            </a:pPr>
            <a:r>
              <a:rPr sz="550" b="1" i="0" lang="de-DE">
                <a:solidFill>
                  <a:srgbClr val="C25708"/>
                </a:solidFill>
                <a:latin typeface="Segoe UI"/>
              </a:rPr>
              <a:t>Programm</a:t>
            </a:r>
          </a:p>
        </p:txBody>
      </p:sp>
      <p:sp>
        <p:nvSpPr>
          <p:cNvPr id="84" name="Rounded Rectangle 83"/>
          <p:cNvSpPr/>
          <p:nvPr/>
        </p:nvSpPr>
        <p:spPr>
          <a:xfrm>
            <a:off x="4512945" y="5020056"/>
            <a:ext cx="146304" cy="146304"/>
          </a:xfrm>
          <a:prstGeom prst="roundRect">
            <a:avLst>
              <a:gd name="adj" fmla="val 20000"/>
            </a:avLst>
          </a:prstGeom>
          <a:solidFill>
            <a:srgbClr val="6B778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4315206" y="5202936"/>
            <a:ext cx="541781" cy="128016"/>
          </a:xfrm>
          <a:prstGeom prst="rect">
            <a:avLst/>
          </a:prstGeom>
          <a:noFill/>
        </p:spPr>
        <p:txBody>
          <a:bodyPr wrap="square" lIns="0" rIns="0" tIns="0" bIns="0" anchor="t">
            <a:spAutoFit/>
          </a:bodyPr>
          <a:lstStyle/>
          <a:p>
            <a:pPr algn="ctr">
              <a:lnSpc>
                <a:spcPct val="100000"/>
              </a:lnSpc>
            </a:pPr>
            <a:r>
              <a:rPr sz="550" b="0" i="0" lang="de-DE">
                <a:solidFill>
                  <a:srgbClr val="6B7782"/>
                </a:solidFill>
                <a:latin typeface="Segoe UI"/>
              </a:rPr>
              <a:t>Sprecher</a:t>
            </a:r>
          </a:p>
        </p:txBody>
      </p:sp>
      <p:sp>
        <p:nvSpPr>
          <p:cNvPr id="86" name="Rounded Rectangle 85"/>
          <p:cNvSpPr/>
          <p:nvPr/>
        </p:nvSpPr>
        <p:spPr>
          <a:xfrm>
            <a:off x="5054726" y="5020056"/>
            <a:ext cx="146304" cy="146304"/>
          </a:xfrm>
          <a:prstGeom prst="roundRect">
            <a:avLst>
              <a:gd name="adj" fmla="val 20000"/>
            </a:avLst>
          </a:prstGeom>
          <a:solidFill>
            <a:srgbClr val="6B778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7" name="TextBox 86"/>
          <p:cNvSpPr txBox="1"/>
          <p:nvPr/>
        </p:nvSpPr>
        <p:spPr>
          <a:xfrm>
            <a:off x="4856988" y="5202936"/>
            <a:ext cx="541781" cy="128016"/>
          </a:xfrm>
          <a:prstGeom prst="rect">
            <a:avLst/>
          </a:prstGeom>
          <a:noFill/>
        </p:spPr>
        <p:txBody>
          <a:bodyPr wrap="square" lIns="0" rIns="0" tIns="0" bIns="0" anchor="t">
            <a:spAutoFit/>
          </a:bodyPr>
          <a:lstStyle/>
          <a:p>
            <a:pPr algn="ctr">
              <a:lnSpc>
                <a:spcPct val="100000"/>
              </a:lnSpc>
            </a:pPr>
            <a:r>
              <a:rPr sz="550" b="0" i="0" lang="de-DE">
                <a:solidFill>
                  <a:srgbClr val="6B7782"/>
                </a:solidFill>
                <a:latin typeface="Segoe UI"/>
              </a:rPr>
              <a:t>Karte</a:t>
            </a:r>
          </a:p>
        </p:txBody>
      </p:sp>
      <p:sp>
        <p:nvSpPr>
          <p:cNvPr id="88" name="Rounded Rectangle 87"/>
          <p:cNvSpPr/>
          <p:nvPr/>
        </p:nvSpPr>
        <p:spPr>
          <a:xfrm>
            <a:off x="5596509" y="5020056"/>
            <a:ext cx="146304" cy="146304"/>
          </a:xfrm>
          <a:prstGeom prst="roundRect">
            <a:avLst>
              <a:gd name="adj" fmla="val 20000"/>
            </a:avLst>
          </a:prstGeom>
          <a:solidFill>
            <a:srgbClr val="6B778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9" name="TextBox 88"/>
          <p:cNvSpPr txBox="1"/>
          <p:nvPr/>
        </p:nvSpPr>
        <p:spPr>
          <a:xfrm>
            <a:off x="5398770" y="5202936"/>
            <a:ext cx="541781" cy="128016"/>
          </a:xfrm>
          <a:prstGeom prst="rect">
            <a:avLst/>
          </a:prstGeom>
          <a:noFill/>
        </p:spPr>
        <p:txBody>
          <a:bodyPr wrap="square" lIns="0" rIns="0" tIns="0" bIns="0" anchor="t">
            <a:spAutoFit/>
          </a:bodyPr>
          <a:lstStyle/>
          <a:p>
            <a:pPr algn="ctr">
              <a:lnSpc>
                <a:spcPct val="100000"/>
              </a:lnSpc>
            </a:pPr>
            <a:r>
              <a:rPr sz="550" b="0" i="0" lang="de-DE">
                <a:solidFill>
                  <a:srgbClr val="6B7782"/>
                </a:solidFill>
                <a:latin typeface="Segoe UI"/>
              </a:rPr>
              <a:t>Aussteller</a:t>
            </a:r>
          </a:p>
        </p:txBody>
      </p:sp>
      <p:sp>
        <p:nvSpPr>
          <p:cNvPr id="90" name="TextBox 89"/>
          <p:cNvSpPr txBox="1"/>
          <p:nvPr/>
        </p:nvSpPr>
        <p:spPr>
          <a:xfrm>
            <a:off x="6830568" y="1353312"/>
            <a:ext cx="479419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Zwei Darstellungen</a:t>
            </a:r>
          </a:p>
        </p:txBody>
      </p:sp>
      <p:sp>
        <p:nvSpPr>
          <p:cNvPr id="91" name="TextBox 90"/>
          <p:cNvSpPr txBox="1"/>
          <p:nvPr/>
        </p:nvSpPr>
        <p:spPr>
          <a:xfrm>
            <a:off x="6830568" y="1737360"/>
            <a:ext cx="47941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Klassisch</a:t>
            </a:r>
          </a:p>
        </p:txBody>
      </p:sp>
      <p:sp>
        <p:nvSpPr>
          <p:cNvPr id="92" name="TextBox 91"/>
          <p:cNvSpPr txBox="1"/>
          <p:nvPr/>
        </p:nvSpPr>
        <p:spPr>
          <a:xfrm>
            <a:off x="6830568" y="1957070"/>
            <a:ext cx="47941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Alle Ziele stehen als umrandete Buttons im Kopf – auf dem Handy nur als Symbol, dazu „Zum Live-Ticker“.</a:t>
            </a:r>
          </a:p>
        </p:txBody>
      </p:sp>
      <p:sp>
        <p:nvSpPr>
          <p:cNvPr id="93" name="TextBox 92"/>
          <p:cNvSpPr txBox="1"/>
          <p:nvPr/>
        </p:nvSpPr>
        <p:spPr>
          <a:xfrm>
            <a:off x="6830568" y="2486406"/>
            <a:ext cx="47941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App-Modus</a:t>
            </a:r>
          </a:p>
        </p:txBody>
      </p:sp>
      <p:sp>
        <p:nvSpPr>
          <p:cNvPr id="94" name="TextBox 93"/>
          <p:cNvSpPr txBox="1"/>
          <p:nvPr/>
        </p:nvSpPr>
        <p:spPr>
          <a:xfrm>
            <a:off x="6830568" y="2706116"/>
            <a:ext cx="47941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Unten eine feste Leiste mit Programm, Sprecher, Karte und Aussteller; das aktuelle Ziel ist hervorgehoben. Im Kopf bleibt nur der Umschalter zwischen Programm und Zeitplan.</a:t>
            </a:r>
          </a:p>
        </p:txBody>
      </p:sp>
      <p:sp>
        <p:nvSpPr>
          <p:cNvPr id="95" name="TextBox 94"/>
          <p:cNvSpPr txBox="1"/>
          <p:nvPr/>
        </p:nvSpPr>
        <p:spPr>
          <a:xfrm>
            <a:off x="6830568" y="3390391"/>
            <a:ext cx="47941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Computer</a:t>
            </a:r>
          </a:p>
        </p:txBody>
      </p:sp>
      <p:sp>
        <p:nvSpPr>
          <p:cNvPr id="96" name="TextBox 95"/>
          <p:cNvSpPr txBox="1"/>
          <p:nvPr/>
        </p:nvSpPr>
        <p:spPr>
          <a:xfrm>
            <a:off x="6830568" y="3610101"/>
            <a:ext cx="47941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zeigen immer die klassische Ansicht. </a:t>
            </a:r>
            <a:r>
              <a:rPr sz="1000" b="0" i="0" lang="de-DE">
                <a:solidFill>
                  <a:srgbClr val="3B4A57"/>
                </a:solidFill>
                <a:latin typeface="Consolas"/>
              </a:rPr>
              <a:t>&amp;ec_app=1</a:t>
            </a:r>
            <a:r>
              <a:rPr sz="1000" b="0" i="0" lang="de-DE">
                <a:solidFill>
                  <a:srgbClr val="3B4A57"/>
                </a:solidFill>
                <a:latin typeface="Segoe UI"/>
              </a:rPr>
              <a:t> erzwingt den App-Modus auf allen Geräten, </a:t>
            </a:r>
            <a:r>
              <a:rPr sz="1000" b="0" i="0" lang="de-DE">
                <a:solidFill>
                  <a:srgbClr val="3B4A57"/>
                </a:solidFill>
                <a:latin typeface="Consolas"/>
              </a:rPr>
              <a:t>&amp;ec_app=0</a:t>
            </a:r>
            <a:r>
              <a:rPr sz="1000" b="0" i="0" lang="de-DE">
                <a:solidFill>
                  <a:srgbClr val="3B4A57"/>
                </a:solidFill>
                <a:latin typeface="Segoe UI"/>
              </a:rPr>
              <a:t> die klassische Ansicht.</a:t>
            </a:r>
          </a:p>
        </p:txBody>
      </p:sp>
      <p:sp>
        <p:nvSpPr>
          <p:cNvPr id="97" name="TextBox 96"/>
          <p:cNvSpPr txBox="1"/>
          <p:nvPr/>
        </p:nvSpPr>
        <p:spPr>
          <a:xfrm>
            <a:off x="6830568" y="4139438"/>
            <a:ext cx="47941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Keine Leiste</a:t>
            </a:r>
          </a:p>
        </p:txBody>
      </p:sp>
      <p:sp>
        <p:nvSpPr>
          <p:cNvPr id="98" name="TextBox 97"/>
          <p:cNvSpPr txBox="1"/>
          <p:nvPr/>
        </p:nvSpPr>
        <p:spPr>
          <a:xfrm>
            <a:off x="6830568" y="4359148"/>
            <a:ext cx="47941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wenn weniger als zwei Ziele übrig bleiben – etwa ohne Aussteller-Plugin und ohne Sprecher.</a:t>
            </a:r>
          </a:p>
        </p:txBody>
      </p:sp>
      <p:sp>
        <p:nvSpPr>
          <p:cNvPr id="99" name="Rectangle 98"/>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0" name="Rectangle 99"/>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1" name="TextBox 100"/>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102" name="TextBox 101"/>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Läuft die Seite in einer Web-App mit eigener Navigation unten, binden Sie den Link mit </a:t>
            </a:r>
            <a:r>
              <a:rPr sz="1000" b="0" i="0" lang="de-DE">
                <a:solidFill>
                  <a:srgbClr val="2B3844"/>
                </a:solidFill>
                <a:latin typeface="Consolas"/>
              </a:rPr>
              <a:t>&amp;ec_app=0</a:t>
            </a:r>
            <a:r>
              <a:rPr sz="1000" b="0" i="0" lang="de-DE">
                <a:solidFill>
                  <a:srgbClr val="2B3844"/>
                </a:solidFill>
                <a:latin typeface="Segoe UI"/>
              </a:rPr>
              <a:t> ein – dann liegt keine zweite Leiste übereinander.</a:t>
            </a:r>
          </a:p>
        </p:txBody>
      </p:sp>
      <p:sp>
        <p:nvSpPr>
          <p:cNvPr id="103" name="Rectangle 10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4" name="TextBox 10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105" name="TextBox 10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49 / 140</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de-DE">
                <a:solidFill>
                  <a:srgbClr val="CDDFEE"/>
                </a:solidFill>
                <a:latin typeface="Segoe UI"/>
              </a:rPr>
              <a:t>4</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de-DE">
                <a:solidFill>
                  <a:srgbClr val="0B3A5D"/>
                </a:solidFill>
                <a:latin typeface="Segoe UI"/>
              </a:rPr>
              <a:t>Das Dashboard</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de-DE">
                <a:solidFill>
                  <a:srgbClr val="4A5D6E"/>
                </a:solidFill>
                <a:latin typeface="Segoe UI"/>
              </a:rPr>
              <a:t>Der Gesundheitscheck für Ihr Programm: Was fehlt, was ist beliebt, was läuft heute? Der Datenqualitäts-Check gehört zu PRO.</a:t>
            </a:r>
          </a:p>
        </p:txBody>
      </p:sp>
      <p:sp>
        <p:nvSpPr>
          <p:cNvPr id="9" name="Rectangle 8"/>
          <p:cNvSpPr/>
          <p:nvPr/>
        </p:nvSpPr>
        <p:spPr>
          <a:xfrm>
            <a:off x="7434072" y="1783080"/>
            <a:ext cx="32004" cy="2011680"/>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Aufbau und Filter</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Der Datenqualitäts-Check</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Lücken schließen</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Auswertungen und Exporte</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Die Favoriten-Logik</a:t>
            </a:r>
          </a:p>
        </p:txBody>
      </p:sp>
      <p:sp>
        <p:nvSpPr>
          <p:cNvPr id="25" name="Rectangle 24"/>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8CA6BC"/>
                </a:solidFill>
                <a:latin typeface="Segoe UI"/>
              </a:rPr>
              <a:t>4 · Das Dashboard</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8CA6BC"/>
                </a:solidFill>
                <a:latin typeface="Segoe UI"/>
              </a:rPr>
              <a:t>50 / 140</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4.1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Wofür Sie das Dashboard brauchen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533141"/>
            <a:ext cx="11057839" cy="2033016"/>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533141"/>
            <a:ext cx="54864" cy="203301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2953765"/>
            <a:ext cx="9777679" cy="533399"/>
          </a:xfrm>
          <a:prstGeom prst="rect">
            <a:avLst/>
          </a:prstGeom>
          <a:noFill/>
        </p:spPr>
        <p:txBody>
          <a:bodyPr wrap="square" lIns="0" rIns="0" tIns="0" bIns="0" anchor="t">
            <a:spAutoFit/>
          </a:bodyPr>
          <a:lstStyle/>
          <a:p>
            <a:pPr algn="l">
              <a:lnSpc>
                <a:spcPct val="115000"/>
              </a:lnSpc>
            </a:pPr>
            <a:r>
              <a:rPr sz="2400" b="1" i="0" lang="de-DE">
                <a:solidFill>
                  <a:srgbClr val="0B3A5D"/>
                </a:solidFill>
                <a:latin typeface="Segoe UI"/>
              </a:rPr>
              <a:t>Es findet die Lücken, die Ihre Gäste sonst finden.</a:t>
            </a:r>
          </a:p>
        </p:txBody>
      </p:sp>
      <p:sp>
        <p:nvSpPr>
          <p:cNvPr id="9" name="TextBox 8"/>
          <p:cNvSpPr txBox="1"/>
          <p:nvPr/>
        </p:nvSpPr>
        <p:spPr>
          <a:xfrm>
            <a:off x="1207007" y="3615181"/>
            <a:ext cx="9777679" cy="768096"/>
          </a:xfrm>
          <a:prstGeom prst="rect">
            <a:avLst/>
          </a:prstGeom>
          <a:noFill/>
        </p:spPr>
        <p:txBody>
          <a:bodyPr wrap="square" lIns="0" rIns="0" tIns="0" bIns="0" anchor="t">
            <a:spAutoFit/>
          </a:bodyPr>
          <a:lstStyle/>
          <a:p>
            <a:pPr algn="l">
              <a:lnSpc>
                <a:spcPct val="128000"/>
              </a:lnSpc>
            </a:pPr>
            <a:r>
              <a:rPr sz="1200" b="0" i="0" lang="de-DE">
                <a:solidFill>
                  <a:srgbClr val="4A5D6E"/>
                </a:solidFill>
                <a:latin typeface="Segoe UI"/>
              </a:rPr>
              <a:t>Ein Programmpunkt ohne Startzeit erscheint in keiner zeitbasierten Ansicht – und Sie merken es erst, wenn jemand fragt, warum der Vortrag nicht im Zeitplan steht. Das Dashboard listet genau solche Fälle auf, bevor die Veranstaltung beginnt. Sie finden es unter </a:t>
            </a:r>
            <a:r>
              <a:rPr sz="1200" b="0" i="0" lang="de-DE">
                <a:solidFill>
                  <a:srgbClr val="4A5D6E"/>
                </a:solidFill>
                <a:latin typeface="Consolas"/>
              </a:rPr>
              <a:t>Veranstaltungen → Dashboard</a:t>
            </a:r>
            <a:r>
              <a:rPr sz="1200" b="0" i="0" lang="de-DE">
                <a:solidFill>
                  <a:srgbClr val="4A5D6E"/>
                </a:solidFill>
                <a:latin typeface="Segoe UI"/>
              </a:rPr>
              <a:t> – seit Version 2.0 als erster Menüpunkt, und ein Klick auf „Veranstaltungen“ selbst führt ebenfalls hierher.</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4 · Das Dashboard</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51 / 140</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4.1 · DER EINSTIEG</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Kopfbereich und Willkommensbanner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766560" cy="329184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7665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 Kongress</a:t>
            </a:r>
          </a:p>
        </p:txBody>
      </p:sp>
      <p:sp>
        <p:nvSpPr>
          <p:cNvPr id="9" name="Rectangle 8"/>
          <p:cNvSpPr/>
          <p:nvPr/>
        </p:nvSpPr>
        <p:spPr>
          <a:xfrm>
            <a:off x="566928" y="1572768"/>
            <a:ext cx="1481328" cy="307238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Veranstaltungen</a:t>
            </a:r>
          </a:p>
        </p:txBody>
      </p:sp>
      <p:sp>
        <p:nvSpPr>
          <p:cNvPr id="13" name="Rectangle 12"/>
          <p:cNvSpPr/>
          <p:nvPr/>
        </p:nvSpPr>
        <p:spPr>
          <a:xfrm>
            <a:off x="566928"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Alle Veranstaltungen</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Erstellen</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Sprecher</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Orte</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Rollen</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Master Editor</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25" name="TextBox 24"/>
          <p:cNvSpPr txBox="1"/>
          <p:nvPr/>
        </p:nvSpPr>
        <p:spPr>
          <a:xfrm>
            <a:off x="713232" y="42382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26" name="Rounded Rectangle 25"/>
          <p:cNvSpPr/>
          <p:nvPr/>
        </p:nvSpPr>
        <p:spPr>
          <a:xfrm>
            <a:off x="2249424" y="1719072"/>
            <a:ext cx="237744" cy="237744"/>
          </a:xfrm>
          <a:prstGeom prst="roundRect">
            <a:avLst>
              <a:gd name="adj" fmla="val 25000"/>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2578608" y="1700784"/>
            <a:ext cx="4023360" cy="237744"/>
          </a:xfrm>
          <a:prstGeom prst="rect">
            <a:avLst/>
          </a:prstGeom>
          <a:noFill/>
        </p:spPr>
        <p:txBody>
          <a:bodyPr wrap="square" lIns="0" rIns="0" tIns="0" bIns="0" anchor="t">
            <a:spAutoFit/>
          </a:bodyPr>
          <a:lstStyle/>
          <a:p>
            <a:pPr algn="l">
              <a:lnSpc>
                <a:spcPct val="100000"/>
              </a:lnSpc>
            </a:pPr>
            <a:r>
              <a:rPr sz="1200" b="1" i="0" lang="de-DE">
                <a:solidFill>
                  <a:srgbClr val="1F2933"/>
                </a:solidFill>
                <a:latin typeface="Segoe UI"/>
              </a:rPr>
              <a:t>Veranstaltungskalender Dashboard</a:t>
            </a:r>
          </a:p>
        </p:txBody>
      </p:sp>
      <p:sp>
        <p:nvSpPr>
          <p:cNvPr id="28" name="TextBox 27"/>
          <p:cNvSpPr txBox="1"/>
          <p:nvPr/>
        </p:nvSpPr>
        <p:spPr>
          <a:xfrm>
            <a:off x="2578608" y="1956816"/>
            <a:ext cx="4206240" cy="164592"/>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Segoe UI"/>
              </a:rPr>
              <a:t>Schnelle Übersicht und wichtige Statistiken für Ihre Veranstaltungensdaten.</a:t>
            </a:r>
          </a:p>
        </p:txBody>
      </p:sp>
      <p:sp>
        <p:nvSpPr>
          <p:cNvPr id="29" name="Rounded Rectangle 28"/>
          <p:cNvSpPr/>
          <p:nvPr/>
        </p:nvSpPr>
        <p:spPr>
          <a:xfrm>
            <a:off x="2249424" y="2267712"/>
            <a:ext cx="4882896" cy="1060704"/>
          </a:xfrm>
          <a:prstGeom prst="roundRect">
            <a:avLst>
              <a:gd name="adj" fmla="val 6000"/>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2450592" y="2359152"/>
            <a:ext cx="4572000" cy="219456"/>
          </a:xfrm>
          <a:prstGeom prst="rect">
            <a:avLst/>
          </a:prstGeom>
          <a:noFill/>
        </p:spPr>
        <p:txBody>
          <a:bodyPr wrap="square" lIns="0" rIns="0" tIns="0" bIns="0" anchor="t">
            <a:spAutoFit/>
          </a:bodyPr>
          <a:lstStyle/>
          <a:p>
            <a:pPr algn="l">
              <a:lnSpc>
                <a:spcPct val="100000"/>
              </a:lnSpc>
            </a:pPr>
            <a:r>
              <a:rPr sz="1100" b="1" i="0" lang="de-DE">
                <a:solidFill>
                  <a:srgbClr val="FFFFFF"/>
                </a:solidFill>
                <a:latin typeface="Segoe UI"/>
              </a:rPr>
              <a:t>Willkommen beim Veranstaltungskalender</a:t>
            </a:r>
          </a:p>
        </p:txBody>
      </p:sp>
      <p:sp>
        <p:nvSpPr>
          <p:cNvPr id="31" name="TextBox 30"/>
          <p:cNvSpPr txBox="1"/>
          <p:nvPr/>
        </p:nvSpPr>
        <p:spPr>
          <a:xfrm>
            <a:off x="2450592" y="2596896"/>
            <a:ext cx="2688336" cy="164592"/>
          </a:xfrm>
          <a:prstGeom prst="rect">
            <a:avLst/>
          </a:prstGeom>
          <a:noFill/>
        </p:spPr>
        <p:txBody>
          <a:bodyPr wrap="square" lIns="0" rIns="0" tIns="0" bIns="0" anchor="t">
            <a:spAutoFit/>
          </a:bodyPr>
          <a:lstStyle/>
          <a:p>
            <a:pPr algn="l">
              <a:lnSpc>
                <a:spcPct val="100000"/>
              </a:lnSpc>
            </a:pPr>
            <a:r>
              <a:rPr sz="750" b="0" i="0" lang="de-DE">
                <a:solidFill>
                  <a:srgbClr val="FFFFFF"/>
                </a:solidFill>
                <a:latin typeface="Segoe UI"/>
              </a:rPr>
              <a:t>Du verwaltest aktuell 128 Veranstaltungen. Nutze die Schaltflächen unten, um deine Daten schnell zu bearbeiten.</a:t>
            </a:r>
          </a:p>
        </p:txBody>
      </p:sp>
      <p:sp>
        <p:nvSpPr>
          <p:cNvPr id="32" name="Rounded Rectangle 31"/>
          <p:cNvSpPr/>
          <p:nvPr/>
        </p:nvSpPr>
        <p:spPr>
          <a:xfrm>
            <a:off x="2450592" y="2889504"/>
            <a:ext cx="964692" cy="256032"/>
          </a:xfrm>
          <a:prstGeom prst="roundRect">
            <a:avLst>
              <a:gd name="adj" fmla="val 20000"/>
            </a:avLst>
          </a:prstGeom>
          <a:solidFill>
            <a:srgbClr val="FFFFFF"/>
          </a:solidFill>
          <a:ln w="1143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2450592" y="2948940"/>
            <a:ext cx="964692" cy="164592"/>
          </a:xfrm>
          <a:prstGeom prst="rect">
            <a:avLst/>
          </a:prstGeom>
          <a:noFill/>
        </p:spPr>
        <p:txBody>
          <a:bodyPr wrap="square" lIns="0" rIns="0" tIns="0" bIns="0" anchor="t">
            <a:spAutoFit/>
          </a:bodyPr>
          <a:lstStyle/>
          <a:p>
            <a:pPr algn="ctr">
              <a:lnSpc>
                <a:spcPct val="100000"/>
              </a:lnSpc>
            </a:pPr>
            <a:r>
              <a:rPr sz="700" b="1" i="0" lang="de-DE">
                <a:solidFill>
                  <a:srgbClr val="C25708"/>
                </a:solidFill>
                <a:latin typeface="Segoe UI"/>
              </a:rPr>
              <a:t>Master Editor</a:t>
            </a:r>
          </a:p>
        </p:txBody>
      </p:sp>
      <p:sp>
        <p:nvSpPr>
          <p:cNvPr id="34" name="Rounded Rectangle 33"/>
          <p:cNvSpPr/>
          <p:nvPr/>
        </p:nvSpPr>
        <p:spPr>
          <a:xfrm>
            <a:off x="3543300" y="2889504"/>
            <a:ext cx="1065276" cy="256032"/>
          </a:xfrm>
          <a:prstGeom prst="roundRect">
            <a:avLst>
              <a:gd name="adj" fmla="val 20000"/>
            </a:avLst>
          </a:prstGeom>
          <a:solidFill>
            <a:srgbClr val="C25708"/>
          </a:solidFill>
          <a:ln w="1143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3543300" y="2948940"/>
            <a:ext cx="1065276" cy="164592"/>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Import / Export</a:t>
            </a:r>
          </a:p>
        </p:txBody>
      </p:sp>
      <p:sp>
        <p:nvSpPr>
          <p:cNvPr id="36" name="Rounded Rectangle 35"/>
          <p:cNvSpPr/>
          <p:nvPr/>
        </p:nvSpPr>
        <p:spPr>
          <a:xfrm>
            <a:off x="4736592" y="2889504"/>
            <a:ext cx="964692" cy="256032"/>
          </a:xfrm>
          <a:prstGeom prst="roundRect">
            <a:avLst>
              <a:gd name="adj" fmla="val 20000"/>
            </a:avLst>
          </a:prstGeom>
          <a:solidFill>
            <a:srgbClr val="C25708"/>
          </a:solidFill>
          <a:ln w="1143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4736592" y="2948940"/>
            <a:ext cx="964692" cy="164592"/>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Einstellungen</a:t>
            </a:r>
          </a:p>
        </p:txBody>
      </p:sp>
      <p:sp>
        <p:nvSpPr>
          <p:cNvPr id="38" name="Rectangle 37"/>
          <p:cNvSpPr/>
          <p:nvPr/>
        </p:nvSpPr>
        <p:spPr>
          <a:xfrm>
            <a:off x="2249424" y="3493008"/>
            <a:ext cx="1138428" cy="7315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2377440" y="3621024"/>
            <a:ext cx="882395" cy="146304"/>
          </a:xfrm>
          <a:prstGeom prst="rect">
            <a:avLst/>
          </a:prstGeom>
          <a:noFill/>
        </p:spPr>
        <p:txBody>
          <a:bodyPr wrap="square" lIns="0" rIns="0" tIns="0" bIns="0" anchor="t">
            <a:spAutoFit/>
          </a:bodyPr>
          <a:lstStyle/>
          <a:p>
            <a:pPr algn="l">
              <a:lnSpc>
                <a:spcPct val="100000"/>
              </a:lnSpc>
            </a:pPr>
            <a:r>
              <a:rPr sz="700" b="1" i="0" lang="de-DE">
                <a:solidFill>
                  <a:srgbClr val="6B7A88"/>
                </a:solidFill>
                <a:latin typeface="Segoe UI"/>
              </a:rPr>
              <a:t>Datenqualität</a:t>
            </a:r>
          </a:p>
        </p:txBody>
      </p:sp>
      <p:sp>
        <p:nvSpPr>
          <p:cNvPr id="40" name="Rectangle 39"/>
          <p:cNvSpPr/>
          <p:nvPr/>
        </p:nvSpPr>
        <p:spPr>
          <a:xfrm>
            <a:off x="2377440" y="3840480"/>
            <a:ext cx="512292" cy="164592"/>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3497580" y="3493008"/>
            <a:ext cx="1138428" cy="7315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3625596" y="3621024"/>
            <a:ext cx="882395" cy="146304"/>
          </a:xfrm>
          <a:prstGeom prst="rect">
            <a:avLst/>
          </a:prstGeom>
          <a:noFill/>
        </p:spPr>
        <p:txBody>
          <a:bodyPr wrap="square" lIns="0" rIns="0" tIns="0" bIns="0" anchor="t">
            <a:spAutoFit/>
          </a:bodyPr>
          <a:lstStyle/>
          <a:p>
            <a:pPr algn="l">
              <a:lnSpc>
                <a:spcPct val="100000"/>
              </a:lnSpc>
            </a:pPr>
            <a:r>
              <a:rPr sz="700" b="1" i="0" lang="de-DE">
                <a:solidFill>
                  <a:srgbClr val="6B7A88"/>
                </a:solidFill>
                <a:latin typeface="Segoe UI"/>
              </a:rPr>
              <a:t>Datenqualität</a:t>
            </a:r>
          </a:p>
        </p:txBody>
      </p:sp>
      <p:sp>
        <p:nvSpPr>
          <p:cNvPr id="43" name="Rectangle 42"/>
          <p:cNvSpPr/>
          <p:nvPr/>
        </p:nvSpPr>
        <p:spPr>
          <a:xfrm>
            <a:off x="3625596" y="3840480"/>
            <a:ext cx="512292" cy="164592"/>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Rectangle 43"/>
          <p:cNvSpPr/>
          <p:nvPr/>
        </p:nvSpPr>
        <p:spPr>
          <a:xfrm>
            <a:off x="4745736" y="3493008"/>
            <a:ext cx="1138428" cy="7315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4873751" y="3621024"/>
            <a:ext cx="882395" cy="146304"/>
          </a:xfrm>
          <a:prstGeom prst="rect">
            <a:avLst/>
          </a:prstGeom>
          <a:noFill/>
        </p:spPr>
        <p:txBody>
          <a:bodyPr wrap="square" lIns="0" rIns="0" tIns="0" bIns="0" anchor="t">
            <a:spAutoFit/>
          </a:bodyPr>
          <a:lstStyle/>
          <a:p>
            <a:pPr algn="l">
              <a:lnSpc>
                <a:spcPct val="100000"/>
              </a:lnSpc>
            </a:pPr>
            <a:r>
              <a:rPr sz="700" b="1" i="0" lang="de-DE">
                <a:solidFill>
                  <a:srgbClr val="6B7A88"/>
                </a:solidFill>
                <a:latin typeface="Segoe UI"/>
              </a:rPr>
              <a:t>Datenqualität</a:t>
            </a:r>
          </a:p>
        </p:txBody>
      </p:sp>
      <p:sp>
        <p:nvSpPr>
          <p:cNvPr id="46" name="Rectangle 45"/>
          <p:cNvSpPr/>
          <p:nvPr/>
        </p:nvSpPr>
        <p:spPr>
          <a:xfrm>
            <a:off x="4873751" y="3840480"/>
            <a:ext cx="512292" cy="164592"/>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5993892" y="3493008"/>
            <a:ext cx="1138428" cy="7315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6121907" y="3621024"/>
            <a:ext cx="882395" cy="146304"/>
          </a:xfrm>
          <a:prstGeom prst="rect">
            <a:avLst/>
          </a:prstGeom>
          <a:noFill/>
        </p:spPr>
        <p:txBody>
          <a:bodyPr wrap="square" lIns="0" rIns="0" tIns="0" bIns="0" anchor="t">
            <a:spAutoFit/>
          </a:bodyPr>
          <a:lstStyle/>
          <a:p>
            <a:pPr algn="l">
              <a:lnSpc>
                <a:spcPct val="100000"/>
              </a:lnSpc>
            </a:pPr>
            <a:r>
              <a:rPr sz="700" b="1" i="0" lang="de-DE">
                <a:solidFill>
                  <a:srgbClr val="6B7A88"/>
                </a:solidFill>
                <a:latin typeface="Segoe UI"/>
              </a:rPr>
              <a:t>Datenqualität</a:t>
            </a:r>
          </a:p>
        </p:txBody>
      </p:sp>
      <p:sp>
        <p:nvSpPr>
          <p:cNvPr id="49" name="Rectangle 48"/>
          <p:cNvSpPr/>
          <p:nvPr/>
        </p:nvSpPr>
        <p:spPr>
          <a:xfrm>
            <a:off x="6121907" y="3840480"/>
            <a:ext cx="512292" cy="164592"/>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Oval 49"/>
          <p:cNvSpPr/>
          <p:nvPr/>
        </p:nvSpPr>
        <p:spPr>
          <a:xfrm>
            <a:off x="6190488" y="169164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6190488" y="175107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52" name="Oval 51"/>
          <p:cNvSpPr/>
          <p:nvPr/>
        </p:nvSpPr>
        <p:spPr>
          <a:xfrm>
            <a:off x="6190488" y="200253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6190488" y="206197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54" name="Oval 53"/>
          <p:cNvSpPr/>
          <p:nvPr/>
        </p:nvSpPr>
        <p:spPr>
          <a:xfrm>
            <a:off x="6190488" y="25877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6190488" y="264718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56" name="TextBox 55"/>
          <p:cNvSpPr txBox="1"/>
          <p:nvPr/>
        </p:nvSpPr>
        <p:spPr>
          <a:xfrm>
            <a:off x="7744967" y="1353312"/>
            <a:ext cx="387979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Was oben steht</a:t>
            </a:r>
          </a:p>
        </p:txBody>
      </p:sp>
      <p:sp>
        <p:nvSpPr>
          <p:cNvPr id="57" name="TextBox 56"/>
          <p:cNvSpPr txBox="1"/>
          <p:nvPr/>
        </p:nvSpPr>
        <p:spPr>
          <a:xfrm>
            <a:off x="7744967" y="1737360"/>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Die Bildmarke</a:t>
            </a:r>
          </a:p>
        </p:txBody>
      </p:sp>
      <p:sp>
        <p:nvSpPr>
          <p:cNvPr id="58" name="TextBox 57"/>
          <p:cNvSpPr txBox="1"/>
          <p:nvPr/>
        </p:nvSpPr>
        <p:spPr>
          <a:xfrm>
            <a:off x="7744967" y="1957070"/>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Die farbige Bildmarke des Plugins steht vor der Überschrift – genauso im Master Editor, unter Import / Export, in den Einstellungen und in der Hilfe.</a:t>
            </a:r>
          </a:p>
        </p:txBody>
      </p:sp>
      <p:sp>
        <p:nvSpPr>
          <p:cNvPr id="59" name="TextBox 58"/>
          <p:cNvSpPr txBox="1"/>
          <p:nvPr/>
        </p:nvSpPr>
        <p:spPr>
          <a:xfrm>
            <a:off x="7744967" y="2641346"/>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Der Untertitel</a:t>
            </a:r>
          </a:p>
        </p:txBody>
      </p:sp>
      <p:sp>
        <p:nvSpPr>
          <p:cNvPr id="60" name="TextBox 59"/>
          <p:cNvSpPr txBox="1"/>
          <p:nvPr/>
        </p:nvSpPr>
        <p:spPr>
          <a:xfrm>
            <a:off x="7744967" y="2861056"/>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„Schnelle Übersicht und wichtige Statistiken für Ihre Veranstaltungensdaten.“ – der einleitende Satz steht jetzt hier oben statt über den Karten.</a:t>
            </a:r>
          </a:p>
        </p:txBody>
      </p:sp>
      <p:sp>
        <p:nvSpPr>
          <p:cNvPr id="61" name="TextBox 60"/>
          <p:cNvSpPr txBox="1"/>
          <p:nvPr/>
        </p:nvSpPr>
        <p:spPr>
          <a:xfrm>
            <a:off x="7744967" y="3545332"/>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Das Willkommensbanner</a:t>
            </a:r>
          </a:p>
        </p:txBody>
      </p:sp>
      <p:sp>
        <p:nvSpPr>
          <p:cNvPr id="62" name="TextBox 61"/>
          <p:cNvSpPr txBox="1"/>
          <p:nvPr/>
        </p:nvSpPr>
        <p:spPr>
          <a:xfrm>
            <a:off x="7744967" y="3765042"/>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Nennt die Anzahl der verwalteten Programmpunkte und führt mit drei Schaltflächen direkt weiter: </a:t>
            </a:r>
            <a:r>
              <a:rPr sz="1000" b="1" i="0" lang="de-DE">
                <a:solidFill>
                  <a:srgbClr val="3B4A57"/>
                </a:solidFill>
                <a:latin typeface="Segoe UI"/>
              </a:rPr>
              <a:t>Master Editor</a:t>
            </a:r>
            <a:r>
              <a:rPr sz="1000" b="0" i="0" lang="de-DE">
                <a:solidFill>
                  <a:srgbClr val="3B4A57"/>
                </a:solidFill>
                <a:latin typeface="Segoe UI"/>
              </a:rPr>
              <a:t>, </a:t>
            </a:r>
            <a:r>
              <a:rPr sz="1000" b="1" i="0" lang="de-DE">
                <a:solidFill>
                  <a:srgbClr val="3B4A57"/>
                </a:solidFill>
                <a:latin typeface="Segoe UI"/>
              </a:rPr>
              <a:t>Import / Export</a:t>
            </a:r>
            <a:r>
              <a:rPr sz="1000" b="0" i="0" lang="de-DE">
                <a:solidFill>
                  <a:srgbClr val="3B4A57"/>
                </a:solidFill>
                <a:latin typeface="Segoe UI"/>
              </a:rPr>
              <a:t> und </a:t>
            </a:r>
            <a:r>
              <a:rPr sz="1000" b="1" i="0" lang="de-DE">
                <a:solidFill>
                  <a:srgbClr val="3B4A57"/>
                </a:solidFill>
                <a:latin typeface="Segoe UI"/>
              </a:rPr>
              <a:t>Einstellungen</a:t>
            </a:r>
            <a:r>
              <a:rPr sz="1000" b="0" i="0" lang="de-DE">
                <a:solidFill>
                  <a:srgbClr val="3B4A57"/>
                </a:solidFill>
                <a:latin typeface="Segoe UI"/>
              </a:rPr>
              <a:t> – in BASIC </a:t>
            </a:r>
            <a:r>
              <a:rPr sz="1000" b="1" i="0" lang="de-DE">
                <a:solidFill>
                  <a:srgbClr val="3B4A57"/>
                </a:solidFill>
                <a:latin typeface="Segoe UI"/>
              </a:rPr>
              <a:t>Veranstaltungen</a:t>
            </a:r>
            <a:r>
              <a:rPr sz="1000" b="0" i="0" lang="de-DE">
                <a:solidFill>
                  <a:srgbClr val="3B4A57"/>
                </a:solidFill>
                <a:latin typeface="Segoe UI"/>
              </a:rPr>
              <a:t> und </a:t>
            </a:r>
            <a:r>
              <a:rPr sz="1000" b="1" i="0" lang="de-DE">
                <a:solidFill>
                  <a:srgbClr val="3B4A57"/>
                </a:solidFill>
                <a:latin typeface="Segoe UI"/>
              </a:rPr>
              <a:t>Einstellungen</a:t>
            </a:r>
            <a:r>
              <a:rPr sz="1000" b="0" i="0" lang="de-DE">
                <a:solidFill>
                  <a:srgbClr val="3B4A57"/>
                </a:solidFill>
                <a:latin typeface="Segoe UI"/>
              </a:rPr>
              <a:t>.</a:t>
            </a:r>
          </a:p>
        </p:txBody>
      </p:sp>
      <p:sp>
        <p:nvSpPr>
          <p:cNvPr id="63" name="Rectangle 62"/>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66" name="TextBox 65"/>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Farbe des Banners ist ein Verlauf aus Ihrer Primär- und Sekundärfarbe. Ist die Sekundärfarbe sehr hell, dunkelt das Plugin sie für das Banner ab – die weiße Schrift bleibt so immer lesbar.</a:t>
            </a:r>
          </a:p>
        </p:txBody>
      </p:sp>
      <p:sp>
        <p:nvSpPr>
          <p:cNvPr id="67" name="Rectangle 6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4 · Das Dashboard</a:t>
            </a:r>
          </a:p>
        </p:txBody>
      </p:sp>
      <p:sp>
        <p:nvSpPr>
          <p:cNvPr id="69" name="TextBox 6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52 / 140</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4.2 · PRÜFKARTEN IN PRO</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Der Aufbau in drei Zonen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766560" cy="329184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7665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 Kongress</a:t>
            </a:r>
          </a:p>
        </p:txBody>
      </p:sp>
      <p:sp>
        <p:nvSpPr>
          <p:cNvPr id="9" name="Rectangle 8"/>
          <p:cNvSpPr/>
          <p:nvPr/>
        </p:nvSpPr>
        <p:spPr>
          <a:xfrm>
            <a:off x="566928" y="1572768"/>
            <a:ext cx="1481328" cy="307238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Veranstaltungen</a:t>
            </a:r>
          </a:p>
        </p:txBody>
      </p:sp>
      <p:sp>
        <p:nvSpPr>
          <p:cNvPr id="13" name="Rectangle 12"/>
          <p:cNvSpPr/>
          <p:nvPr/>
        </p:nvSpPr>
        <p:spPr>
          <a:xfrm>
            <a:off x="566928"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Alle Veranstaltungen</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Erstellen</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Sprecher</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Orte</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Rollen</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Master Editor</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25" name="TextBox 24"/>
          <p:cNvSpPr txBox="1"/>
          <p:nvPr/>
        </p:nvSpPr>
        <p:spPr>
          <a:xfrm>
            <a:off x="713232" y="42382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26" name="TextBox 25"/>
          <p:cNvSpPr txBox="1"/>
          <p:nvPr/>
        </p:nvSpPr>
        <p:spPr>
          <a:xfrm>
            <a:off x="2249424" y="1719072"/>
            <a:ext cx="4882896" cy="274320"/>
          </a:xfrm>
          <a:prstGeom prst="rect">
            <a:avLst/>
          </a:prstGeom>
          <a:noFill/>
        </p:spPr>
        <p:txBody>
          <a:bodyPr wrap="square" lIns="0" rIns="0" tIns="0" bIns="0" anchor="t">
            <a:spAutoFit/>
          </a:bodyPr>
          <a:lstStyle/>
          <a:p>
            <a:pPr algn="l">
              <a:lnSpc>
                <a:spcPct val="100000"/>
              </a:lnSpc>
            </a:pPr>
            <a:r>
              <a:rPr sz="1300" b="0" i="0" lang="de-DE">
                <a:solidFill>
                  <a:srgbClr val="1D2327"/>
                </a:solidFill>
                <a:latin typeface="Segoe UI"/>
              </a:rPr>
              <a:t>Dashboard</a:t>
            </a:r>
          </a:p>
        </p:txBody>
      </p:sp>
      <p:sp>
        <p:nvSpPr>
          <p:cNvPr id="27" name="TextBox 26"/>
          <p:cNvSpPr txBox="1"/>
          <p:nvPr/>
        </p:nvSpPr>
        <p:spPr>
          <a:xfrm>
            <a:off x="5029200" y="2011680"/>
            <a:ext cx="2103120"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Veranstaltung</a:t>
            </a:r>
          </a:p>
        </p:txBody>
      </p:sp>
      <p:sp>
        <p:nvSpPr>
          <p:cNvPr id="28" name="Rounded Rectangle 27"/>
          <p:cNvSpPr/>
          <p:nvPr/>
        </p:nvSpPr>
        <p:spPr>
          <a:xfrm>
            <a:off x="5029200" y="2221992"/>
            <a:ext cx="210312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120640" y="2272284"/>
            <a:ext cx="1719072"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Buchmesse 2026</a:t>
            </a:r>
          </a:p>
        </p:txBody>
      </p:sp>
      <p:sp>
        <p:nvSpPr>
          <p:cNvPr id="30" name="TextBox 29"/>
          <p:cNvSpPr txBox="1"/>
          <p:nvPr/>
        </p:nvSpPr>
        <p:spPr>
          <a:xfrm>
            <a:off x="6912864" y="2272284"/>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31" name="Rectangle 30"/>
          <p:cNvSpPr/>
          <p:nvPr/>
        </p:nvSpPr>
        <p:spPr>
          <a:xfrm>
            <a:off x="2249424" y="2505456"/>
            <a:ext cx="4882896" cy="56692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Oval 31"/>
          <p:cNvSpPr/>
          <p:nvPr/>
        </p:nvSpPr>
        <p:spPr>
          <a:xfrm>
            <a:off x="2377440" y="2651760"/>
            <a:ext cx="182880" cy="182880"/>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2651760" y="2633472"/>
            <a:ext cx="3657600" cy="182880"/>
          </a:xfrm>
          <a:prstGeom prst="rect">
            <a:avLst/>
          </a:prstGeom>
          <a:noFill/>
        </p:spPr>
        <p:txBody>
          <a:bodyPr wrap="square" lIns="0" rIns="0" tIns="0" bIns="0" anchor="t">
            <a:spAutoFit/>
          </a:bodyPr>
          <a:lstStyle/>
          <a:p>
            <a:pPr algn="l">
              <a:lnSpc>
                <a:spcPct val="100000"/>
              </a:lnSpc>
            </a:pPr>
            <a:r>
              <a:rPr sz="950" b="1" i="0" lang="de-DE">
                <a:solidFill>
                  <a:srgbClr val="0B3A5D"/>
                </a:solidFill>
                <a:latin typeface="Segoe UI"/>
              </a:rPr>
              <a:t>Datenqualität: 12 Hinweise</a:t>
            </a:r>
          </a:p>
        </p:txBody>
      </p:sp>
      <p:sp>
        <p:nvSpPr>
          <p:cNvPr id="34" name="Rectangle 33"/>
          <p:cNvSpPr/>
          <p:nvPr/>
        </p:nvSpPr>
        <p:spPr>
          <a:xfrm>
            <a:off x="2249424" y="3218688"/>
            <a:ext cx="1138428" cy="91440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2377440" y="3346704"/>
            <a:ext cx="882395" cy="146304"/>
          </a:xfrm>
          <a:prstGeom prst="rect">
            <a:avLst/>
          </a:prstGeom>
          <a:noFill/>
        </p:spPr>
        <p:txBody>
          <a:bodyPr wrap="square" lIns="0" rIns="0" tIns="0" bIns="0" anchor="t">
            <a:spAutoFit/>
          </a:bodyPr>
          <a:lstStyle/>
          <a:p>
            <a:pPr algn="l">
              <a:lnSpc>
                <a:spcPct val="100000"/>
              </a:lnSpc>
            </a:pPr>
            <a:r>
              <a:rPr sz="700" b="1" i="0" lang="de-DE">
                <a:solidFill>
                  <a:srgbClr val="6B7A88"/>
                </a:solidFill>
                <a:latin typeface="Segoe UI"/>
              </a:rPr>
              <a:t>Ohne Startzeit</a:t>
            </a:r>
          </a:p>
        </p:txBody>
      </p:sp>
      <p:sp>
        <p:nvSpPr>
          <p:cNvPr id="36" name="TextBox 35"/>
          <p:cNvSpPr txBox="1"/>
          <p:nvPr/>
        </p:nvSpPr>
        <p:spPr>
          <a:xfrm>
            <a:off x="2377440" y="3529584"/>
            <a:ext cx="882395" cy="310896"/>
          </a:xfrm>
          <a:prstGeom prst="rect">
            <a:avLst/>
          </a:prstGeom>
          <a:noFill/>
        </p:spPr>
        <p:txBody>
          <a:bodyPr wrap="square" lIns="0" rIns="0" tIns="0" bIns="0" anchor="t">
            <a:spAutoFit/>
          </a:bodyPr>
          <a:lstStyle/>
          <a:p>
            <a:pPr algn="l">
              <a:lnSpc>
                <a:spcPct val="100000"/>
              </a:lnSpc>
            </a:pPr>
            <a:r>
              <a:rPr sz="2000" b="1" i="0" lang="de-DE">
                <a:solidFill>
                  <a:srgbClr val="C0392B"/>
                </a:solidFill>
                <a:latin typeface="Segoe UI"/>
              </a:rPr>
              <a:t>3</a:t>
            </a:r>
          </a:p>
        </p:txBody>
      </p:sp>
      <p:sp>
        <p:nvSpPr>
          <p:cNvPr id="37" name="Rounded Rectangle 36"/>
          <p:cNvSpPr/>
          <p:nvPr/>
        </p:nvSpPr>
        <p:spPr>
          <a:xfrm>
            <a:off x="2377440" y="3858768"/>
            <a:ext cx="827531" cy="20116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2377440" y="3886200"/>
            <a:ext cx="827531" cy="146304"/>
          </a:xfrm>
          <a:prstGeom prst="rect">
            <a:avLst/>
          </a:prstGeom>
          <a:noFill/>
        </p:spPr>
        <p:txBody>
          <a:bodyPr wrap="square" lIns="0" rIns="0" tIns="0" bIns="0" anchor="t">
            <a:spAutoFit/>
          </a:bodyPr>
          <a:lstStyle/>
          <a:p>
            <a:pPr algn="ctr">
              <a:lnSpc>
                <a:spcPct val="100000"/>
              </a:lnSpc>
            </a:pPr>
            <a:r>
              <a:rPr sz="800" b="0" i="0" lang="de-DE">
                <a:solidFill>
                  <a:srgbClr val="2271B1"/>
                </a:solidFill>
                <a:latin typeface="Segoe UI"/>
              </a:rPr>
              <a:t>Jetzt prüfen</a:t>
            </a:r>
          </a:p>
        </p:txBody>
      </p:sp>
      <p:sp>
        <p:nvSpPr>
          <p:cNvPr id="39" name="Rectangle 38"/>
          <p:cNvSpPr/>
          <p:nvPr/>
        </p:nvSpPr>
        <p:spPr>
          <a:xfrm>
            <a:off x="3497580" y="3218688"/>
            <a:ext cx="1138428" cy="91440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3625596" y="3346704"/>
            <a:ext cx="882395" cy="146304"/>
          </a:xfrm>
          <a:prstGeom prst="rect">
            <a:avLst/>
          </a:prstGeom>
          <a:noFill/>
        </p:spPr>
        <p:txBody>
          <a:bodyPr wrap="square" lIns="0" rIns="0" tIns="0" bIns="0" anchor="t">
            <a:spAutoFit/>
          </a:bodyPr>
          <a:lstStyle/>
          <a:p>
            <a:pPr algn="l">
              <a:lnSpc>
                <a:spcPct val="100000"/>
              </a:lnSpc>
            </a:pPr>
            <a:r>
              <a:rPr sz="700" b="1" i="0" lang="de-DE">
                <a:solidFill>
                  <a:srgbClr val="6B7A88"/>
                </a:solidFill>
                <a:latin typeface="Segoe UI"/>
              </a:rPr>
              <a:t>Ohne Ort</a:t>
            </a:r>
          </a:p>
        </p:txBody>
      </p:sp>
      <p:sp>
        <p:nvSpPr>
          <p:cNvPr id="41" name="TextBox 40"/>
          <p:cNvSpPr txBox="1"/>
          <p:nvPr/>
        </p:nvSpPr>
        <p:spPr>
          <a:xfrm>
            <a:off x="3625596" y="3529584"/>
            <a:ext cx="882395" cy="310896"/>
          </a:xfrm>
          <a:prstGeom prst="rect">
            <a:avLst/>
          </a:prstGeom>
          <a:noFill/>
        </p:spPr>
        <p:txBody>
          <a:bodyPr wrap="square" lIns="0" rIns="0" tIns="0" bIns="0" anchor="t">
            <a:spAutoFit/>
          </a:bodyPr>
          <a:lstStyle/>
          <a:p>
            <a:pPr algn="l">
              <a:lnSpc>
                <a:spcPct val="100000"/>
              </a:lnSpc>
            </a:pPr>
            <a:r>
              <a:rPr sz="2000" b="1" i="0" lang="de-DE">
                <a:solidFill>
                  <a:srgbClr val="B7791F"/>
                </a:solidFill>
                <a:latin typeface="Segoe UI"/>
              </a:rPr>
              <a:t>5</a:t>
            </a:r>
          </a:p>
        </p:txBody>
      </p:sp>
      <p:sp>
        <p:nvSpPr>
          <p:cNvPr id="42" name="Rounded Rectangle 41"/>
          <p:cNvSpPr/>
          <p:nvPr/>
        </p:nvSpPr>
        <p:spPr>
          <a:xfrm>
            <a:off x="3625596" y="3858768"/>
            <a:ext cx="827531" cy="20116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3625596" y="3886200"/>
            <a:ext cx="827531" cy="146304"/>
          </a:xfrm>
          <a:prstGeom prst="rect">
            <a:avLst/>
          </a:prstGeom>
          <a:noFill/>
        </p:spPr>
        <p:txBody>
          <a:bodyPr wrap="square" lIns="0" rIns="0" tIns="0" bIns="0" anchor="t">
            <a:spAutoFit/>
          </a:bodyPr>
          <a:lstStyle/>
          <a:p>
            <a:pPr algn="ctr">
              <a:lnSpc>
                <a:spcPct val="100000"/>
              </a:lnSpc>
            </a:pPr>
            <a:r>
              <a:rPr sz="800" b="0" i="0" lang="de-DE">
                <a:solidFill>
                  <a:srgbClr val="2271B1"/>
                </a:solidFill>
                <a:latin typeface="Segoe UI"/>
              </a:rPr>
              <a:t>Jetzt prüfen</a:t>
            </a:r>
          </a:p>
        </p:txBody>
      </p:sp>
      <p:sp>
        <p:nvSpPr>
          <p:cNvPr id="44" name="Rectangle 43"/>
          <p:cNvSpPr/>
          <p:nvPr/>
        </p:nvSpPr>
        <p:spPr>
          <a:xfrm>
            <a:off x="4745736" y="3218688"/>
            <a:ext cx="1138428" cy="91440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4873751" y="3346704"/>
            <a:ext cx="882395" cy="146304"/>
          </a:xfrm>
          <a:prstGeom prst="rect">
            <a:avLst/>
          </a:prstGeom>
          <a:noFill/>
        </p:spPr>
        <p:txBody>
          <a:bodyPr wrap="square" lIns="0" rIns="0" tIns="0" bIns="0" anchor="t">
            <a:spAutoFit/>
          </a:bodyPr>
          <a:lstStyle/>
          <a:p>
            <a:pPr algn="l">
              <a:lnSpc>
                <a:spcPct val="100000"/>
              </a:lnSpc>
            </a:pPr>
            <a:r>
              <a:rPr sz="700" b="1" i="0" lang="de-DE">
                <a:solidFill>
                  <a:srgbClr val="6B7A88"/>
                </a:solidFill>
                <a:latin typeface="Segoe UI"/>
              </a:rPr>
              <a:t>Ohne Bild</a:t>
            </a:r>
          </a:p>
        </p:txBody>
      </p:sp>
      <p:sp>
        <p:nvSpPr>
          <p:cNvPr id="46" name="TextBox 45"/>
          <p:cNvSpPr txBox="1"/>
          <p:nvPr/>
        </p:nvSpPr>
        <p:spPr>
          <a:xfrm>
            <a:off x="4873751" y="3529584"/>
            <a:ext cx="882395" cy="310896"/>
          </a:xfrm>
          <a:prstGeom prst="rect">
            <a:avLst/>
          </a:prstGeom>
          <a:noFill/>
        </p:spPr>
        <p:txBody>
          <a:bodyPr wrap="square" lIns="0" rIns="0" tIns="0" bIns="0" anchor="t">
            <a:spAutoFit/>
          </a:bodyPr>
          <a:lstStyle/>
          <a:p>
            <a:pPr algn="l">
              <a:lnSpc>
                <a:spcPct val="100000"/>
              </a:lnSpc>
            </a:pPr>
            <a:r>
              <a:rPr sz="2000" b="1" i="0" lang="de-DE">
                <a:solidFill>
                  <a:srgbClr val="B7791F"/>
                </a:solidFill>
                <a:latin typeface="Segoe UI"/>
              </a:rPr>
              <a:t>4</a:t>
            </a:r>
          </a:p>
        </p:txBody>
      </p:sp>
      <p:sp>
        <p:nvSpPr>
          <p:cNvPr id="47" name="Rounded Rectangle 46"/>
          <p:cNvSpPr/>
          <p:nvPr/>
        </p:nvSpPr>
        <p:spPr>
          <a:xfrm>
            <a:off x="4873751" y="3858768"/>
            <a:ext cx="827531" cy="20116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4873751" y="3886200"/>
            <a:ext cx="827531" cy="146304"/>
          </a:xfrm>
          <a:prstGeom prst="rect">
            <a:avLst/>
          </a:prstGeom>
          <a:noFill/>
        </p:spPr>
        <p:txBody>
          <a:bodyPr wrap="square" lIns="0" rIns="0" tIns="0" bIns="0" anchor="t">
            <a:spAutoFit/>
          </a:bodyPr>
          <a:lstStyle/>
          <a:p>
            <a:pPr algn="ctr">
              <a:lnSpc>
                <a:spcPct val="100000"/>
              </a:lnSpc>
            </a:pPr>
            <a:r>
              <a:rPr sz="800" b="0" i="0" lang="de-DE">
                <a:solidFill>
                  <a:srgbClr val="2271B1"/>
                </a:solidFill>
                <a:latin typeface="Segoe UI"/>
              </a:rPr>
              <a:t>Jetzt prüfen</a:t>
            </a:r>
          </a:p>
        </p:txBody>
      </p:sp>
      <p:sp>
        <p:nvSpPr>
          <p:cNvPr id="49" name="Rectangle 48"/>
          <p:cNvSpPr/>
          <p:nvPr/>
        </p:nvSpPr>
        <p:spPr>
          <a:xfrm>
            <a:off x="5993892" y="3218688"/>
            <a:ext cx="1138428" cy="91440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6121907" y="3346704"/>
            <a:ext cx="882395" cy="146304"/>
          </a:xfrm>
          <a:prstGeom prst="rect">
            <a:avLst/>
          </a:prstGeom>
          <a:noFill/>
        </p:spPr>
        <p:txBody>
          <a:bodyPr wrap="square" lIns="0" rIns="0" tIns="0" bIns="0" anchor="t">
            <a:spAutoFit/>
          </a:bodyPr>
          <a:lstStyle/>
          <a:p>
            <a:pPr algn="l">
              <a:lnSpc>
                <a:spcPct val="100000"/>
              </a:lnSpc>
            </a:pPr>
            <a:r>
              <a:rPr sz="700" b="1" i="0" lang="de-DE">
                <a:solidFill>
                  <a:srgbClr val="6B7A88"/>
                </a:solidFill>
                <a:latin typeface="Segoe UI"/>
              </a:rPr>
              <a:t>Heute</a:t>
            </a:r>
          </a:p>
        </p:txBody>
      </p:sp>
      <p:sp>
        <p:nvSpPr>
          <p:cNvPr id="51" name="TextBox 50"/>
          <p:cNvSpPr txBox="1"/>
          <p:nvPr/>
        </p:nvSpPr>
        <p:spPr>
          <a:xfrm>
            <a:off x="6121907" y="3529584"/>
            <a:ext cx="882395" cy="310896"/>
          </a:xfrm>
          <a:prstGeom prst="rect">
            <a:avLst/>
          </a:prstGeom>
          <a:noFill/>
        </p:spPr>
        <p:txBody>
          <a:bodyPr wrap="square" lIns="0" rIns="0" tIns="0" bIns="0" anchor="t">
            <a:spAutoFit/>
          </a:bodyPr>
          <a:lstStyle/>
          <a:p>
            <a:pPr algn="l">
              <a:lnSpc>
                <a:spcPct val="100000"/>
              </a:lnSpc>
            </a:pPr>
            <a:r>
              <a:rPr sz="2000" b="1" i="0" lang="de-DE">
                <a:solidFill>
                  <a:srgbClr val="2271B1"/>
                </a:solidFill>
                <a:latin typeface="Segoe UI"/>
              </a:rPr>
              <a:t>18</a:t>
            </a:r>
          </a:p>
        </p:txBody>
      </p:sp>
      <p:sp>
        <p:nvSpPr>
          <p:cNvPr id="52" name="Rounded Rectangle 51"/>
          <p:cNvSpPr/>
          <p:nvPr/>
        </p:nvSpPr>
        <p:spPr>
          <a:xfrm>
            <a:off x="6121907" y="3858768"/>
            <a:ext cx="827531" cy="20116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6121907" y="3886200"/>
            <a:ext cx="827531" cy="146304"/>
          </a:xfrm>
          <a:prstGeom prst="rect">
            <a:avLst/>
          </a:prstGeom>
          <a:noFill/>
        </p:spPr>
        <p:txBody>
          <a:bodyPr wrap="square" lIns="0" rIns="0" tIns="0" bIns="0" anchor="t">
            <a:spAutoFit/>
          </a:bodyPr>
          <a:lstStyle/>
          <a:p>
            <a:pPr algn="ctr">
              <a:lnSpc>
                <a:spcPct val="100000"/>
              </a:lnSpc>
            </a:pPr>
            <a:r>
              <a:rPr sz="800" b="0" i="0" lang="de-DE">
                <a:solidFill>
                  <a:srgbClr val="2271B1"/>
                </a:solidFill>
                <a:latin typeface="Segoe UI"/>
              </a:rPr>
              <a:t>Jetzt prüfen</a:t>
            </a:r>
          </a:p>
        </p:txBody>
      </p:sp>
      <p:sp>
        <p:nvSpPr>
          <p:cNvPr id="54" name="Oval 53"/>
          <p:cNvSpPr/>
          <p:nvPr/>
        </p:nvSpPr>
        <p:spPr>
          <a:xfrm>
            <a:off x="6007608" y="200253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6007608" y="206197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56" name="Oval 55"/>
          <p:cNvSpPr/>
          <p:nvPr/>
        </p:nvSpPr>
        <p:spPr>
          <a:xfrm>
            <a:off x="813816" y="242316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813816" y="248259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58" name="Oval 57"/>
          <p:cNvSpPr/>
          <p:nvPr/>
        </p:nvSpPr>
        <p:spPr>
          <a:xfrm>
            <a:off x="813816" y="33009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813816" y="336042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60" name="TextBox 59"/>
          <p:cNvSpPr txBox="1"/>
          <p:nvPr/>
        </p:nvSpPr>
        <p:spPr>
          <a:xfrm>
            <a:off x="7744967" y="1353312"/>
            <a:ext cx="387979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Was Sie hier sehen</a:t>
            </a:r>
          </a:p>
        </p:txBody>
      </p:sp>
      <p:sp>
        <p:nvSpPr>
          <p:cNvPr id="61" name="TextBox 60"/>
          <p:cNvSpPr txBox="1"/>
          <p:nvPr/>
        </p:nvSpPr>
        <p:spPr>
          <a:xfrm>
            <a:off x="7744967" y="1737360"/>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1  Der Veranstaltungs-Filter</a:t>
            </a:r>
          </a:p>
        </p:txBody>
      </p:sp>
      <p:sp>
        <p:nvSpPr>
          <p:cNvPr id="62" name="TextBox 61"/>
          <p:cNvSpPr txBox="1"/>
          <p:nvPr/>
        </p:nvSpPr>
        <p:spPr>
          <a:xfrm>
            <a:off x="7744967" y="1957070"/>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Oben rechts grenzen Sie sämtliche Auswertungen auf eine einzelne Hauptveranstaltung ein – ohne Altbestände aus Vorjahren.</a:t>
            </a:r>
          </a:p>
        </p:txBody>
      </p:sp>
      <p:sp>
        <p:nvSpPr>
          <p:cNvPr id="63" name="TextBox 62"/>
          <p:cNvSpPr txBox="1"/>
          <p:nvPr/>
        </p:nvSpPr>
        <p:spPr>
          <a:xfrm>
            <a:off x="7744967" y="2486406"/>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2  Die Ampel</a:t>
            </a:r>
          </a:p>
        </p:txBody>
      </p:sp>
      <p:sp>
        <p:nvSpPr>
          <p:cNvPr id="64" name="TextBox 63"/>
          <p:cNvSpPr txBox="1"/>
          <p:nvPr/>
        </p:nvSpPr>
        <p:spPr>
          <a:xfrm>
            <a:off x="7744967" y="2706116"/>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Die oberste Karte fasst den Gesamtzustand zusammen: grün, gelb oder rot.</a:t>
            </a:r>
          </a:p>
        </p:txBody>
      </p:sp>
      <p:sp>
        <p:nvSpPr>
          <p:cNvPr id="65" name="TextBox 64"/>
          <p:cNvSpPr txBox="1"/>
          <p:nvPr/>
        </p:nvSpPr>
        <p:spPr>
          <a:xfrm>
            <a:off x="7744967" y="3235452"/>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3  Die Prüfkarten</a:t>
            </a:r>
          </a:p>
        </p:txBody>
      </p:sp>
      <p:sp>
        <p:nvSpPr>
          <p:cNvPr id="66" name="TextBox 65"/>
          <p:cNvSpPr txBox="1"/>
          <p:nvPr/>
        </p:nvSpPr>
        <p:spPr>
          <a:xfrm>
            <a:off x="7744967" y="3455161"/>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Je eine Karte pro Prüfung, mit Anzahl der betroffenen Einträge und der Schaltfläche „Jetzt prüfen“.</a:t>
            </a:r>
          </a:p>
        </p:txBody>
      </p:sp>
      <p:sp>
        <p:nvSpPr>
          <p:cNvPr id="67" name="Rectangle 66"/>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Rectangle 67"/>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70" name="TextBox 69"/>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1" i="0" lang="de-DE">
                <a:solidFill>
                  <a:srgbClr val="2B3844"/>
                </a:solidFill>
                <a:latin typeface="Segoe UI"/>
              </a:rPr>
              <a:t>BASIC</a:t>
            </a:r>
            <a:r>
              <a:rPr sz="1000" b="0" i="0" lang="de-DE">
                <a:solidFill>
                  <a:srgbClr val="2B3844"/>
                </a:solidFill>
                <a:latin typeface="Segoe UI"/>
              </a:rPr>
              <a:t> zeigt die Bestandskarten und Ranglisten; an Stelle der Prüfungen steht eine Hinweiskarte „PRO-Funktionen ansehen“. Der Veranstaltungs-Filter wirkt auf alles, was angezeigt wird.</a:t>
            </a:r>
          </a:p>
        </p:txBody>
      </p:sp>
      <p:sp>
        <p:nvSpPr>
          <p:cNvPr id="71" name="Rectangle 7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4 · Das Dashboard</a:t>
            </a:r>
          </a:p>
        </p:txBody>
      </p:sp>
      <p:sp>
        <p:nvSpPr>
          <p:cNvPr id="73" name="TextBox 7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53 / 140</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4.3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Ampel verstehen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Grün</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Alle Pflichtangaben sind vorhanden. Ihr Programm ist vollständig und erscheint überall so, wie Sie es erwarten.</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Nichts zu tun</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Gelb</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Es fehlen nur Schönheitsfehler – etwa Bilder oder Kurzbeschreibungen. Alles funktioniert, sieht aber stellenweise leer aus.</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In Ruhe nacharbeiten</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Rot</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Geschäftskritische Angaben fehlen. Betroffene Programmpunkte sind für Ihre Gäste faktisch unsichtbar.</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Vor der Veranstaltung beheben</a:t>
            </a:r>
          </a:p>
        </p:txBody>
      </p:sp>
      <p:sp>
        <p:nvSpPr>
          <p:cNvPr id="21" name="Rectangle 20"/>
          <p:cNvSpPr/>
          <p:nvPr/>
        </p:nvSpPr>
        <p:spPr>
          <a:xfrm>
            <a:off x="566928" y="452628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4" name="TextBox 23"/>
          <p:cNvSpPr txBox="1"/>
          <p:nvPr/>
        </p:nvSpPr>
        <p:spPr>
          <a:xfrm>
            <a:off x="1773936" y="4645152"/>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Rot bedeutet immer eines von drei Dingen: kein Datum, keine Startzeit, oder der Programmpunkt hängt an keiner Hauptveranstaltung.</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4 · Das Dashboard</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54 / 140</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4.3 · PRO</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Alle Prüfungen im Überblick</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805725"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Prüfung</a:t>
            </a:r>
          </a:p>
        </p:txBody>
      </p:sp>
      <p:sp>
        <p:nvSpPr>
          <p:cNvPr id="8" name="TextBox 7"/>
          <p:cNvSpPr txBox="1"/>
          <p:nvPr/>
        </p:nvSpPr>
        <p:spPr>
          <a:xfrm>
            <a:off x="3665261" y="1435608"/>
            <a:ext cx="1311422"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Schwere</a:t>
            </a:r>
          </a:p>
        </p:txBody>
      </p:sp>
      <p:sp>
        <p:nvSpPr>
          <p:cNvPr id="9" name="TextBox 8"/>
          <p:cNvSpPr txBox="1"/>
          <p:nvPr/>
        </p:nvSpPr>
        <p:spPr>
          <a:xfrm>
            <a:off x="5159563" y="1435608"/>
            <a:ext cx="6392051"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Was passiert, wenn Sie es nicht beheben</a:t>
            </a:r>
          </a:p>
        </p:txBody>
      </p:sp>
      <p:sp>
        <p:nvSpPr>
          <p:cNvPr id="10" name="TextBox 9"/>
          <p:cNvSpPr txBox="1"/>
          <p:nvPr/>
        </p:nvSpPr>
        <p:spPr>
          <a:xfrm>
            <a:off x="676656" y="1800011"/>
            <a:ext cx="2805725"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Ohne Datum</a:t>
            </a:r>
          </a:p>
        </p:txBody>
      </p:sp>
      <p:sp>
        <p:nvSpPr>
          <p:cNvPr id="11" name="TextBox 10"/>
          <p:cNvSpPr txBox="1"/>
          <p:nvPr/>
        </p:nvSpPr>
        <p:spPr>
          <a:xfrm>
            <a:off x="3665261" y="1800011"/>
            <a:ext cx="1311422" cy="325247"/>
          </a:xfrm>
          <a:prstGeom prst="rect">
            <a:avLst/>
          </a:prstGeom>
          <a:noFill/>
        </p:spPr>
        <p:txBody>
          <a:bodyPr wrap="square" lIns="0" rIns="0" tIns="0" bIns="0" anchor="t">
            <a:spAutoFit/>
          </a:bodyPr>
          <a:lstStyle/>
          <a:p>
            <a:pPr algn="l">
              <a:lnSpc>
                <a:spcPct val="118000"/>
              </a:lnSpc>
            </a:pPr>
            <a:r>
              <a:rPr sz="950" b="0" i="0" lang="de-DE">
                <a:solidFill>
                  <a:srgbClr val="C0392B"/>
                </a:solidFill>
                <a:latin typeface="Segoe UI"/>
              </a:rPr>
              <a:t>kritisch</a:t>
            </a:r>
          </a:p>
        </p:txBody>
      </p:sp>
      <p:sp>
        <p:nvSpPr>
          <p:cNvPr id="12" name="TextBox 11"/>
          <p:cNvSpPr txBox="1"/>
          <p:nvPr/>
        </p:nvSpPr>
        <p:spPr>
          <a:xfrm>
            <a:off x="5159563" y="1800011"/>
            <a:ext cx="6392051"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Erscheint in keiner zeitbasierten Ansicht</a:t>
            </a:r>
          </a:p>
        </p:txBody>
      </p:sp>
      <p:sp>
        <p:nvSpPr>
          <p:cNvPr id="13" name="Rectangle 12"/>
          <p:cNvSpPr/>
          <p:nvPr/>
        </p:nvSpPr>
        <p:spPr>
          <a:xfrm>
            <a:off x="566928" y="207818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078181"/>
            <a:ext cx="11057839" cy="4139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213985"/>
            <a:ext cx="2805725"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Ohne Startzeit</a:t>
            </a:r>
          </a:p>
        </p:txBody>
      </p:sp>
      <p:sp>
        <p:nvSpPr>
          <p:cNvPr id="16" name="TextBox 15"/>
          <p:cNvSpPr txBox="1"/>
          <p:nvPr/>
        </p:nvSpPr>
        <p:spPr>
          <a:xfrm>
            <a:off x="3665261" y="2213985"/>
            <a:ext cx="1311422" cy="325247"/>
          </a:xfrm>
          <a:prstGeom prst="rect">
            <a:avLst/>
          </a:prstGeom>
          <a:noFill/>
        </p:spPr>
        <p:txBody>
          <a:bodyPr wrap="square" lIns="0" rIns="0" tIns="0" bIns="0" anchor="t">
            <a:spAutoFit/>
          </a:bodyPr>
          <a:lstStyle/>
          <a:p>
            <a:pPr algn="l">
              <a:lnSpc>
                <a:spcPct val="118000"/>
              </a:lnSpc>
            </a:pPr>
            <a:r>
              <a:rPr sz="950" b="0" i="0" lang="de-DE">
                <a:solidFill>
                  <a:srgbClr val="C0392B"/>
                </a:solidFill>
                <a:latin typeface="Segoe UI"/>
              </a:rPr>
              <a:t>kritisch</a:t>
            </a:r>
          </a:p>
        </p:txBody>
      </p:sp>
      <p:sp>
        <p:nvSpPr>
          <p:cNvPr id="17" name="TextBox 16"/>
          <p:cNvSpPr txBox="1"/>
          <p:nvPr/>
        </p:nvSpPr>
        <p:spPr>
          <a:xfrm>
            <a:off x="5159563" y="2213985"/>
            <a:ext cx="6392051"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Keine Einordnung in Zeitplan und Ticker</a:t>
            </a:r>
          </a:p>
        </p:txBody>
      </p:sp>
      <p:sp>
        <p:nvSpPr>
          <p:cNvPr id="18" name="Rectangle 17"/>
          <p:cNvSpPr/>
          <p:nvPr/>
        </p:nvSpPr>
        <p:spPr>
          <a:xfrm>
            <a:off x="566928" y="249215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627959"/>
            <a:ext cx="2805725"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Verwaiste Einträge</a:t>
            </a:r>
          </a:p>
        </p:txBody>
      </p:sp>
      <p:sp>
        <p:nvSpPr>
          <p:cNvPr id="20" name="TextBox 19"/>
          <p:cNvSpPr txBox="1"/>
          <p:nvPr/>
        </p:nvSpPr>
        <p:spPr>
          <a:xfrm>
            <a:off x="3665261" y="2627959"/>
            <a:ext cx="1311422" cy="325247"/>
          </a:xfrm>
          <a:prstGeom prst="rect">
            <a:avLst/>
          </a:prstGeom>
          <a:noFill/>
        </p:spPr>
        <p:txBody>
          <a:bodyPr wrap="square" lIns="0" rIns="0" tIns="0" bIns="0" anchor="t">
            <a:spAutoFit/>
          </a:bodyPr>
          <a:lstStyle/>
          <a:p>
            <a:pPr algn="l">
              <a:lnSpc>
                <a:spcPct val="118000"/>
              </a:lnSpc>
            </a:pPr>
            <a:r>
              <a:rPr sz="950" b="0" i="0" lang="de-DE">
                <a:solidFill>
                  <a:srgbClr val="C0392B"/>
                </a:solidFill>
                <a:latin typeface="Segoe UI"/>
              </a:rPr>
              <a:t>kritisch</a:t>
            </a:r>
          </a:p>
        </p:txBody>
      </p:sp>
      <p:sp>
        <p:nvSpPr>
          <p:cNvPr id="21" name="TextBox 20"/>
          <p:cNvSpPr txBox="1"/>
          <p:nvPr/>
        </p:nvSpPr>
        <p:spPr>
          <a:xfrm>
            <a:off x="5159563" y="2627959"/>
            <a:ext cx="6392051"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Weder Hauptveranstaltung noch zugeordnet – taucht in gefilterten Ansichten nicht auf</a:t>
            </a:r>
          </a:p>
        </p:txBody>
      </p:sp>
      <p:sp>
        <p:nvSpPr>
          <p:cNvPr id="22" name="Rectangle 21"/>
          <p:cNvSpPr/>
          <p:nvPr/>
        </p:nvSpPr>
        <p:spPr>
          <a:xfrm>
            <a:off x="566928" y="290612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2906129"/>
            <a:ext cx="11057839" cy="4139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041932"/>
            <a:ext cx="2805725"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Ohne Endzeit</a:t>
            </a:r>
          </a:p>
        </p:txBody>
      </p:sp>
      <p:sp>
        <p:nvSpPr>
          <p:cNvPr id="25" name="TextBox 24"/>
          <p:cNvSpPr txBox="1"/>
          <p:nvPr/>
        </p:nvSpPr>
        <p:spPr>
          <a:xfrm>
            <a:off x="3665261" y="3041932"/>
            <a:ext cx="1311422" cy="325247"/>
          </a:xfrm>
          <a:prstGeom prst="rect">
            <a:avLst/>
          </a:prstGeom>
          <a:noFill/>
        </p:spPr>
        <p:txBody>
          <a:bodyPr wrap="square" lIns="0" rIns="0" tIns="0" bIns="0" anchor="t">
            <a:spAutoFit/>
          </a:bodyPr>
          <a:lstStyle/>
          <a:p>
            <a:pPr algn="l">
              <a:lnSpc>
                <a:spcPct val="118000"/>
              </a:lnSpc>
            </a:pPr>
            <a:r>
              <a:rPr sz="950" b="0" i="0" lang="de-DE">
                <a:solidFill>
                  <a:srgbClr val="B7791F"/>
                </a:solidFill>
                <a:latin typeface="Segoe UI"/>
              </a:rPr>
              <a:t>Warnung</a:t>
            </a:r>
          </a:p>
        </p:txBody>
      </p:sp>
      <p:sp>
        <p:nvSpPr>
          <p:cNvPr id="26" name="TextBox 25"/>
          <p:cNvSpPr txBox="1"/>
          <p:nvPr/>
        </p:nvSpPr>
        <p:spPr>
          <a:xfrm>
            <a:off x="5159563" y="3041932"/>
            <a:ext cx="6392051"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Die Live-Module rechnen mit einer Stunde Puffer, die Zeitplan-Kachel bekommt nur die Mindesthöhe</a:t>
            </a:r>
          </a:p>
        </p:txBody>
      </p:sp>
      <p:sp>
        <p:nvSpPr>
          <p:cNvPr id="27" name="Rectangle 26"/>
          <p:cNvSpPr/>
          <p:nvPr/>
        </p:nvSpPr>
        <p:spPr>
          <a:xfrm>
            <a:off x="566928" y="332010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455906"/>
            <a:ext cx="2805725"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Ohne Beitragsbild</a:t>
            </a:r>
          </a:p>
        </p:txBody>
      </p:sp>
      <p:sp>
        <p:nvSpPr>
          <p:cNvPr id="29" name="TextBox 28"/>
          <p:cNvSpPr txBox="1"/>
          <p:nvPr/>
        </p:nvSpPr>
        <p:spPr>
          <a:xfrm>
            <a:off x="3665261" y="3455906"/>
            <a:ext cx="1311422" cy="325247"/>
          </a:xfrm>
          <a:prstGeom prst="rect">
            <a:avLst/>
          </a:prstGeom>
          <a:noFill/>
        </p:spPr>
        <p:txBody>
          <a:bodyPr wrap="square" lIns="0" rIns="0" tIns="0" bIns="0" anchor="t">
            <a:spAutoFit/>
          </a:bodyPr>
          <a:lstStyle/>
          <a:p>
            <a:pPr algn="l">
              <a:lnSpc>
                <a:spcPct val="118000"/>
              </a:lnSpc>
            </a:pPr>
            <a:r>
              <a:rPr sz="950" b="0" i="0" lang="de-DE">
                <a:solidFill>
                  <a:srgbClr val="B7791F"/>
                </a:solidFill>
                <a:latin typeface="Segoe UI"/>
              </a:rPr>
              <a:t>Warnung</a:t>
            </a:r>
          </a:p>
        </p:txBody>
      </p:sp>
      <p:sp>
        <p:nvSpPr>
          <p:cNvPr id="30" name="TextBox 29"/>
          <p:cNvSpPr txBox="1"/>
          <p:nvPr/>
        </p:nvSpPr>
        <p:spPr>
          <a:xfrm>
            <a:off x="5159563" y="3455906"/>
            <a:ext cx="6392051"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Platzhalter statt Bild in der Kachelansicht</a:t>
            </a:r>
          </a:p>
        </p:txBody>
      </p:sp>
      <p:sp>
        <p:nvSpPr>
          <p:cNvPr id="31" name="Rectangle 30"/>
          <p:cNvSpPr/>
          <p:nvPr/>
        </p:nvSpPr>
        <p:spPr>
          <a:xfrm>
            <a:off x="566928" y="373407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3734077"/>
            <a:ext cx="11057839" cy="4139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3869880"/>
            <a:ext cx="2805725"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Nur extern verlinkte Bilder</a:t>
            </a:r>
          </a:p>
        </p:txBody>
      </p:sp>
      <p:sp>
        <p:nvSpPr>
          <p:cNvPr id="34" name="TextBox 33"/>
          <p:cNvSpPr txBox="1"/>
          <p:nvPr/>
        </p:nvSpPr>
        <p:spPr>
          <a:xfrm>
            <a:off x="3665261" y="3869880"/>
            <a:ext cx="1311422" cy="325247"/>
          </a:xfrm>
          <a:prstGeom prst="rect">
            <a:avLst/>
          </a:prstGeom>
          <a:noFill/>
        </p:spPr>
        <p:txBody>
          <a:bodyPr wrap="square" lIns="0" rIns="0" tIns="0" bIns="0" anchor="t">
            <a:spAutoFit/>
          </a:bodyPr>
          <a:lstStyle/>
          <a:p>
            <a:pPr algn="l">
              <a:lnSpc>
                <a:spcPct val="118000"/>
              </a:lnSpc>
            </a:pPr>
            <a:r>
              <a:rPr sz="950" b="0" i="0" lang="de-DE">
                <a:solidFill>
                  <a:srgbClr val="B7791F"/>
                </a:solidFill>
                <a:latin typeface="Segoe UI"/>
              </a:rPr>
              <a:t>Warnung</a:t>
            </a:r>
          </a:p>
        </p:txBody>
      </p:sp>
      <p:sp>
        <p:nvSpPr>
          <p:cNvPr id="35" name="TextBox 34"/>
          <p:cNvSpPr txBox="1"/>
          <p:nvPr/>
        </p:nvSpPr>
        <p:spPr>
          <a:xfrm>
            <a:off x="5159563" y="3869880"/>
            <a:ext cx="6392051"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Das Bild bricht weg, sobald die fremde Quelle offline geht</a:t>
            </a:r>
          </a:p>
        </p:txBody>
      </p:sp>
      <p:sp>
        <p:nvSpPr>
          <p:cNvPr id="36" name="Rectangle 35"/>
          <p:cNvSpPr/>
          <p:nvPr/>
        </p:nvSpPr>
        <p:spPr>
          <a:xfrm>
            <a:off x="566928" y="414805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283854"/>
            <a:ext cx="2805725"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Ohne Kategorie</a:t>
            </a:r>
          </a:p>
        </p:txBody>
      </p:sp>
      <p:sp>
        <p:nvSpPr>
          <p:cNvPr id="38" name="TextBox 37"/>
          <p:cNvSpPr txBox="1"/>
          <p:nvPr/>
        </p:nvSpPr>
        <p:spPr>
          <a:xfrm>
            <a:off x="3665261" y="4283854"/>
            <a:ext cx="1311422" cy="325247"/>
          </a:xfrm>
          <a:prstGeom prst="rect">
            <a:avLst/>
          </a:prstGeom>
          <a:noFill/>
        </p:spPr>
        <p:txBody>
          <a:bodyPr wrap="square" lIns="0" rIns="0" tIns="0" bIns="0" anchor="t">
            <a:spAutoFit/>
          </a:bodyPr>
          <a:lstStyle/>
          <a:p>
            <a:pPr algn="l">
              <a:lnSpc>
                <a:spcPct val="118000"/>
              </a:lnSpc>
            </a:pPr>
            <a:r>
              <a:rPr sz="950" b="0" i="0" lang="de-DE">
                <a:solidFill>
                  <a:srgbClr val="B7791F"/>
                </a:solidFill>
                <a:latin typeface="Segoe UI"/>
              </a:rPr>
              <a:t>Warnung</a:t>
            </a:r>
          </a:p>
        </p:txBody>
      </p:sp>
      <p:sp>
        <p:nvSpPr>
          <p:cNvPr id="39" name="TextBox 38"/>
          <p:cNvSpPr txBox="1"/>
          <p:nvPr/>
        </p:nvSpPr>
        <p:spPr>
          <a:xfrm>
            <a:off x="5159563" y="4283854"/>
            <a:ext cx="6392051"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Kein farbiges Kennzeichen, schlechter filterbar</a:t>
            </a:r>
          </a:p>
        </p:txBody>
      </p:sp>
      <p:sp>
        <p:nvSpPr>
          <p:cNvPr id="40" name="Rectangle 39"/>
          <p:cNvSpPr/>
          <p:nvPr/>
        </p:nvSpPr>
        <p:spPr>
          <a:xfrm>
            <a:off x="566928" y="456202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4562024"/>
            <a:ext cx="11057839" cy="4139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76656" y="4697828"/>
            <a:ext cx="2805725"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Ohne Ort</a:t>
            </a:r>
          </a:p>
        </p:txBody>
      </p:sp>
      <p:sp>
        <p:nvSpPr>
          <p:cNvPr id="43" name="TextBox 42"/>
          <p:cNvSpPr txBox="1"/>
          <p:nvPr/>
        </p:nvSpPr>
        <p:spPr>
          <a:xfrm>
            <a:off x="3665261" y="4697828"/>
            <a:ext cx="1311422" cy="325247"/>
          </a:xfrm>
          <a:prstGeom prst="rect">
            <a:avLst/>
          </a:prstGeom>
          <a:noFill/>
        </p:spPr>
        <p:txBody>
          <a:bodyPr wrap="square" lIns="0" rIns="0" tIns="0" bIns="0" anchor="t">
            <a:spAutoFit/>
          </a:bodyPr>
          <a:lstStyle/>
          <a:p>
            <a:pPr algn="l">
              <a:lnSpc>
                <a:spcPct val="118000"/>
              </a:lnSpc>
            </a:pPr>
            <a:r>
              <a:rPr sz="950" b="0" i="0" lang="de-DE">
                <a:solidFill>
                  <a:srgbClr val="B7791F"/>
                </a:solidFill>
                <a:latin typeface="Segoe UI"/>
              </a:rPr>
              <a:t>Warnung</a:t>
            </a:r>
          </a:p>
        </p:txBody>
      </p:sp>
      <p:sp>
        <p:nvSpPr>
          <p:cNvPr id="44" name="TextBox 43"/>
          <p:cNvSpPr txBox="1"/>
          <p:nvPr/>
        </p:nvSpPr>
        <p:spPr>
          <a:xfrm>
            <a:off x="5159563" y="4697828"/>
            <a:ext cx="6392051"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Keine Farbzuordnung, fehlt im Zeitplan-Raster</a:t>
            </a:r>
          </a:p>
        </p:txBody>
      </p:sp>
      <p:sp>
        <p:nvSpPr>
          <p:cNvPr id="45" name="Rectangle 44"/>
          <p:cNvSpPr/>
          <p:nvPr/>
        </p:nvSpPr>
        <p:spPr>
          <a:xfrm>
            <a:off x="566928" y="497599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76656" y="5111801"/>
            <a:ext cx="2805725"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Ohne Veranstaltungs-ID</a:t>
            </a:r>
          </a:p>
        </p:txBody>
      </p:sp>
      <p:sp>
        <p:nvSpPr>
          <p:cNvPr id="47" name="TextBox 46"/>
          <p:cNvSpPr txBox="1"/>
          <p:nvPr/>
        </p:nvSpPr>
        <p:spPr>
          <a:xfrm>
            <a:off x="3665261" y="5111801"/>
            <a:ext cx="1311422" cy="325247"/>
          </a:xfrm>
          <a:prstGeom prst="rect">
            <a:avLst/>
          </a:prstGeom>
          <a:noFill/>
        </p:spPr>
        <p:txBody>
          <a:bodyPr wrap="square" lIns="0" rIns="0" tIns="0" bIns="0" anchor="t">
            <a:spAutoFit/>
          </a:bodyPr>
          <a:lstStyle/>
          <a:p>
            <a:pPr algn="l">
              <a:lnSpc>
                <a:spcPct val="118000"/>
              </a:lnSpc>
            </a:pPr>
            <a:r>
              <a:rPr sz="950" b="0" i="0" lang="de-DE">
                <a:solidFill>
                  <a:srgbClr val="B7791F"/>
                </a:solidFill>
                <a:latin typeface="Segoe UI"/>
              </a:rPr>
              <a:t>Warnung</a:t>
            </a:r>
          </a:p>
        </p:txBody>
      </p:sp>
      <p:sp>
        <p:nvSpPr>
          <p:cNvPr id="48" name="TextBox 47"/>
          <p:cNvSpPr txBox="1"/>
          <p:nvPr/>
        </p:nvSpPr>
        <p:spPr>
          <a:xfrm>
            <a:off x="5159563" y="5111801"/>
            <a:ext cx="6392051"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Die CSV-Aktualisierung greift nur noch über den Titel</a:t>
            </a:r>
          </a:p>
        </p:txBody>
      </p:sp>
      <p:sp>
        <p:nvSpPr>
          <p:cNvPr id="49" name="Rectangle 48"/>
          <p:cNvSpPr/>
          <p:nvPr/>
        </p:nvSpPr>
        <p:spPr>
          <a:xfrm>
            <a:off x="566928" y="538997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566928" y="5389972"/>
            <a:ext cx="11057839" cy="4139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676656" y="5525775"/>
            <a:ext cx="2805725"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Ohne Kurzbeschreibung</a:t>
            </a:r>
          </a:p>
        </p:txBody>
      </p:sp>
      <p:sp>
        <p:nvSpPr>
          <p:cNvPr id="52" name="TextBox 51"/>
          <p:cNvSpPr txBox="1"/>
          <p:nvPr/>
        </p:nvSpPr>
        <p:spPr>
          <a:xfrm>
            <a:off x="3665261" y="5525775"/>
            <a:ext cx="1311422" cy="325247"/>
          </a:xfrm>
          <a:prstGeom prst="rect">
            <a:avLst/>
          </a:prstGeom>
          <a:noFill/>
        </p:spPr>
        <p:txBody>
          <a:bodyPr wrap="square" lIns="0" rIns="0" tIns="0" bIns="0" anchor="t">
            <a:spAutoFit/>
          </a:bodyPr>
          <a:lstStyle/>
          <a:p>
            <a:pPr algn="l">
              <a:lnSpc>
                <a:spcPct val="118000"/>
              </a:lnSpc>
            </a:pPr>
            <a:r>
              <a:rPr sz="950" b="0" i="0" lang="de-DE">
                <a:solidFill>
                  <a:srgbClr val="B7791F"/>
                </a:solidFill>
                <a:latin typeface="Segoe UI"/>
              </a:rPr>
              <a:t>Warnung</a:t>
            </a:r>
          </a:p>
        </p:txBody>
      </p:sp>
      <p:sp>
        <p:nvSpPr>
          <p:cNvPr id="53" name="TextBox 52"/>
          <p:cNvSpPr txBox="1"/>
          <p:nvPr/>
        </p:nvSpPr>
        <p:spPr>
          <a:xfrm>
            <a:off x="5159563" y="5525775"/>
            <a:ext cx="6392051"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Kachel und Liste wirken leer</a:t>
            </a:r>
          </a:p>
        </p:txBody>
      </p:sp>
      <p:sp>
        <p:nvSpPr>
          <p:cNvPr id="54" name="Rectangle 53"/>
          <p:cNvSpPr/>
          <p:nvPr/>
        </p:nvSpPr>
        <p:spPr>
          <a:xfrm>
            <a:off x="566928" y="580394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676656" y="5939749"/>
            <a:ext cx="2805725"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Ohne Beschreibung</a:t>
            </a:r>
          </a:p>
        </p:txBody>
      </p:sp>
      <p:sp>
        <p:nvSpPr>
          <p:cNvPr id="56" name="TextBox 55"/>
          <p:cNvSpPr txBox="1"/>
          <p:nvPr/>
        </p:nvSpPr>
        <p:spPr>
          <a:xfrm>
            <a:off x="3665261" y="5939749"/>
            <a:ext cx="1311422" cy="325247"/>
          </a:xfrm>
          <a:prstGeom prst="rect">
            <a:avLst/>
          </a:prstGeom>
          <a:noFill/>
        </p:spPr>
        <p:txBody>
          <a:bodyPr wrap="square" lIns="0" rIns="0" tIns="0" bIns="0" anchor="t">
            <a:spAutoFit/>
          </a:bodyPr>
          <a:lstStyle/>
          <a:p>
            <a:pPr algn="l">
              <a:lnSpc>
                <a:spcPct val="118000"/>
              </a:lnSpc>
            </a:pPr>
            <a:r>
              <a:rPr sz="950" b="0" i="0" lang="de-DE">
                <a:solidFill>
                  <a:srgbClr val="B7791F"/>
                </a:solidFill>
                <a:latin typeface="Segoe UI"/>
              </a:rPr>
              <a:t>Warnung</a:t>
            </a:r>
          </a:p>
        </p:txBody>
      </p:sp>
      <p:sp>
        <p:nvSpPr>
          <p:cNvPr id="57" name="TextBox 56"/>
          <p:cNvSpPr txBox="1"/>
          <p:nvPr/>
        </p:nvSpPr>
        <p:spPr>
          <a:xfrm>
            <a:off x="5159563" y="5939749"/>
            <a:ext cx="6392051"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Die Detailseite bleibt inhaltsleer</a:t>
            </a:r>
          </a:p>
        </p:txBody>
      </p:sp>
      <p:sp>
        <p:nvSpPr>
          <p:cNvPr id="58" name="Rectangle 57"/>
          <p:cNvSpPr/>
          <p:nvPr/>
        </p:nvSpPr>
        <p:spPr>
          <a:xfrm>
            <a:off x="566928" y="621792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Rectangle 5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4 · Das Dashboard</a:t>
            </a:r>
          </a:p>
        </p:txBody>
      </p:sp>
      <p:sp>
        <p:nvSpPr>
          <p:cNvPr id="61" name="TextBox 6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55 / 140</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4.4 · PRO</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Lücken schließen: von der Meldung zur Bearbeitung</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40443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Auf der betreffenden Prüfkarte auf </a:t>
            </a:r>
            <a:r>
              <a:rPr sz="1150" b="1" i="0" lang="de-DE">
                <a:solidFill>
                  <a:srgbClr val="25333F"/>
                </a:solidFill>
                <a:latin typeface="Segoe UI"/>
              </a:rPr>
              <a:t>„Jetzt prüfen“</a:t>
            </a:r>
            <a:r>
              <a:rPr sz="1150" b="0" i="0" lang="de-DE">
                <a:solidFill>
                  <a:srgbClr val="25333F"/>
                </a:solidFill>
                <a:latin typeface="Segoe UI"/>
              </a:rPr>
              <a:t> klicken.</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1" name="TextBox 10"/>
          <p:cNvSpPr txBox="1"/>
          <p:nvPr/>
        </p:nvSpPr>
        <p:spPr>
          <a:xfrm>
            <a:off x="950976" y="1769237"/>
            <a:ext cx="40443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Es öffnet sich ein Fenster mit </a:t>
            </a:r>
            <a:r>
              <a:rPr sz="1150" b="1" i="0" lang="de-DE">
                <a:solidFill>
                  <a:srgbClr val="25333F"/>
                </a:solidFill>
                <a:latin typeface="Segoe UI"/>
              </a:rPr>
              <a:t>allen betroffenen Einträgen</a:t>
            </a:r>
            <a:r>
              <a:rPr sz="1150" b="0" i="0" lang="de-DE">
                <a:solidFill>
                  <a:srgbClr val="25333F"/>
                </a:solidFill>
                <a:latin typeface="Segoe UI"/>
              </a:rPr>
              <a:t>, jeweils mit Veranstaltungs-ID und Titel.</a:t>
            </a:r>
          </a:p>
        </p:txBody>
      </p:sp>
      <p:sp>
        <p:nvSpPr>
          <p:cNvPr id="12" name="Oval 11"/>
          <p:cNvSpPr/>
          <p:nvPr/>
        </p:nvSpPr>
        <p:spPr>
          <a:xfrm>
            <a:off x="566928" y="237248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2413635"/>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4" name="TextBox 13"/>
          <p:cNvSpPr txBox="1"/>
          <p:nvPr/>
        </p:nvSpPr>
        <p:spPr>
          <a:xfrm>
            <a:off x="950976" y="2363343"/>
            <a:ext cx="40443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Auf einen Titel klicken – Sie landen direkt in der Bearbeitungsmaske dieses Programmpunkts.</a:t>
            </a:r>
          </a:p>
        </p:txBody>
      </p:sp>
      <p:sp>
        <p:nvSpPr>
          <p:cNvPr id="15" name="TextBox 14"/>
          <p:cNvSpPr txBox="1"/>
          <p:nvPr/>
        </p:nvSpPr>
        <p:spPr>
          <a:xfrm>
            <a:off x="950976" y="2765425"/>
            <a:ext cx="404439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Öffnen Sie das Fenster in einem neuen Reiter, wenn Sie mehrere nacheinander abarbeiten wollen.</a:t>
            </a:r>
          </a:p>
        </p:txBody>
      </p:sp>
      <p:sp>
        <p:nvSpPr>
          <p:cNvPr id="16" name="Oval 15"/>
          <p:cNvSpPr/>
          <p:nvPr/>
        </p:nvSpPr>
        <p:spPr>
          <a:xfrm>
            <a:off x="566928" y="330187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3343021"/>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8" name="TextBox 17"/>
          <p:cNvSpPr txBox="1"/>
          <p:nvPr/>
        </p:nvSpPr>
        <p:spPr>
          <a:xfrm>
            <a:off x="950976" y="3292729"/>
            <a:ext cx="40443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Die fehlende Angabe eintragen, aktualisieren, zurück zum Dashboard.</a:t>
            </a:r>
          </a:p>
        </p:txBody>
      </p:sp>
      <p:sp>
        <p:nvSpPr>
          <p:cNvPr id="19" name="Oval 18"/>
          <p:cNvSpPr/>
          <p:nvPr/>
        </p:nvSpPr>
        <p:spPr>
          <a:xfrm>
            <a:off x="566928" y="3895979"/>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566928" y="3937127"/>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1" name="TextBox 20"/>
          <p:cNvSpPr txBox="1"/>
          <p:nvPr/>
        </p:nvSpPr>
        <p:spPr>
          <a:xfrm>
            <a:off x="950976" y="3886835"/>
            <a:ext cx="40443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Dashboard neu laden – die Zahl auf der Karte ist gesunken.</a:t>
            </a:r>
          </a:p>
        </p:txBody>
      </p:sp>
      <p:sp>
        <p:nvSpPr>
          <p:cNvPr id="22" name="Rectangle 21"/>
          <p:cNvSpPr/>
          <p:nvPr/>
        </p:nvSpPr>
        <p:spPr>
          <a:xfrm>
            <a:off x="5406847" y="1353312"/>
            <a:ext cx="6217920" cy="283464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406847" y="1353312"/>
            <a:ext cx="621792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49828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 Kongress</a:t>
            </a:r>
          </a:p>
        </p:txBody>
      </p:sp>
      <p:sp>
        <p:nvSpPr>
          <p:cNvPr id="25" name="Rectangle 24"/>
          <p:cNvSpPr/>
          <p:nvPr/>
        </p:nvSpPr>
        <p:spPr>
          <a:xfrm>
            <a:off x="5406847" y="1572768"/>
            <a:ext cx="1481328" cy="261518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55315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27" name="Rectangle 26"/>
          <p:cNvSpPr/>
          <p:nvPr/>
        </p:nvSpPr>
        <p:spPr>
          <a:xfrm>
            <a:off x="540684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55315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Veranstaltungen</a:t>
            </a:r>
          </a:p>
        </p:txBody>
      </p:sp>
      <p:sp>
        <p:nvSpPr>
          <p:cNvPr id="29" name="Rectangle 28"/>
          <p:cNvSpPr/>
          <p:nvPr/>
        </p:nvSpPr>
        <p:spPr>
          <a:xfrm>
            <a:off x="5406847" y="2112264"/>
            <a:ext cx="1481328" cy="188366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681167" y="215341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Dashboard</a:t>
            </a:r>
          </a:p>
        </p:txBody>
      </p:sp>
      <p:sp>
        <p:nvSpPr>
          <p:cNvPr id="31" name="TextBox 30"/>
          <p:cNvSpPr txBox="1"/>
          <p:nvPr/>
        </p:nvSpPr>
        <p:spPr>
          <a:xfrm>
            <a:off x="568116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Alle Veranstaltungen</a:t>
            </a:r>
          </a:p>
        </p:txBody>
      </p:sp>
      <p:sp>
        <p:nvSpPr>
          <p:cNvPr id="32" name="TextBox 31"/>
          <p:cNvSpPr txBox="1"/>
          <p:nvPr/>
        </p:nvSpPr>
        <p:spPr>
          <a:xfrm>
            <a:off x="568116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Erstellen</a:t>
            </a:r>
          </a:p>
        </p:txBody>
      </p:sp>
      <p:sp>
        <p:nvSpPr>
          <p:cNvPr id="33" name="TextBox 32"/>
          <p:cNvSpPr txBox="1"/>
          <p:nvPr/>
        </p:nvSpPr>
        <p:spPr>
          <a:xfrm>
            <a:off x="568116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Sprecher</a:t>
            </a:r>
          </a:p>
        </p:txBody>
      </p:sp>
      <p:sp>
        <p:nvSpPr>
          <p:cNvPr id="34" name="TextBox 33"/>
          <p:cNvSpPr txBox="1"/>
          <p:nvPr/>
        </p:nvSpPr>
        <p:spPr>
          <a:xfrm>
            <a:off x="568116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35" name="TextBox 34"/>
          <p:cNvSpPr txBox="1"/>
          <p:nvPr/>
        </p:nvSpPr>
        <p:spPr>
          <a:xfrm>
            <a:off x="568116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Orte</a:t>
            </a:r>
          </a:p>
        </p:txBody>
      </p:sp>
      <p:sp>
        <p:nvSpPr>
          <p:cNvPr id="36" name="TextBox 35"/>
          <p:cNvSpPr txBox="1"/>
          <p:nvPr/>
        </p:nvSpPr>
        <p:spPr>
          <a:xfrm>
            <a:off x="5681167" y="32506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Rollen</a:t>
            </a:r>
          </a:p>
        </p:txBody>
      </p:sp>
      <p:sp>
        <p:nvSpPr>
          <p:cNvPr id="37" name="TextBox 36"/>
          <p:cNvSpPr txBox="1"/>
          <p:nvPr/>
        </p:nvSpPr>
        <p:spPr>
          <a:xfrm>
            <a:off x="5681167" y="34335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Master Editor</a:t>
            </a:r>
          </a:p>
        </p:txBody>
      </p:sp>
      <p:sp>
        <p:nvSpPr>
          <p:cNvPr id="38" name="TextBox 37"/>
          <p:cNvSpPr txBox="1"/>
          <p:nvPr/>
        </p:nvSpPr>
        <p:spPr>
          <a:xfrm>
            <a:off x="5681167" y="36164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39" name="TextBox 38"/>
          <p:cNvSpPr txBox="1"/>
          <p:nvPr/>
        </p:nvSpPr>
        <p:spPr>
          <a:xfrm>
            <a:off x="5681167" y="37993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40" name="TextBox 39"/>
          <p:cNvSpPr txBox="1"/>
          <p:nvPr/>
        </p:nvSpPr>
        <p:spPr>
          <a:xfrm>
            <a:off x="7089343" y="1719072"/>
            <a:ext cx="4334255" cy="274320"/>
          </a:xfrm>
          <a:prstGeom prst="rect">
            <a:avLst/>
          </a:prstGeom>
          <a:noFill/>
        </p:spPr>
        <p:txBody>
          <a:bodyPr wrap="square" lIns="0" rIns="0" tIns="0" bIns="0" anchor="t">
            <a:spAutoFit/>
          </a:bodyPr>
          <a:lstStyle/>
          <a:p>
            <a:pPr algn="l">
              <a:lnSpc>
                <a:spcPct val="100000"/>
              </a:lnSpc>
            </a:pPr>
            <a:r>
              <a:rPr sz="1300" b="0" i="0" lang="de-DE">
                <a:solidFill>
                  <a:srgbClr val="1D2327"/>
                </a:solidFill>
                <a:latin typeface="Segoe UI"/>
              </a:rPr>
              <a:t>Dashboard</a:t>
            </a:r>
          </a:p>
        </p:txBody>
      </p:sp>
      <p:sp>
        <p:nvSpPr>
          <p:cNvPr id="41" name="Rectangle 40"/>
          <p:cNvSpPr/>
          <p:nvPr/>
        </p:nvSpPr>
        <p:spPr>
          <a:xfrm>
            <a:off x="7363663" y="2286000"/>
            <a:ext cx="3785615" cy="2103120"/>
          </a:xfrm>
          <a:prstGeom prst="rect">
            <a:avLst/>
          </a:prstGeom>
          <a:solidFill>
            <a:srgbClr val="FFFFFF"/>
          </a:solidFill>
          <a:ln w="1524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7363663" y="2286000"/>
            <a:ext cx="3785615"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7491679" y="2363724"/>
            <a:ext cx="3108960" cy="182880"/>
          </a:xfrm>
          <a:prstGeom prst="rect">
            <a:avLst/>
          </a:prstGeom>
          <a:noFill/>
        </p:spPr>
        <p:txBody>
          <a:bodyPr wrap="square" lIns="0" rIns="0" tIns="0" bIns="0" anchor="t">
            <a:spAutoFit/>
          </a:bodyPr>
          <a:lstStyle/>
          <a:p>
            <a:pPr algn="l">
              <a:lnSpc>
                <a:spcPct val="100000"/>
              </a:lnSpc>
            </a:pPr>
            <a:r>
              <a:rPr sz="850" b="1" i="0" lang="de-DE">
                <a:solidFill>
                  <a:srgbClr val="FFFFFF"/>
                </a:solidFill>
                <a:latin typeface="Segoe UI"/>
              </a:rPr>
              <a:t>Programmpunkte ohne Startzeit (3)</a:t>
            </a:r>
          </a:p>
        </p:txBody>
      </p:sp>
      <p:sp>
        <p:nvSpPr>
          <p:cNvPr id="44" name="TextBox 43"/>
          <p:cNvSpPr txBox="1"/>
          <p:nvPr/>
        </p:nvSpPr>
        <p:spPr>
          <a:xfrm>
            <a:off x="10948111" y="2359152"/>
            <a:ext cx="146304" cy="182880"/>
          </a:xfrm>
          <a:prstGeom prst="rect">
            <a:avLst/>
          </a:prstGeom>
          <a:noFill/>
        </p:spPr>
        <p:txBody>
          <a:bodyPr wrap="square" lIns="0" rIns="0" tIns="0" bIns="0" anchor="t">
            <a:spAutoFit/>
          </a:bodyPr>
          <a:lstStyle/>
          <a:p>
            <a:pPr algn="l">
              <a:lnSpc>
                <a:spcPct val="100000"/>
              </a:lnSpc>
            </a:pPr>
            <a:r>
              <a:rPr sz="900" b="1" i="0" lang="de-DE">
                <a:solidFill>
                  <a:srgbClr val="FFFFFF"/>
                </a:solidFill>
                <a:latin typeface="Segoe UI"/>
              </a:rPr>
              <a:t>X</a:t>
            </a:r>
          </a:p>
        </p:txBody>
      </p:sp>
      <p:sp>
        <p:nvSpPr>
          <p:cNvPr id="45" name="Rectangle 44"/>
          <p:cNvSpPr/>
          <p:nvPr/>
        </p:nvSpPr>
        <p:spPr>
          <a:xfrm>
            <a:off x="7491679" y="2706624"/>
            <a:ext cx="3529583" cy="23774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7555687" y="2761488"/>
            <a:ext cx="614476" cy="137160"/>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ID</a:t>
            </a:r>
          </a:p>
        </p:txBody>
      </p:sp>
      <p:sp>
        <p:nvSpPr>
          <p:cNvPr id="47" name="TextBox 46"/>
          <p:cNvSpPr txBox="1"/>
          <p:nvPr/>
        </p:nvSpPr>
        <p:spPr>
          <a:xfrm>
            <a:off x="8261604" y="2761488"/>
            <a:ext cx="1743943" cy="137160"/>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Titel</a:t>
            </a:r>
          </a:p>
        </p:txBody>
      </p:sp>
      <p:sp>
        <p:nvSpPr>
          <p:cNvPr id="48" name="TextBox 47"/>
          <p:cNvSpPr txBox="1"/>
          <p:nvPr/>
        </p:nvSpPr>
        <p:spPr>
          <a:xfrm>
            <a:off x="10096987" y="2761488"/>
            <a:ext cx="896843" cy="137160"/>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Datum</a:t>
            </a:r>
          </a:p>
        </p:txBody>
      </p:sp>
      <p:sp>
        <p:nvSpPr>
          <p:cNvPr id="49" name="Rectangle 48"/>
          <p:cNvSpPr/>
          <p:nvPr/>
        </p:nvSpPr>
        <p:spPr>
          <a:xfrm>
            <a:off x="7491679" y="2944368"/>
            <a:ext cx="352958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7555687" y="3017520"/>
            <a:ext cx="614476"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EVT-014</a:t>
            </a:r>
          </a:p>
        </p:txBody>
      </p:sp>
      <p:sp>
        <p:nvSpPr>
          <p:cNvPr id="51" name="TextBox 50"/>
          <p:cNvSpPr txBox="1"/>
          <p:nvPr/>
        </p:nvSpPr>
        <p:spPr>
          <a:xfrm>
            <a:off x="8261604" y="3017520"/>
            <a:ext cx="1743943"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Lesung: Nordlicht</a:t>
            </a:r>
          </a:p>
        </p:txBody>
      </p:sp>
      <p:sp>
        <p:nvSpPr>
          <p:cNvPr id="52" name="TextBox 51"/>
          <p:cNvSpPr txBox="1"/>
          <p:nvPr/>
        </p:nvSpPr>
        <p:spPr>
          <a:xfrm>
            <a:off x="10096987" y="3017520"/>
            <a:ext cx="896843"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2026-06-13</a:t>
            </a:r>
          </a:p>
        </p:txBody>
      </p:sp>
      <p:sp>
        <p:nvSpPr>
          <p:cNvPr id="53" name="Rectangle 52"/>
          <p:cNvSpPr/>
          <p:nvPr/>
        </p:nvSpPr>
        <p:spPr>
          <a:xfrm>
            <a:off x="7491679" y="3218688"/>
            <a:ext cx="3529583"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Rectangle 53"/>
          <p:cNvSpPr/>
          <p:nvPr/>
        </p:nvSpPr>
        <p:spPr>
          <a:xfrm>
            <a:off x="7491679" y="3218688"/>
            <a:ext cx="352958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7555687" y="3291840"/>
            <a:ext cx="614476"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EVT-027</a:t>
            </a:r>
          </a:p>
        </p:txBody>
      </p:sp>
      <p:sp>
        <p:nvSpPr>
          <p:cNvPr id="56" name="TextBox 55"/>
          <p:cNvSpPr txBox="1"/>
          <p:nvPr/>
        </p:nvSpPr>
        <p:spPr>
          <a:xfrm>
            <a:off x="8261604" y="3291840"/>
            <a:ext cx="1743943"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Signierstunde</a:t>
            </a:r>
          </a:p>
        </p:txBody>
      </p:sp>
      <p:sp>
        <p:nvSpPr>
          <p:cNvPr id="57" name="TextBox 56"/>
          <p:cNvSpPr txBox="1"/>
          <p:nvPr/>
        </p:nvSpPr>
        <p:spPr>
          <a:xfrm>
            <a:off x="10096987" y="3291840"/>
            <a:ext cx="896843"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2026-06-13</a:t>
            </a:r>
          </a:p>
        </p:txBody>
      </p:sp>
      <p:sp>
        <p:nvSpPr>
          <p:cNvPr id="58" name="Rectangle 57"/>
          <p:cNvSpPr/>
          <p:nvPr/>
        </p:nvSpPr>
        <p:spPr>
          <a:xfrm>
            <a:off x="7491679" y="3493008"/>
            <a:ext cx="352958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7555687" y="3566160"/>
            <a:ext cx="614476"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EVT-031</a:t>
            </a:r>
          </a:p>
        </p:txBody>
      </p:sp>
      <p:sp>
        <p:nvSpPr>
          <p:cNvPr id="60" name="TextBox 59"/>
          <p:cNvSpPr txBox="1"/>
          <p:nvPr/>
        </p:nvSpPr>
        <p:spPr>
          <a:xfrm>
            <a:off x="8261604" y="3566160"/>
            <a:ext cx="1743943"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Abendkonzert</a:t>
            </a:r>
          </a:p>
        </p:txBody>
      </p:sp>
      <p:sp>
        <p:nvSpPr>
          <p:cNvPr id="61" name="TextBox 60"/>
          <p:cNvSpPr txBox="1"/>
          <p:nvPr/>
        </p:nvSpPr>
        <p:spPr>
          <a:xfrm>
            <a:off x="10096987" y="3566160"/>
            <a:ext cx="896843"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2026-06-14</a:t>
            </a:r>
          </a:p>
        </p:txBody>
      </p:sp>
      <p:sp>
        <p:nvSpPr>
          <p:cNvPr id="62" name="Rectangle 61"/>
          <p:cNvSpPr/>
          <p:nvPr/>
        </p:nvSpPr>
        <p:spPr>
          <a:xfrm>
            <a:off x="7491679" y="3767328"/>
            <a:ext cx="352958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Oval 62"/>
          <p:cNvSpPr/>
          <p:nvPr/>
        </p:nvSpPr>
        <p:spPr>
          <a:xfrm>
            <a:off x="7921447" y="23865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7921447" y="244602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65" name="Rectangle 64"/>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Rectangle 65"/>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68" name="TextBox 67"/>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Sind sehr viele Einträge betroffen, ist der </a:t>
            </a:r>
            <a:r>
              <a:rPr sz="1000" b="1" i="0" lang="de-DE">
                <a:solidFill>
                  <a:srgbClr val="2B3844"/>
                </a:solidFill>
                <a:latin typeface="Segoe UI"/>
              </a:rPr>
              <a:t>Master Editor</a:t>
            </a:r>
            <a:r>
              <a:rPr sz="1000" b="0" i="0" lang="de-DE">
                <a:solidFill>
                  <a:srgbClr val="2B3844"/>
                </a:solidFill>
                <a:latin typeface="Segoe UI"/>
              </a:rPr>
              <a:t> der schnellere Weg: Dort ändern Sie dieselben Felder für hunderte Programmpunkte in einem Rutsch – siehe Kapitel 9.</a:t>
            </a:r>
          </a:p>
        </p:txBody>
      </p:sp>
      <p:sp>
        <p:nvSpPr>
          <p:cNvPr id="69" name="Rectangle 6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4 · Das Dashboard</a:t>
            </a:r>
          </a:p>
        </p:txBody>
      </p:sp>
      <p:sp>
        <p:nvSpPr>
          <p:cNvPr id="71" name="TextBox 7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56 / 140</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4.5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vier Bestandskarten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2558719"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215638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Heutige Veranstaltungen</a:t>
            </a:r>
          </a:p>
        </p:txBody>
      </p:sp>
      <p:sp>
        <p:nvSpPr>
          <p:cNvPr id="9" name="TextBox 8"/>
          <p:cNvSpPr txBox="1"/>
          <p:nvPr/>
        </p:nvSpPr>
        <p:spPr>
          <a:xfrm>
            <a:off x="768096" y="1882394"/>
            <a:ext cx="2156383"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Alles, was heute stattfindet. Ihr Blick am Morgen des Veranstaltungstags.</a:t>
            </a:r>
          </a:p>
        </p:txBody>
      </p:sp>
      <p:sp>
        <p:nvSpPr>
          <p:cNvPr id="10" name="Rounded Rectangle 9"/>
          <p:cNvSpPr/>
          <p:nvPr/>
        </p:nvSpPr>
        <p:spPr>
          <a:xfrm>
            <a:off x="3399967" y="1353312"/>
            <a:ext cx="2558719"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3399967"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3601135" y="1591056"/>
            <a:ext cx="215638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Abgelaufene Veranstaltungen</a:t>
            </a:r>
          </a:p>
        </p:txBody>
      </p:sp>
      <p:sp>
        <p:nvSpPr>
          <p:cNvPr id="13" name="TextBox 12"/>
          <p:cNvSpPr txBox="1"/>
          <p:nvPr/>
        </p:nvSpPr>
        <p:spPr>
          <a:xfrm>
            <a:off x="3601135" y="1882394"/>
            <a:ext cx="2156383"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Bereits vergangene Programmpunkte. Nützlich, um zu sehen, was archiviert werden kann.</a:t>
            </a:r>
          </a:p>
        </p:txBody>
      </p:sp>
      <p:sp>
        <p:nvSpPr>
          <p:cNvPr id="14" name="Rounded Rectangle 13"/>
          <p:cNvSpPr/>
          <p:nvPr/>
        </p:nvSpPr>
        <p:spPr>
          <a:xfrm>
            <a:off x="6233007" y="1353312"/>
            <a:ext cx="2558719"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Rectangle 14"/>
          <p:cNvSpPr/>
          <p:nvPr/>
        </p:nvSpPr>
        <p:spPr>
          <a:xfrm>
            <a:off x="6233007"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434175" y="1591056"/>
            <a:ext cx="215638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Abgesagte Veranstaltungen</a:t>
            </a:r>
          </a:p>
        </p:txBody>
      </p:sp>
      <p:sp>
        <p:nvSpPr>
          <p:cNvPr id="17" name="TextBox 16"/>
          <p:cNvSpPr txBox="1"/>
          <p:nvPr/>
        </p:nvSpPr>
        <p:spPr>
          <a:xfrm>
            <a:off x="6434175" y="1882394"/>
            <a:ext cx="2156383"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Alle Punkte mit gesetztem Absage-Schalter – auf einen Blick kontrollierbar.</a:t>
            </a:r>
          </a:p>
        </p:txBody>
      </p:sp>
      <p:sp>
        <p:nvSpPr>
          <p:cNvPr id="18" name="TextBox 17"/>
          <p:cNvSpPr txBox="1"/>
          <p:nvPr/>
        </p:nvSpPr>
        <p:spPr>
          <a:xfrm>
            <a:off x="6434175" y="3739896"/>
            <a:ext cx="215638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Siehe Kapitel 5</a:t>
            </a:r>
          </a:p>
        </p:txBody>
      </p:sp>
      <p:sp>
        <p:nvSpPr>
          <p:cNvPr id="19" name="Rounded Rectangle 18"/>
          <p:cNvSpPr/>
          <p:nvPr/>
        </p:nvSpPr>
        <p:spPr>
          <a:xfrm>
            <a:off x="9066047" y="1353312"/>
            <a:ext cx="2558719"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9066047"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9267215" y="1591056"/>
            <a:ext cx="215638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Veranstaltungen gesamt</a:t>
            </a:r>
          </a:p>
        </p:txBody>
      </p:sp>
      <p:sp>
        <p:nvSpPr>
          <p:cNvPr id="22" name="TextBox 21"/>
          <p:cNvSpPr txBox="1"/>
          <p:nvPr/>
        </p:nvSpPr>
        <p:spPr>
          <a:xfrm>
            <a:off x="9267215" y="1882394"/>
            <a:ext cx="2156383"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Der Gesamtbestand, inklusive Entwürfen.</a:t>
            </a:r>
          </a:p>
        </p:txBody>
      </p:sp>
      <p:sp>
        <p:nvSpPr>
          <p:cNvPr id="23" name="Rectangle 2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4 · Das Dashboard</a:t>
            </a:r>
          </a:p>
        </p:txBody>
      </p:sp>
      <p:sp>
        <p:nvSpPr>
          <p:cNvPr id="25" name="TextBox 2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57 / 140</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4.6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Auswertungen und Statistik-Exporte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035040" cy="3017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03504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 Kongress</a:t>
            </a:r>
          </a:p>
        </p:txBody>
      </p:sp>
      <p:sp>
        <p:nvSpPr>
          <p:cNvPr id="9" name="Rectangle 8"/>
          <p:cNvSpPr/>
          <p:nvPr/>
        </p:nvSpPr>
        <p:spPr>
          <a:xfrm>
            <a:off x="566928" y="1572768"/>
            <a:ext cx="1481328" cy="2798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Veranstaltungen</a:t>
            </a:r>
          </a:p>
        </p:txBody>
      </p:sp>
      <p:sp>
        <p:nvSpPr>
          <p:cNvPr id="13" name="Rectangle 12"/>
          <p:cNvSpPr/>
          <p:nvPr/>
        </p:nvSpPr>
        <p:spPr>
          <a:xfrm>
            <a:off x="566928"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Alle Veranstaltungen</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Erstellen</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Sprecher</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Orte</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Rollen</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Master Editor</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25" name="TextBox 24"/>
          <p:cNvSpPr txBox="1"/>
          <p:nvPr/>
        </p:nvSpPr>
        <p:spPr>
          <a:xfrm>
            <a:off x="2249424" y="1719072"/>
            <a:ext cx="4151375" cy="274320"/>
          </a:xfrm>
          <a:prstGeom prst="rect">
            <a:avLst/>
          </a:prstGeom>
          <a:noFill/>
        </p:spPr>
        <p:txBody>
          <a:bodyPr wrap="square" lIns="0" rIns="0" tIns="0" bIns="0" anchor="t">
            <a:spAutoFit/>
          </a:bodyPr>
          <a:lstStyle/>
          <a:p>
            <a:pPr algn="l">
              <a:lnSpc>
                <a:spcPct val="100000"/>
              </a:lnSpc>
            </a:pPr>
            <a:r>
              <a:rPr sz="1300" b="0" i="0" lang="de-DE">
                <a:solidFill>
                  <a:srgbClr val="1D2327"/>
                </a:solidFill>
                <a:latin typeface="Segoe UI"/>
              </a:rPr>
              <a:t>Dashboard</a:t>
            </a:r>
          </a:p>
        </p:txBody>
      </p:sp>
      <p:sp>
        <p:nvSpPr>
          <p:cNvPr id="26" name="TextBox 25"/>
          <p:cNvSpPr txBox="1"/>
          <p:nvPr/>
        </p:nvSpPr>
        <p:spPr>
          <a:xfrm>
            <a:off x="2249424" y="2103120"/>
            <a:ext cx="2743200" cy="201168"/>
          </a:xfrm>
          <a:prstGeom prst="rect">
            <a:avLst/>
          </a:prstGeom>
          <a:noFill/>
        </p:spPr>
        <p:txBody>
          <a:bodyPr wrap="square" lIns="0" rIns="0" tIns="0" bIns="0" anchor="t">
            <a:spAutoFit/>
          </a:bodyPr>
          <a:lstStyle/>
          <a:p>
            <a:pPr algn="l">
              <a:lnSpc>
                <a:spcPct val="100000"/>
              </a:lnSpc>
            </a:pPr>
            <a:r>
              <a:rPr sz="1100" b="1" i="0" lang="de-DE">
                <a:solidFill>
                  <a:srgbClr val="0B3A5D"/>
                </a:solidFill>
                <a:latin typeface="Segoe UI"/>
              </a:rPr>
              <a:t>Platzierungen</a:t>
            </a:r>
          </a:p>
        </p:txBody>
      </p:sp>
      <p:sp>
        <p:nvSpPr>
          <p:cNvPr id="27" name="Rectangle 26"/>
          <p:cNvSpPr/>
          <p:nvPr/>
        </p:nvSpPr>
        <p:spPr>
          <a:xfrm>
            <a:off x="2249424" y="2395728"/>
            <a:ext cx="1984247" cy="155448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2249424" y="2395728"/>
            <a:ext cx="1984247"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2249424" y="2670048"/>
            <a:ext cx="1984247"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2359152" y="2464308"/>
            <a:ext cx="1764791"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Top 10 Favoriten</a:t>
            </a:r>
          </a:p>
        </p:txBody>
      </p:sp>
      <p:sp>
        <p:nvSpPr>
          <p:cNvPr id="31" name="TextBox 30"/>
          <p:cNvSpPr txBox="1"/>
          <p:nvPr/>
        </p:nvSpPr>
        <p:spPr>
          <a:xfrm>
            <a:off x="3886200" y="2578608"/>
            <a:ext cx="201168" cy="164592"/>
          </a:xfrm>
          <a:prstGeom prst="rect">
            <a:avLst/>
          </a:prstGeom>
          <a:noFill/>
        </p:spPr>
        <p:txBody>
          <a:bodyPr wrap="square" lIns="0" rIns="0" tIns="0" bIns="0" anchor="t">
            <a:spAutoFit/>
          </a:bodyPr>
          <a:lstStyle/>
          <a:p>
            <a:pPr algn="l">
              <a:lnSpc>
                <a:spcPct val="100000"/>
              </a:lnSpc>
            </a:pPr>
            <a:r>
              <a:rPr sz="1000" b="0" i="0" lang="de-DE">
                <a:solidFill>
                  <a:srgbClr val="2271B1"/>
                </a:solidFill>
                <a:latin typeface="Segoe UI"/>
              </a:rPr>
              <a:t>▤</a:t>
            </a:r>
          </a:p>
        </p:txBody>
      </p:sp>
      <p:sp>
        <p:nvSpPr>
          <p:cNvPr id="32" name="Rectangle 31"/>
          <p:cNvSpPr/>
          <p:nvPr/>
        </p:nvSpPr>
        <p:spPr>
          <a:xfrm>
            <a:off x="2377440" y="2852928"/>
            <a:ext cx="1728215" cy="23774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2441448" y="2907792"/>
            <a:ext cx="150510" cy="137160"/>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a:t>
            </a:r>
          </a:p>
        </p:txBody>
      </p:sp>
      <p:sp>
        <p:nvSpPr>
          <p:cNvPr id="34" name="TextBox 33"/>
          <p:cNvSpPr txBox="1"/>
          <p:nvPr/>
        </p:nvSpPr>
        <p:spPr>
          <a:xfrm>
            <a:off x="2683398" y="2907792"/>
            <a:ext cx="945489" cy="137160"/>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Name</a:t>
            </a:r>
          </a:p>
        </p:txBody>
      </p:sp>
      <p:sp>
        <p:nvSpPr>
          <p:cNvPr id="35" name="TextBox 34"/>
          <p:cNvSpPr txBox="1"/>
          <p:nvPr/>
        </p:nvSpPr>
        <p:spPr>
          <a:xfrm>
            <a:off x="3720327" y="2907792"/>
            <a:ext cx="357896" cy="137160"/>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Anzahl</a:t>
            </a:r>
          </a:p>
        </p:txBody>
      </p:sp>
      <p:sp>
        <p:nvSpPr>
          <p:cNvPr id="36" name="Rectangle 35"/>
          <p:cNvSpPr/>
          <p:nvPr/>
        </p:nvSpPr>
        <p:spPr>
          <a:xfrm>
            <a:off x="2377440" y="3090672"/>
            <a:ext cx="172821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2441448" y="3145536"/>
            <a:ext cx="150510"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1</a:t>
            </a:r>
          </a:p>
        </p:txBody>
      </p:sp>
      <p:sp>
        <p:nvSpPr>
          <p:cNvPr id="38" name="TextBox 37"/>
          <p:cNvSpPr txBox="1"/>
          <p:nvPr/>
        </p:nvSpPr>
        <p:spPr>
          <a:xfrm>
            <a:off x="2683398" y="3145536"/>
            <a:ext cx="945489"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Eröffnungsvortrag</a:t>
            </a:r>
          </a:p>
        </p:txBody>
      </p:sp>
      <p:sp>
        <p:nvSpPr>
          <p:cNvPr id="39" name="TextBox 38"/>
          <p:cNvSpPr txBox="1"/>
          <p:nvPr/>
        </p:nvSpPr>
        <p:spPr>
          <a:xfrm>
            <a:off x="3720327" y="3145536"/>
            <a:ext cx="357896"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342</a:t>
            </a:r>
          </a:p>
        </p:txBody>
      </p:sp>
      <p:sp>
        <p:nvSpPr>
          <p:cNvPr id="40" name="Rectangle 39"/>
          <p:cNvSpPr/>
          <p:nvPr/>
        </p:nvSpPr>
        <p:spPr>
          <a:xfrm>
            <a:off x="2377440" y="3328416"/>
            <a:ext cx="1728215" cy="237744"/>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2377440" y="3328416"/>
            <a:ext cx="172821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2441448" y="3383280"/>
            <a:ext cx="150510"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2</a:t>
            </a:r>
          </a:p>
        </p:txBody>
      </p:sp>
      <p:sp>
        <p:nvSpPr>
          <p:cNvPr id="43" name="TextBox 42"/>
          <p:cNvSpPr txBox="1"/>
          <p:nvPr/>
        </p:nvSpPr>
        <p:spPr>
          <a:xfrm>
            <a:off x="2683398" y="3383280"/>
            <a:ext cx="945489"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Abendkonzert</a:t>
            </a:r>
          </a:p>
        </p:txBody>
      </p:sp>
      <p:sp>
        <p:nvSpPr>
          <p:cNvPr id="44" name="TextBox 43"/>
          <p:cNvSpPr txBox="1"/>
          <p:nvPr/>
        </p:nvSpPr>
        <p:spPr>
          <a:xfrm>
            <a:off x="3720327" y="3383280"/>
            <a:ext cx="357896"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298</a:t>
            </a:r>
          </a:p>
        </p:txBody>
      </p:sp>
      <p:sp>
        <p:nvSpPr>
          <p:cNvPr id="45" name="Rectangle 44"/>
          <p:cNvSpPr/>
          <p:nvPr/>
        </p:nvSpPr>
        <p:spPr>
          <a:xfrm>
            <a:off x="2377440" y="3566160"/>
            <a:ext cx="172821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2441448" y="3621024"/>
            <a:ext cx="150510"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3</a:t>
            </a:r>
          </a:p>
        </p:txBody>
      </p:sp>
      <p:sp>
        <p:nvSpPr>
          <p:cNvPr id="47" name="TextBox 46"/>
          <p:cNvSpPr txBox="1"/>
          <p:nvPr/>
        </p:nvSpPr>
        <p:spPr>
          <a:xfrm>
            <a:off x="2683398" y="3621024"/>
            <a:ext cx="945489"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Schreibwerkstatt</a:t>
            </a:r>
          </a:p>
        </p:txBody>
      </p:sp>
      <p:sp>
        <p:nvSpPr>
          <p:cNvPr id="48" name="TextBox 47"/>
          <p:cNvSpPr txBox="1"/>
          <p:nvPr/>
        </p:nvSpPr>
        <p:spPr>
          <a:xfrm>
            <a:off x="3720327" y="3621024"/>
            <a:ext cx="357896"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187</a:t>
            </a:r>
          </a:p>
        </p:txBody>
      </p:sp>
      <p:sp>
        <p:nvSpPr>
          <p:cNvPr id="49" name="Rectangle 48"/>
          <p:cNvSpPr/>
          <p:nvPr/>
        </p:nvSpPr>
        <p:spPr>
          <a:xfrm>
            <a:off x="2377440" y="3803904"/>
            <a:ext cx="172821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4416552" y="2395728"/>
            <a:ext cx="1984247" cy="155448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4416552" y="2395728"/>
            <a:ext cx="1984247"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Rectangle 51"/>
          <p:cNvSpPr/>
          <p:nvPr/>
        </p:nvSpPr>
        <p:spPr>
          <a:xfrm>
            <a:off x="4416552" y="2670048"/>
            <a:ext cx="1984247"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4526280" y="2464308"/>
            <a:ext cx="1764791"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Top 10 Orte</a:t>
            </a:r>
          </a:p>
        </p:txBody>
      </p:sp>
      <p:sp>
        <p:nvSpPr>
          <p:cNvPr id="54" name="TextBox 53"/>
          <p:cNvSpPr txBox="1"/>
          <p:nvPr/>
        </p:nvSpPr>
        <p:spPr>
          <a:xfrm>
            <a:off x="6053327" y="2578608"/>
            <a:ext cx="201168" cy="164592"/>
          </a:xfrm>
          <a:prstGeom prst="rect">
            <a:avLst/>
          </a:prstGeom>
          <a:noFill/>
        </p:spPr>
        <p:txBody>
          <a:bodyPr wrap="square" lIns="0" rIns="0" tIns="0" bIns="0" anchor="t">
            <a:spAutoFit/>
          </a:bodyPr>
          <a:lstStyle/>
          <a:p>
            <a:pPr algn="l">
              <a:lnSpc>
                <a:spcPct val="100000"/>
              </a:lnSpc>
            </a:pPr>
            <a:r>
              <a:rPr sz="1000" b="0" i="0" lang="de-DE">
                <a:solidFill>
                  <a:srgbClr val="2271B1"/>
                </a:solidFill>
                <a:latin typeface="Segoe UI"/>
              </a:rPr>
              <a:t>▤</a:t>
            </a:r>
          </a:p>
        </p:txBody>
      </p:sp>
      <p:sp>
        <p:nvSpPr>
          <p:cNvPr id="55" name="Rectangle 54"/>
          <p:cNvSpPr/>
          <p:nvPr/>
        </p:nvSpPr>
        <p:spPr>
          <a:xfrm>
            <a:off x="4544568" y="2852928"/>
            <a:ext cx="1728215" cy="23774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4608576" y="2907792"/>
            <a:ext cx="150510" cy="137160"/>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a:t>
            </a:r>
          </a:p>
        </p:txBody>
      </p:sp>
      <p:sp>
        <p:nvSpPr>
          <p:cNvPr id="57" name="TextBox 56"/>
          <p:cNvSpPr txBox="1"/>
          <p:nvPr/>
        </p:nvSpPr>
        <p:spPr>
          <a:xfrm>
            <a:off x="4850526" y="2907792"/>
            <a:ext cx="945489" cy="137160"/>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Name</a:t>
            </a:r>
          </a:p>
        </p:txBody>
      </p:sp>
      <p:sp>
        <p:nvSpPr>
          <p:cNvPr id="58" name="TextBox 57"/>
          <p:cNvSpPr txBox="1"/>
          <p:nvPr/>
        </p:nvSpPr>
        <p:spPr>
          <a:xfrm>
            <a:off x="5887455" y="2907792"/>
            <a:ext cx="357896" cy="137160"/>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Anzahl</a:t>
            </a:r>
          </a:p>
        </p:txBody>
      </p:sp>
      <p:sp>
        <p:nvSpPr>
          <p:cNvPr id="59" name="Rectangle 58"/>
          <p:cNvSpPr/>
          <p:nvPr/>
        </p:nvSpPr>
        <p:spPr>
          <a:xfrm>
            <a:off x="4544568" y="3090672"/>
            <a:ext cx="172821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4608576" y="3145536"/>
            <a:ext cx="150510"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1</a:t>
            </a:r>
          </a:p>
        </p:txBody>
      </p:sp>
      <p:sp>
        <p:nvSpPr>
          <p:cNvPr id="61" name="TextBox 60"/>
          <p:cNvSpPr txBox="1"/>
          <p:nvPr/>
        </p:nvSpPr>
        <p:spPr>
          <a:xfrm>
            <a:off x="4850526" y="3145536"/>
            <a:ext cx="945489"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Saal A</a:t>
            </a:r>
          </a:p>
        </p:txBody>
      </p:sp>
      <p:sp>
        <p:nvSpPr>
          <p:cNvPr id="62" name="TextBox 61"/>
          <p:cNvSpPr txBox="1"/>
          <p:nvPr/>
        </p:nvSpPr>
        <p:spPr>
          <a:xfrm>
            <a:off x="5887455" y="3145536"/>
            <a:ext cx="357896"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24</a:t>
            </a:r>
          </a:p>
        </p:txBody>
      </p:sp>
      <p:sp>
        <p:nvSpPr>
          <p:cNvPr id="63" name="Rectangle 62"/>
          <p:cNvSpPr/>
          <p:nvPr/>
        </p:nvSpPr>
        <p:spPr>
          <a:xfrm>
            <a:off x="4544568" y="3328416"/>
            <a:ext cx="1728215" cy="237744"/>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4544568" y="3328416"/>
            <a:ext cx="172821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4608576" y="3383280"/>
            <a:ext cx="150510"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2</a:t>
            </a:r>
          </a:p>
        </p:txBody>
      </p:sp>
      <p:sp>
        <p:nvSpPr>
          <p:cNvPr id="66" name="TextBox 65"/>
          <p:cNvSpPr txBox="1"/>
          <p:nvPr/>
        </p:nvSpPr>
        <p:spPr>
          <a:xfrm>
            <a:off x="4850526" y="3383280"/>
            <a:ext cx="945489"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Raum 2</a:t>
            </a:r>
          </a:p>
        </p:txBody>
      </p:sp>
      <p:sp>
        <p:nvSpPr>
          <p:cNvPr id="67" name="TextBox 66"/>
          <p:cNvSpPr txBox="1"/>
          <p:nvPr/>
        </p:nvSpPr>
        <p:spPr>
          <a:xfrm>
            <a:off x="5887455" y="3383280"/>
            <a:ext cx="357896"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18</a:t>
            </a:r>
          </a:p>
        </p:txBody>
      </p:sp>
      <p:sp>
        <p:nvSpPr>
          <p:cNvPr id="68" name="Rectangle 67"/>
          <p:cNvSpPr/>
          <p:nvPr/>
        </p:nvSpPr>
        <p:spPr>
          <a:xfrm>
            <a:off x="4544568" y="3566160"/>
            <a:ext cx="172821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4608576" y="3621024"/>
            <a:ext cx="150510"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3</a:t>
            </a:r>
          </a:p>
        </p:txBody>
      </p:sp>
      <p:sp>
        <p:nvSpPr>
          <p:cNvPr id="70" name="TextBox 69"/>
          <p:cNvSpPr txBox="1"/>
          <p:nvPr/>
        </p:nvSpPr>
        <p:spPr>
          <a:xfrm>
            <a:off x="4850526" y="3621024"/>
            <a:ext cx="945489"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Bühne</a:t>
            </a:r>
          </a:p>
        </p:txBody>
      </p:sp>
      <p:sp>
        <p:nvSpPr>
          <p:cNvPr id="71" name="TextBox 70"/>
          <p:cNvSpPr txBox="1"/>
          <p:nvPr/>
        </p:nvSpPr>
        <p:spPr>
          <a:xfrm>
            <a:off x="5887455" y="3621024"/>
            <a:ext cx="357896"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11</a:t>
            </a:r>
          </a:p>
        </p:txBody>
      </p:sp>
      <p:sp>
        <p:nvSpPr>
          <p:cNvPr id="72" name="Rectangle 71"/>
          <p:cNvSpPr/>
          <p:nvPr/>
        </p:nvSpPr>
        <p:spPr>
          <a:xfrm>
            <a:off x="4544568" y="3803904"/>
            <a:ext cx="172821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Oval 72"/>
          <p:cNvSpPr/>
          <p:nvPr/>
        </p:nvSpPr>
        <p:spPr>
          <a:xfrm>
            <a:off x="3218688" y="2057400"/>
            <a:ext cx="274320" cy="274320"/>
          </a:xfrm>
          <a:prstGeom prst="ellipse">
            <a:avLst/>
          </a:prstGeom>
          <a:solidFill>
            <a:srgbClr val="0B3A5D"/>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3218688" y="211683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75" name="TextBox 74"/>
          <p:cNvSpPr txBox="1"/>
          <p:nvPr/>
        </p:nvSpPr>
        <p:spPr>
          <a:xfrm>
            <a:off x="7013448" y="1353312"/>
            <a:ext cx="461131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Vier Ranglisten</a:t>
            </a:r>
          </a:p>
        </p:txBody>
      </p:sp>
      <p:sp>
        <p:nvSpPr>
          <p:cNvPr id="76" name="TextBox 75"/>
          <p:cNvSpPr txBox="1"/>
          <p:nvPr/>
        </p:nvSpPr>
        <p:spPr>
          <a:xfrm>
            <a:off x="7013448" y="1737360"/>
            <a:ext cx="46113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Hauptveranstaltungen</a:t>
            </a:r>
          </a:p>
        </p:txBody>
      </p:sp>
      <p:sp>
        <p:nvSpPr>
          <p:cNvPr id="77" name="TextBox 76"/>
          <p:cNvSpPr txBox="1"/>
          <p:nvPr/>
        </p:nvSpPr>
        <p:spPr>
          <a:xfrm>
            <a:off x="7013448" y="1957070"/>
            <a:ext cx="46113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Mit der Anzahl ihrer Programmpunkte.</a:t>
            </a:r>
          </a:p>
        </p:txBody>
      </p:sp>
      <p:sp>
        <p:nvSpPr>
          <p:cNvPr id="78" name="TextBox 77"/>
          <p:cNvSpPr txBox="1"/>
          <p:nvPr/>
        </p:nvSpPr>
        <p:spPr>
          <a:xfrm>
            <a:off x="7013448" y="2331466"/>
            <a:ext cx="46113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Top 10 Favoriten</a:t>
            </a:r>
          </a:p>
        </p:txBody>
      </p:sp>
      <p:sp>
        <p:nvSpPr>
          <p:cNvPr id="79" name="TextBox 78"/>
          <p:cNvSpPr txBox="1"/>
          <p:nvPr/>
        </p:nvSpPr>
        <p:spPr>
          <a:xfrm>
            <a:off x="7013448" y="2551176"/>
            <a:ext cx="46113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Die beliebtesten Programmpunkte – gemessen an den Herz-Klicks Ihrer Gäste.</a:t>
            </a:r>
          </a:p>
        </p:txBody>
      </p:sp>
      <p:sp>
        <p:nvSpPr>
          <p:cNvPr id="80" name="TextBox 79"/>
          <p:cNvSpPr txBox="1"/>
          <p:nvPr/>
        </p:nvSpPr>
        <p:spPr>
          <a:xfrm>
            <a:off x="7013448" y="2925572"/>
            <a:ext cx="46113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Top 10 Orte</a:t>
            </a:r>
          </a:p>
        </p:txBody>
      </p:sp>
      <p:sp>
        <p:nvSpPr>
          <p:cNvPr id="81" name="TextBox 80"/>
          <p:cNvSpPr txBox="1"/>
          <p:nvPr/>
        </p:nvSpPr>
        <p:spPr>
          <a:xfrm>
            <a:off x="7013448" y="3145282"/>
            <a:ext cx="46113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Die am stärksten belegten Räume.</a:t>
            </a:r>
          </a:p>
        </p:txBody>
      </p:sp>
      <p:sp>
        <p:nvSpPr>
          <p:cNvPr id="82" name="TextBox 81"/>
          <p:cNvSpPr txBox="1"/>
          <p:nvPr/>
        </p:nvSpPr>
        <p:spPr>
          <a:xfrm>
            <a:off x="7013448" y="3519678"/>
            <a:ext cx="46113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Top 10 Kategorien</a:t>
            </a:r>
          </a:p>
        </p:txBody>
      </p:sp>
      <p:sp>
        <p:nvSpPr>
          <p:cNvPr id="83" name="TextBox 82"/>
          <p:cNvSpPr txBox="1"/>
          <p:nvPr/>
        </p:nvSpPr>
        <p:spPr>
          <a:xfrm>
            <a:off x="7013448" y="3739388"/>
            <a:ext cx="46113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Die gefragtesten Themen.</a:t>
            </a:r>
          </a:p>
        </p:txBody>
      </p:sp>
      <p:sp>
        <p:nvSpPr>
          <p:cNvPr id="84" name="TextBox 83"/>
          <p:cNvSpPr txBox="1"/>
          <p:nvPr/>
        </p:nvSpPr>
        <p:spPr>
          <a:xfrm>
            <a:off x="7013448" y="4113784"/>
            <a:ext cx="46113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Das Tabellen-Symbol</a:t>
            </a:r>
          </a:p>
        </p:txBody>
      </p:sp>
      <p:sp>
        <p:nvSpPr>
          <p:cNvPr id="85" name="TextBox 84"/>
          <p:cNvSpPr txBox="1"/>
          <p:nvPr/>
        </p:nvSpPr>
        <p:spPr>
          <a:xfrm>
            <a:off x="7013448" y="4333494"/>
            <a:ext cx="46113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Oben rechts auf jeder Karte. Ein Klick lädt die </a:t>
            </a:r>
            <a:r>
              <a:rPr sz="1000" b="1" i="0" lang="de-DE">
                <a:solidFill>
                  <a:srgbClr val="3B4A57"/>
                </a:solidFill>
                <a:latin typeface="Segoe UI"/>
              </a:rPr>
              <a:t>vollständige</a:t>
            </a:r>
            <a:r>
              <a:rPr sz="1000" b="0" i="0" lang="de-DE">
                <a:solidFill>
                  <a:srgbClr val="3B4A57"/>
                </a:solidFill>
                <a:latin typeface="Segoe UI"/>
              </a:rPr>
              <a:t> Liste als CSV herunter – nicht nur die angezeigten zehn.</a:t>
            </a:r>
          </a:p>
        </p:txBody>
      </p:sp>
      <p:sp>
        <p:nvSpPr>
          <p:cNvPr id="86" name="Rectangle 85"/>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7" name="Rectangle 86"/>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89" name="TextBox 88"/>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Ideal für die Nachbereitung und für Berichte an Sponsoren und Partner. Ist oben eine Hauptveranstaltung gewählt, bezieht sich auch der Export nur auf diese.</a:t>
            </a:r>
          </a:p>
        </p:txBody>
      </p:sp>
      <p:sp>
        <p:nvSpPr>
          <p:cNvPr id="90" name="Rectangle 8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1" name="TextBox 9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4 · Das Dashboard</a:t>
            </a:r>
          </a:p>
        </p:txBody>
      </p:sp>
      <p:sp>
        <p:nvSpPr>
          <p:cNvPr id="92" name="TextBox 9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58 / 140</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4.7</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Wie Favoriten gezählt werden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1622259"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1622259"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1</a:t>
            </a:r>
          </a:p>
        </p:txBody>
      </p:sp>
      <p:sp>
        <p:nvSpPr>
          <p:cNvPr id="10" name="TextBox 9"/>
          <p:cNvSpPr txBox="1"/>
          <p:nvPr/>
        </p:nvSpPr>
        <p:spPr>
          <a:xfrm>
            <a:off x="713232" y="2240280"/>
            <a:ext cx="218381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Gast klickt aufs Herz</a:t>
            </a:r>
          </a:p>
        </p:txBody>
      </p:sp>
      <p:sp>
        <p:nvSpPr>
          <p:cNvPr id="11" name="TextBox 10"/>
          <p:cNvSpPr txBox="1"/>
          <p:nvPr/>
        </p:nvSpPr>
        <p:spPr>
          <a:xfrm>
            <a:off x="713232" y="2499360"/>
            <a:ext cx="218381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Das Herz wird sofort rot – ohne Verzögerung und ohne Rückfrage beim Server.</a:t>
            </a:r>
          </a:p>
        </p:txBody>
      </p:sp>
      <p:sp>
        <p:nvSpPr>
          <p:cNvPr id="12" name="Right Arrow 11"/>
          <p:cNvSpPr/>
          <p:nvPr/>
        </p:nvSpPr>
        <p:spPr>
          <a:xfrm>
            <a:off x="3125647"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3427399"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3427399"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Oval 14"/>
          <p:cNvSpPr/>
          <p:nvPr/>
        </p:nvSpPr>
        <p:spPr>
          <a:xfrm>
            <a:off x="4482731"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4482731"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2</a:t>
            </a:r>
          </a:p>
        </p:txBody>
      </p:sp>
      <p:sp>
        <p:nvSpPr>
          <p:cNvPr id="17" name="TextBox 16"/>
          <p:cNvSpPr txBox="1"/>
          <p:nvPr/>
        </p:nvSpPr>
        <p:spPr>
          <a:xfrm>
            <a:off x="3573703" y="2240280"/>
            <a:ext cx="218381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Lokal gespeichert</a:t>
            </a:r>
          </a:p>
        </p:txBody>
      </p:sp>
      <p:sp>
        <p:nvSpPr>
          <p:cNvPr id="18" name="TextBox 17"/>
          <p:cNvSpPr txBox="1"/>
          <p:nvPr/>
        </p:nvSpPr>
        <p:spPr>
          <a:xfrm>
            <a:off x="3573703" y="2499360"/>
            <a:ext cx="218381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Die Merkliste liegt ausschließlich im Browser des Gastes. Kein Konto, keine personenbezogenen Daten.</a:t>
            </a:r>
          </a:p>
        </p:txBody>
      </p:sp>
      <p:sp>
        <p:nvSpPr>
          <p:cNvPr id="19" name="Right Arrow 18"/>
          <p:cNvSpPr/>
          <p:nvPr/>
        </p:nvSpPr>
        <p:spPr>
          <a:xfrm>
            <a:off x="5986119"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6287871"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6287871"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Oval 21"/>
          <p:cNvSpPr/>
          <p:nvPr/>
        </p:nvSpPr>
        <p:spPr>
          <a:xfrm>
            <a:off x="7343203"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3203"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3</a:t>
            </a:r>
          </a:p>
        </p:txBody>
      </p:sp>
      <p:sp>
        <p:nvSpPr>
          <p:cNvPr id="24" name="TextBox 23"/>
          <p:cNvSpPr txBox="1"/>
          <p:nvPr/>
        </p:nvSpPr>
        <p:spPr>
          <a:xfrm>
            <a:off x="6434175" y="2240280"/>
            <a:ext cx="218381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Anonymes „+1“</a:t>
            </a:r>
          </a:p>
        </p:txBody>
      </p:sp>
      <p:sp>
        <p:nvSpPr>
          <p:cNvPr id="25" name="TextBox 24"/>
          <p:cNvSpPr txBox="1"/>
          <p:nvPr/>
        </p:nvSpPr>
        <p:spPr>
          <a:xfrm>
            <a:off x="6434175" y="2499360"/>
            <a:ext cx="218381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Gleichzeitig meldet der Browser anonym einen Zähler an Ihren Programmpunkt – ohne jede Information über die Person.</a:t>
            </a:r>
          </a:p>
        </p:txBody>
      </p:sp>
      <p:sp>
        <p:nvSpPr>
          <p:cNvPr id="26" name="Right Arrow 25"/>
          <p:cNvSpPr/>
          <p:nvPr/>
        </p:nvSpPr>
        <p:spPr>
          <a:xfrm>
            <a:off x="8846591"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ounded Rectangle 26"/>
          <p:cNvSpPr/>
          <p:nvPr/>
        </p:nvSpPr>
        <p:spPr>
          <a:xfrm>
            <a:off x="9148343"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9148343"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Oval 28"/>
          <p:cNvSpPr/>
          <p:nvPr/>
        </p:nvSpPr>
        <p:spPr>
          <a:xfrm>
            <a:off x="10203675"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10203675"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4</a:t>
            </a:r>
          </a:p>
        </p:txBody>
      </p:sp>
      <p:sp>
        <p:nvSpPr>
          <p:cNvPr id="31" name="TextBox 30"/>
          <p:cNvSpPr txBox="1"/>
          <p:nvPr/>
        </p:nvSpPr>
        <p:spPr>
          <a:xfrm>
            <a:off x="9294647" y="2240280"/>
            <a:ext cx="218381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Sie werten aus</a:t>
            </a:r>
          </a:p>
        </p:txBody>
      </p:sp>
      <p:sp>
        <p:nvSpPr>
          <p:cNvPr id="32" name="TextBox 31"/>
          <p:cNvSpPr txBox="1"/>
          <p:nvPr/>
        </p:nvSpPr>
        <p:spPr>
          <a:xfrm>
            <a:off x="9294647" y="2499360"/>
            <a:ext cx="218381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Im Dashboard sehen Sie, welcher Punkt ein Publikumsmagnet ist und womöglich einen größeren Raum braucht.</a:t>
            </a:r>
          </a:p>
        </p:txBody>
      </p:sp>
      <p:sp>
        <p:nvSpPr>
          <p:cNvPr id="33" name="TextBox 32"/>
          <p:cNvSpPr txBox="1"/>
          <p:nvPr/>
        </p:nvSpPr>
        <p:spPr>
          <a:xfrm>
            <a:off x="566928" y="3767328"/>
            <a:ext cx="11057839" cy="548640"/>
          </a:xfrm>
          <a:prstGeom prst="rect">
            <a:avLst/>
          </a:prstGeom>
          <a:noFill/>
        </p:spPr>
        <p:txBody>
          <a:bodyPr wrap="square" lIns="0" rIns="0" tIns="0" bIns="0" anchor="t">
            <a:spAutoFit/>
          </a:bodyPr>
          <a:lstStyle/>
          <a:p>
            <a:pPr algn="l">
              <a:lnSpc>
                <a:spcPct val="125000"/>
              </a:lnSpc>
            </a:pPr>
            <a:r>
              <a:rPr sz="1100" b="0" i="0" lang="de-DE">
                <a:solidFill>
                  <a:srgbClr val="6B7A88"/>
                </a:solidFill>
                <a:latin typeface="Segoe UI"/>
              </a:rPr>
              <a:t>Schlägt die Zählung fehl – kein Netz, Firewall, Sperre –, wird sie lokal zwischengespeichert und automatisch nachgesendet. Für den Gast bleibt das unsichtbar; sein Herz wird immer sofort rot.</a:t>
            </a:r>
          </a:p>
        </p:txBody>
      </p:sp>
      <p:sp>
        <p:nvSpPr>
          <p:cNvPr id="34" name="Rectangle 3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4 · Das Dashboard</a:t>
            </a:r>
          </a:p>
        </p:txBody>
      </p:sp>
      <p:sp>
        <p:nvSpPr>
          <p:cNvPr id="36" name="TextBox 3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59 / 140</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4.7</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Zwei Dinge, die Sie über Favoriten wissen sollten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444752"/>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41247" y="1353312"/>
            <a:ext cx="10783519" cy="237744"/>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Die Merkliste gehört dem Gast, nicht Ihnen.</a:t>
            </a:r>
          </a:p>
        </p:txBody>
      </p:sp>
      <p:sp>
        <p:nvSpPr>
          <p:cNvPr id="8" name="TextBox 7"/>
          <p:cNvSpPr txBox="1"/>
          <p:nvPr/>
        </p:nvSpPr>
        <p:spPr>
          <a:xfrm>
            <a:off x="841247" y="1612138"/>
            <a:ext cx="10783519" cy="274320"/>
          </a:xfrm>
          <a:prstGeom prst="rect">
            <a:avLst/>
          </a:prstGeom>
          <a:noFill/>
        </p:spPr>
        <p:txBody>
          <a:bodyPr wrap="square" lIns="0" rIns="0" tIns="0" bIns="0" anchor="t">
            <a:spAutoFit/>
          </a:bodyPr>
          <a:lstStyle/>
          <a:p>
            <a:pPr algn="l">
              <a:lnSpc>
                <a:spcPct val="122000"/>
              </a:lnSpc>
            </a:pPr>
            <a:r>
              <a:rPr sz="1150" b="0" i="0" lang="de-DE">
                <a:solidFill>
                  <a:srgbClr val="3B4A57"/>
                </a:solidFill>
                <a:latin typeface="Segoe UI"/>
              </a:rPr>
              <a:t>Sie liegt im Browser. Werden die Browserdaten gelöscht oder das Gerät gewechselt, ist die Liste leer. Für den Wechsel aufs Handy gibt es deshalb die Übertragung per QR-Code. Sie als Veranstalter sehen immer nur anonyme Summen, niemals einzelne Personen.</a:t>
            </a:r>
          </a:p>
        </p:txBody>
      </p:sp>
      <p:sp>
        <p:nvSpPr>
          <p:cNvPr id="9" name="Oval 8"/>
          <p:cNvSpPr/>
          <p:nvPr/>
        </p:nvSpPr>
        <p:spPr>
          <a:xfrm>
            <a:off x="566928" y="2315972"/>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841247" y="2224532"/>
            <a:ext cx="10783519" cy="237744"/>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Die Favoriten-Spalte in der Übersicht.</a:t>
            </a:r>
          </a:p>
        </p:txBody>
      </p:sp>
      <p:sp>
        <p:nvSpPr>
          <p:cNvPr id="11" name="TextBox 10"/>
          <p:cNvSpPr txBox="1"/>
          <p:nvPr/>
        </p:nvSpPr>
        <p:spPr>
          <a:xfrm>
            <a:off x="841247" y="2483358"/>
            <a:ext cx="10783519" cy="274320"/>
          </a:xfrm>
          <a:prstGeom prst="rect">
            <a:avLst/>
          </a:prstGeom>
          <a:noFill/>
        </p:spPr>
        <p:txBody>
          <a:bodyPr wrap="square" lIns="0" rIns="0" tIns="0" bIns="0" anchor="t">
            <a:spAutoFit/>
          </a:bodyPr>
          <a:lstStyle/>
          <a:p>
            <a:pPr algn="l">
              <a:lnSpc>
                <a:spcPct val="122000"/>
              </a:lnSpc>
            </a:pPr>
            <a:r>
              <a:rPr sz="1150" b="0" i="0" lang="de-DE">
                <a:solidFill>
                  <a:srgbClr val="3B4A57"/>
                </a:solidFill>
                <a:latin typeface="Segoe UI"/>
              </a:rPr>
              <a:t>Unter </a:t>
            </a:r>
            <a:r>
              <a:rPr sz="1150" b="0" i="0" lang="de-DE">
                <a:solidFill>
                  <a:srgbClr val="3B4A57"/>
                </a:solidFill>
                <a:latin typeface="Consolas"/>
              </a:rPr>
              <a:t>Veranstaltungen → Alle Veranstaltungen</a:t>
            </a:r>
            <a:r>
              <a:rPr sz="1150" b="0" i="0" lang="de-DE">
                <a:solidFill>
                  <a:srgbClr val="3B4A57"/>
                </a:solidFill>
                <a:latin typeface="Segoe UI"/>
              </a:rPr>
              <a:t> gibt es eine Spalte mit dem aktuellen Zählerstand. Ein Klick auf den Spaltenkopf sortiert danach – der schnellste Weg zu der Frage: Welcher Programmpunkt braucht einen größeren Saal?</a:t>
            </a:r>
          </a:p>
        </p:txBody>
      </p:sp>
      <p:sp>
        <p:nvSpPr>
          <p:cNvPr id="12" name="Oval 11"/>
          <p:cNvSpPr/>
          <p:nvPr/>
        </p:nvSpPr>
        <p:spPr>
          <a:xfrm>
            <a:off x="566928" y="3187192"/>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841247" y="3095752"/>
            <a:ext cx="10783519" cy="237744"/>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Der Spam-Schutz betrifft nur die Statistik.</a:t>
            </a:r>
          </a:p>
        </p:txBody>
      </p:sp>
      <p:sp>
        <p:nvSpPr>
          <p:cNvPr id="14" name="TextBox 13"/>
          <p:cNvSpPr txBox="1"/>
          <p:nvPr/>
        </p:nvSpPr>
        <p:spPr>
          <a:xfrm>
            <a:off x="841247" y="3354577"/>
            <a:ext cx="10783519" cy="274320"/>
          </a:xfrm>
          <a:prstGeom prst="rect">
            <a:avLst/>
          </a:prstGeom>
          <a:noFill/>
        </p:spPr>
        <p:txBody>
          <a:bodyPr wrap="square" lIns="0" rIns="0" tIns="0" bIns="0" anchor="t">
            <a:spAutoFit/>
          </a:bodyPr>
          <a:lstStyle/>
          <a:p>
            <a:pPr algn="l">
              <a:lnSpc>
                <a:spcPct val="122000"/>
              </a:lnSpc>
            </a:pPr>
            <a:r>
              <a:rPr sz="1150" b="0" i="0" lang="de-DE">
                <a:solidFill>
                  <a:srgbClr val="3B4A57"/>
                </a:solidFill>
                <a:latin typeface="Segoe UI"/>
              </a:rPr>
              <a:t>Damit niemand die Zahlen durch massenhaftes Klicken verfälscht, gilt eine einstellbare Mindestwartezeit je Besucher. Das Merken selbst funktioniert immer verzögerungsfrei – der Gast bemerkt davon nichts.</a:t>
            </a:r>
          </a:p>
        </p:txBody>
      </p:sp>
      <p:sp>
        <p:nvSpPr>
          <p:cNvPr id="15" name="Rectangle 14"/>
          <p:cNvSpPr/>
          <p:nvPr/>
        </p:nvSpPr>
        <p:spPr>
          <a:xfrm>
            <a:off x="566928" y="5650992"/>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566928" y="5650992"/>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49808" y="5769864"/>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18" name="TextBox 17"/>
          <p:cNvSpPr txBox="1"/>
          <p:nvPr/>
        </p:nvSpPr>
        <p:spPr>
          <a:xfrm>
            <a:off x="1773936" y="5769864"/>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Weil keine personenbezogenen Daten gespeichert werden, ist die Favoriten-Funktion aus Sicht der Datenschutz-Grundverordnung unkritisch. Es gibt nichts zu protokollieren und nichts einzuwilligen.</a:t>
            </a:r>
          </a:p>
        </p:txBody>
      </p:sp>
      <p:sp>
        <p:nvSpPr>
          <p:cNvPr id="19" name="Rectangle 1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4 · Das Dashboard</a:t>
            </a:r>
          </a:p>
        </p:txBody>
      </p:sp>
      <p:sp>
        <p:nvSpPr>
          <p:cNvPr id="21" name="TextBox 2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60 / 140</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de-DE">
                <a:solidFill>
                  <a:srgbClr val="CDDFEE"/>
                </a:solidFill>
                <a:latin typeface="Segoe UI"/>
              </a:rPr>
              <a:t>5</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de-DE">
                <a:solidFill>
                  <a:srgbClr val="0B3A5D"/>
                </a:solidFill>
                <a:latin typeface="Segoe UI"/>
              </a:rPr>
              <a:t>Eine Veranstaltung anlegen</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de-DE">
                <a:solidFill>
                  <a:srgbClr val="4A5D6E"/>
                </a:solidFill>
                <a:latin typeface="Segoe UI"/>
              </a:rPr>
              <a:t>Hauptveranstaltung und Programmpunkt – das wichtigste Kapitel für Ihre tägliche Arbeit.</a:t>
            </a:r>
          </a:p>
        </p:txBody>
      </p:sp>
      <p:sp>
        <p:nvSpPr>
          <p:cNvPr id="9" name="Rectangle 8"/>
          <p:cNvSpPr/>
          <p:nvPr/>
        </p:nvSpPr>
        <p:spPr>
          <a:xfrm>
            <a:off x="7434072" y="1783080"/>
            <a:ext cx="32004" cy="2011680"/>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Das Prinzip Eltern und Kind</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Die Maske im Überblick</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Alle Felder im Detail</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Mehrtägige Veranstaltungen</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Absagen</a:t>
            </a:r>
          </a:p>
        </p:txBody>
      </p:sp>
      <p:sp>
        <p:nvSpPr>
          <p:cNvPr id="25" name="Rectangle 24"/>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8CA6BC"/>
                </a:solidFill>
                <a:latin typeface="Segoe UI"/>
              </a:rPr>
              <a:t>5 · Eine Veranstaltung anlegen</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8CA6BC"/>
                </a:solidFill>
                <a:latin typeface="Segoe UI"/>
              </a:rPr>
              <a:t>61 / 140</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5.1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Das Prinzip: eine Klammer, viele Termine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566928" y="1353312"/>
            <a:ext cx="11057839" cy="310896"/>
          </a:xfrm>
          <a:prstGeom prst="rect">
            <a:avLst/>
          </a:prstGeom>
          <a:noFill/>
        </p:spPr>
        <p:txBody>
          <a:bodyPr wrap="square" lIns="0" rIns="0" tIns="0" bIns="0" anchor="t">
            <a:spAutoFit/>
          </a:bodyPr>
          <a:lstStyle/>
          <a:p>
            <a:pPr algn="l">
              <a:lnSpc>
                <a:spcPct val="100000"/>
              </a:lnSpc>
            </a:pPr>
            <a:r>
              <a:rPr sz="1200" b="0" i="0" lang="de-DE">
                <a:solidFill>
                  <a:srgbClr val="3B4A57"/>
                </a:solidFill>
                <a:latin typeface="Segoe UI"/>
              </a:rPr>
              <a:t>Im Backend heißen beide schlicht „Veranstaltung“. Den Unterschied macht ein einziges Feld: </a:t>
            </a:r>
            <a:r>
              <a:rPr sz="1200" b="1" i="0" lang="de-DE">
                <a:solidFill>
                  <a:srgbClr val="3B4A57"/>
                </a:solidFill>
                <a:latin typeface="Segoe UI"/>
              </a:rPr>
              <a:t>Hauptveranstaltung (Parent)</a:t>
            </a:r>
            <a:r>
              <a:rPr sz="1200" b="0" i="0" lang="de-DE">
                <a:solidFill>
                  <a:srgbClr val="3B4A57"/>
                </a:solidFill>
                <a:latin typeface="Segoe UI"/>
              </a:rPr>
              <a:t>.</a:t>
            </a:r>
          </a:p>
        </p:txBody>
      </p:sp>
      <p:sp>
        <p:nvSpPr>
          <p:cNvPr id="7" name="Rounded Rectangle 6"/>
          <p:cNvSpPr/>
          <p:nvPr/>
        </p:nvSpPr>
        <p:spPr>
          <a:xfrm>
            <a:off x="841247" y="1956816"/>
            <a:ext cx="3931920" cy="1234440"/>
          </a:xfrm>
          <a:prstGeom prst="roundRect">
            <a:avLst>
              <a:gd name="adj" fmla="val 5000"/>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097280" y="2157984"/>
            <a:ext cx="3419856" cy="201168"/>
          </a:xfrm>
          <a:prstGeom prst="rect">
            <a:avLst/>
          </a:prstGeom>
          <a:noFill/>
        </p:spPr>
        <p:txBody>
          <a:bodyPr wrap="square" lIns="0" rIns="0" tIns="0" bIns="0" anchor="t">
            <a:spAutoFit/>
          </a:bodyPr>
          <a:lstStyle/>
          <a:p>
            <a:pPr algn="l">
              <a:lnSpc>
                <a:spcPct val="100000"/>
              </a:lnSpc>
            </a:pPr>
            <a:r>
              <a:rPr sz="850" b="1" i="0" lang="de-DE">
                <a:solidFill>
                  <a:srgbClr val="F0A86A"/>
                </a:solidFill>
                <a:latin typeface="Segoe UI"/>
              </a:rPr>
              <a:t>HAUPTVERANSTALTUNG</a:t>
            </a:r>
          </a:p>
        </p:txBody>
      </p:sp>
      <p:sp>
        <p:nvSpPr>
          <p:cNvPr id="9" name="TextBox 8"/>
          <p:cNvSpPr txBox="1"/>
          <p:nvPr/>
        </p:nvSpPr>
        <p:spPr>
          <a:xfrm>
            <a:off x="1097280" y="2414016"/>
            <a:ext cx="3419856" cy="292608"/>
          </a:xfrm>
          <a:prstGeom prst="rect">
            <a:avLst/>
          </a:prstGeom>
          <a:noFill/>
        </p:spPr>
        <p:txBody>
          <a:bodyPr wrap="square" lIns="0" rIns="0" tIns="0" bIns="0" anchor="t">
            <a:spAutoFit/>
          </a:bodyPr>
          <a:lstStyle/>
          <a:p>
            <a:pPr algn="l">
              <a:lnSpc>
                <a:spcPct val="100000"/>
              </a:lnSpc>
            </a:pPr>
            <a:r>
              <a:rPr sz="1800" b="1" i="0" lang="de-DE">
                <a:solidFill>
                  <a:srgbClr val="FFFFFF"/>
                </a:solidFill>
                <a:latin typeface="Segoe UI"/>
              </a:rPr>
              <a:t>Buchmesse 2026</a:t>
            </a:r>
          </a:p>
        </p:txBody>
      </p:sp>
      <p:sp>
        <p:nvSpPr>
          <p:cNvPr id="10" name="TextBox 9"/>
          <p:cNvSpPr txBox="1"/>
          <p:nvPr/>
        </p:nvSpPr>
        <p:spPr>
          <a:xfrm>
            <a:off x="1097280" y="2798064"/>
            <a:ext cx="3419856" cy="237744"/>
          </a:xfrm>
          <a:prstGeom prst="rect">
            <a:avLst/>
          </a:prstGeom>
          <a:noFill/>
        </p:spPr>
        <p:txBody>
          <a:bodyPr wrap="square" lIns="0" rIns="0" tIns="0" bIns="0" anchor="t">
            <a:spAutoFit/>
          </a:bodyPr>
          <a:lstStyle/>
          <a:p>
            <a:pPr algn="l">
              <a:lnSpc>
                <a:spcPct val="100000"/>
              </a:lnSpc>
            </a:pPr>
            <a:r>
              <a:rPr sz="950" b="0" i="0" lang="de-DE">
                <a:solidFill>
                  <a:srgbClr val="9FC4E2"/>
                </a:solidFill>
                <a:latin typeface="Segoe UI"/>
              </a:rPr>
              <a:t>Parent = „Keine“   ·   Datum darf leer bleiben</a:t>
            </a:r>
          </a:p>
        </p:txBody>
      </p:sp>
      <p:sp>
        <p:nvSpPr>
          <p:cNvPr id="11" name="Rounded Rectangle 10"/>
          <p:cNvSpPr/>
          <p:nvPr/>
        </p:nvSpPr>
        <p:spPr>
          <a:xfrm>
            <a:off x="841247" y="3758184"/>
            <a:ext cx="3063240" cy="932688"/>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841247" y="3758184"/>
            <a:ext cx="3063240" cy="45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1042415" y="3941064"/>
            <a:ext cx="2660904" cy="219456"/>
          </a:xfrm>
          <a:prstGeom prst="rect">
            <a:avLst/>
          </a:prstGeom>
          <a:noFill/>
        </p:spPr>
        <p:txBody>
          <a:bodyPr wrap="square" lIns="0" rIns="0" tIns="0" bIns="0" anchor="t">
            <a:spAutoFit/>
          </a:bodyPr>
          <a:lstStyle/>
          <a:p>
            <a:pPr algn="l">
              <a:lnSpc>
                <a:spcPct val="100000"/>
              </a:lnSpc>
            </a:pPr>
            <a:r>
              <a:rPr sz="750" b="1" i="0" lang="de-DE">
                <a:solidFill>
                  <a:srgbClr val="C25708"/>
                </a:solidFill>
                <a:latin typeface="Segoe UI"/>
              </a:rPr>
              <a:t>PROGRAMMPUNKT</a:t>
            </a:r>
          </a:p>
        </p:txBody>
      </p:sp>
      <p:sp>
        <p:nvSpPr>
          <p:cNvPr id="14" name="TextBox 13"/>
          <p:cNvSpPr txBox="1"/>
          <p:nvPr/>
        </p:nvSpPr>
        <p:spPr>
          <a:xfrm>
            <a:off x="1042415" y="4160520"/>
            <a:ext cx="2660904" cy="237744"/>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Eröffnungsvortrag</a:t>
            </a:r>
          </a:p>
        </p:txBody>
      </p:sp>
      <p:sp>
        <p:nvSpPr>
          <p:cNvPr id="15" name="TextBox 14"/>
          <p:cNvSpPr txBox="1"/>
          <p:nvPr/>
        </p:nvSpPr>
        <p:spPr>
          <a:xfrm>
            <a:off x="1042415" y="4416552"/>
            <a:ext cx="2660904" cy="201168"/>
          </a:xfrm>
          <a:prstGeom prst="rect">
            <a:avLst/>
          </a:prstGeom>
          <a:noFill/>
        </p:spPr>
        <p:txBody>
          <a:bodyPr wrap="square" lIns="0" rIns="0" tIns="0" bIns="0" anchor="t">
            <a:spAutoFit/>
          </a:bodyPr>
          <a:lstStyle/>
          <a:p>
            <a:pPr algn="l">
              <a:lnSpc>
                <a:spcPct val="100000"/>
              </a:lnSpc>
            </a:pPr>
            <a:r>
              <a:rPr sz="900" b="0" i="0" lang="de-DE">
                <a:solidFill>
                  <a:srgbClr val="6B7A88"/>
                </a:solidFill>
                <a:latin typeface="Segoe UI"/>
              </a:rPr>
              <a:t>Fr 12.06. · 10:00 · Saal A</a:t>
            </a:r>
          </a:p>
        </p:txBody>
      </p:sp>
      <p:sp>
        <p:nvSpPr>
          <p:cNvPr id="16" name="Rectangle 15"/>
          <p:cNvSpPr/>
          <p:nvPr/>
        </p:nvSpPr>
        <p:spPr>
          <a:xfrm>
            <a:off x="2363724" y="3191256"/>
            <a:ext cx="20116" cy="566928"/>
          </a:xfrm>
          <a:prstGeom prst="rect">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ounded Rectangle 16"/>
          <p:cNvSpPr/>
          <p:nvPr/>
        </p:nvSpPr>
        <p:spPr>
          <a:xfrm>
            <a:off x="4288536" y="3758184"/>
            <a:ext cx="3063240" cy="932688"/>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Rectangle 17"/>
          <p:cNvSpPr/>
          <p:nvPr/>
        </p:nvSpPr>
        <p:spPr>
          <a:xfrm>
            <a:off x="4288536" y="3758184"/>
            <a:ext cx="3063240" cy="45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4489703" y="3941064"/>
            <a:ext cx="2660904" cy="219456"/>
          </a:xfrm>
          <a:prstGeom prst="rect">
            <a:avLst/>
          </a:prstGeom>
          <a:noFill/>
        </p:spPr>
        <p:txBody>
          <a:bodyPr wrap="square" lIns="0" rIns="0" tIns="0" bIns="0" anchor="t">
            <a:spAutoFit/>
          </a:bodyPr>
          <a:lstStyle/>
          <a:p>
            <a:pPr algn="l">
              <a:lnSpc>
                <a:spcPct val="100000"/>
              </a:lnSpc>
            </a:pPr>
            <a:r>
              <a:rPr sz="750" b="1" i="0" lang="de-DE">
                <a:solidFill>
                  <a:srgbClr val="C25708"/>
                </a:solidFill>
                <a:latin typeface="Segoe UI"/>
              </a:rPr>
              <a:t>PROGRAMMPUNKT</a:t>
            </a:r>
          </a:p>
        </p:txBody>
      </p:sp>
      <p:sp>
        <p:nvSpPr>
          <p:cNvPr id="20" name="TextBox 19"/>
          <p:cNvSpPr txBox="1"/>
          <p:nvPr/>
        </p:nvSpPr>
        <p:spPr>
          <a:xfrm>
            <a:off x="4489703" y="4160520"/>
            <a:ext cx="2660904" cy="237744"/>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Schreibwerkstatt</a:t>
            </a:r>
          </a:p>
        </p:txBody>
      </p:sp>
      <p:sp>
        <p:nvSpPr>
          <p:cNvPr id="21" name="TextBox 20"/>
          <p:cNvSpPr txBox="1"/>
          <p:nvPr/>
        </p:nvSpPr>
        <p:spPr>
          <a:xfrm>
            <a:off x="4489703" y="4416552"/>
            <a:ext cx="2660904" cy="201168"/>
          </a:xfrm>
          <a:prstGeom prst="rect">
            <a:avLst/>
          </a:prstGeom>
          <a:noFill/>
        </p:spPr>
        <p:txBody>
          <a:bodyPr wrap="square" lIns="0" rIns="0" tIns="0" bIns="0" anchor="t">
            <a:spAutoFit/>
          </a:bodyPr>
          <a:lstStyle/>
          <a:p>
            <a:pPr algn="l">
              <a:lnSpc>
                <a:spcPct val="100000"/>
              </a:lnSpc>
            </a:pPr>
            <a:r>
              <a:rPr sz="900" b="0" i="0" lang="de-DE">
                <a:solidFill>
                  <a:srgbClr val="6B7A88"/>
                </a:solidFill>
                <a:latin typeface="Segoe UI"/>
              </a:rPr>
              <a:t>Sa 13.06. · 11:30 · Raum 2</a:t>
            </a:r>
          </a:p>
        </p:txBody>
      </p:sp>
      <p:sp>
        <p:nvSpPr>
          <p:cNvPr id="22" name="Rectangle 21"/>
          <p:cNvSpPr/>
          <p:nvPr/>
        </p:nvSpPr>
        <p:spPr>
          <a:xfrm>
            <a:off x="5811012" y="3191256"/>
            <a:ext cx="20116" cy="566928"/>
          </a:xfrm>
          <a:prstGeom prst="rect">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ounded Rectangle 22"/>
          <p:cNvSpPr/>
          <p:nvPr/>
        </p:nvSpPr>
        <p:spPr>
          <a:xfrm>
            <a:off x="7735824" y="3758184"/>
            <a:ext cx="3063240" cy="932688"/>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7735824" y="3758184"/>
            <a:ext cx="3063240" cy="45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7936992" y="3941064"/>
            <a:ext cx="2660904" cy="219456"/>
          </a:xfrm>
          <a:prstGeom prst="rect">
            <a:avLst/>
          </a:prstGeom>
          <a:noFill/>
        </p:spPr>
        <p:txBody>
          <a:bodyPr wrap="square" lIns="0" rIns="0" tIns="0" bIns="0" anchor="t">
            <a:spAutoFit/>
          </a:bodyPr>
          <a:lstStyle/>
          <a:p>
            <a:pPr algn="l">
              <a:lnSpc>
                <a:spcPct val="100000"/>
              </a:lnSpc>
            </a:pPr>
            <a:r>
              <a:rPr sz="750" b="1" i="0" lang="de-DE">
                <a:solidFill>
                  <a:srgbClr val="C25708"/>
                </a:solidFill>
                <a:latin typeface="Segoe UI"/>
              </a:rPr>
              <a:t>PROGRAMMPUNKT</a:t>
            </a:r>
          </a:p>
        </p:txBody>
      </p:sp>
      <p:sp>
        <p:nvSpPr>
          <p:cNvPr id="26" name="TextBox 25"/>
          <p:cNvSpPr txBox="1"/>
          <p:nvPr/>
        </p:nvSpPr>
        <p:spPr>
          <a:xfrm>
            <a:off x="7936992" y="4160520"/>
            <a:ext cx="2660904" cy="237744"/>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Abendkonzert</a:t>
            </a:r>
          </a:p>
        </p:txBody>
      </p:sp>
      <p:sp>
        <p:nvSpPr>
          <p:cNvPr id="27" name="TextBox 26"/>
          <p:cNvSpPr txBox="1"/>
          <p:nvPr/>
        </p:nvSpPr>
        <p:spPr>
          <a:xfrm>
            <a:off x="7936992" y="4416552"/>
            <a:ext cx="2660904" cy="201168"/>
          </a:xfrm>
          <a:prstGeom prst="rect">
            <a:avLst/>
          </a:prstGeom>
          <a:noFill/>
        </p:spPr>
        <p:txBody>
          <a:bodyPr wrap="square" lIns="0" rIns="0" tIns="0" bIns="0" anchor="t">
            <a:spAutoFit/>
          </a:bodyPr>
          <a:lstStyle/>
          <a:p>
            <a:pPr algn="l">
              <a:lnSpc>
                <a:spcPct val="100000"/>
              </a:lnSpc>
            </a:pPr>
            <a:r>
              <a:rPr sz="900" b="0" i="0" lang="de-DE">
                <a:solidFill>
                  <a:srgbClr val="6B7A88"/>
                </a:solidFill>
                <a:latin typeface="Segoe UI"/>
              </a:rPr>
              <a:t>Sa 13.06. · 20:00 · Saal A</a:t>
            </a:r>
          </a:p>
        </p:txBody>
      </p:sp>
      <p:sp>
        <p:nvSpPr>
          <p:cNvPr id="28" name="Rectangle 27"/>
          <p:cNvSpPr/>
          <p:nvPr/>
        </p:nvSpPr>
        <p:spPr>
          <a:xfrm>
            <a:off x="9258300" y="3191256"/>
            <a:ext cx="20116" cy="566928"/>
          </a:xfrm>
          <a:prstGeom prst="rect">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2372868" y="3465576"/>
            <a:ext cx="6894576" cy="20116"/>
          </a:xfrm>
          <a:prstGeom prst="rect">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047488" y="2432304"/>
            <a:ext cx="5486400" cy="640080"/>
          </a:xfrm>
          <a:prstGeom prst="rect">
            <a:avLst/>
          </a:prstGeom>
          <a:noFill/>
        </p:spPr>
        <p:txBody>
          <a:bodyPr wrap="square" lIns="0" rIns="0" tIns="0" bIns="0" anchor="t">
            <a:spAutoFit/>
          </a:bodyPr>
          <a:lstStyle/>
          <a:p>
            <a:pPr algn="l">
              <a:lnSpc>
                <a:spcPct val="128000"/>
              </a:lnSpc>
            </a:pPr>
            <a:r>
              <a:rPr sz="1150" b="0" i="0" lang="de-DE">
                <a:solidFill>
                  <a:srgbClr val="3B4A57"/>
                </a:solidFill>
                <a:latin typeface="Segoe UI"/>
              </a:rPr>
              <a:t>Jeder Programmpunkt trägt im Feld </a:t>
            </a:r>
            <a:r>
              <a:rPr sz="1150" b="1" i="0" lang="de-DE">
                <a:solidFill>
                  <a:srgbClr val="3B4A57"/>
                </a:solidFill>
                <a:latin typeface="Segoe UI"/>
              </a:rPr>
              <a:t>Hauptveranstaltung (Parent)</a:t>
            </a:r>
            <a:r>
              <a:rPr sz="1150" b="0" i="0" lang="de-DE">
                <a:solidFill>
                  <a:srgbClr val="3B4A57"/>
                </a:solidFill>
                <a:latin typeface="Segoe UI"/>
              </a:rPr>
              <a:t> den Namen der Klammer darüber. Das ist die einzige Verbindung, die Sie herstellen müssen – alles andere ergibt sich daraus.</a:t>
            </a:r>
          </a:p>
        </p:txBody>
      </p:sp>
      <p:sp>
        <p:nvSpPr>
          <p:cNvPr id="31" name="Rectangle 30"/>
          <p:cNvSpPr/>
          <p:nvPr/>
        </p:nvSpPr>
        <p:spPr>
          <a:xfrm>
            <a:off x="566928" y="5715000"/>
            <a:ext cx="11057839" cy="457200"/>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5715000"/>
            <a:ext cx="50292" cy="45720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749808" y="5833872"/>
            <a:ext cx="1005840" cy="182880"/>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ACHTUNG</a:t>
            </a:r>
          </a:p>
        </p:txBody>
      </p:sp>
      <p:sp>
        <p:nvSpPr>
          <p:cNvPr id="34" name="TextBox 33"/>
          <p:cNvSpPr txBox="1"/>
          <p:nvPr/>
        </p:nvSpPr>
        <p:spPr>
          <a:xfrm>
            <a:off x="1773936" y="5833872"/>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Ein Programmpunkt ohne diese Zuordnung ist ein </a:t>
            </a:r>
            <a:r>
              <a:rPr sz="1000" b="1" i="0" lang="de-DE">
                <a:solidFill>
                  <a:srgbClr val="2B3844"/>
                </a:solidFill>
                <a:latin typeface="Segoe UI"/>
              </a:rPr>
              <a:t>verwaister Eintrag</a:t>
            </a:r>
            <a:r>
              <a:rPr sz="1000" b="0" i="0" lang="de-DE">
                <a:solidFill>
                  <a:srgbClr val="2B3844"/>
                </a:solidFill>
                <a:latin typeface="Segoe UI"/>
              </a:rPr>
              <a:t>. Er wird vom Dashboard als kritisch gemeldet und erscheint in gefilterten Ansichten nicht.</a:t>
            </a:r>
          </a:p>
        </p:txBody>
      </p:sp>
      <p:sp>
        <p:nvSpPr>
          <p:cNvPr id="35" name="Rectangle 3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5 · Eine Veranstaltung anlegen</a:t>
            </a:r>
          </a:p>
        </p:txBody>
      </p:sp>
      <p:sp>
        <p:nvSpPr>
          <p:cNvPr id="37" name="TextBox 3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62 / 140</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5.1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Woran Sie die beiden unterscheiden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3204205" cy="164592"/>
          </a:xfrm>
          <a:prstGeom prst="rect">
            <a:avLst/>
          </a:prstGeom>
          <a:noFill/>
        </p:spPr>
        <p:txBody>
          <a:bodyPr wrap="square" lIns="0" rIns="0" tIns="0" bIns="0" anchor="t">
            <a:spAutoFit/>
          </a:bodyPr>
          <a:lstStyle/>
          <a:p>
            <a:pPr algn="l">
              <a:lnSpc>
                <a:spcPct val="100000"/>
              </a:lnSpc>
            </a:pPr>
          </a:p>
        </p:txBody>
      </p:sp>
      <p:sp>
        <p:nvSpPr>
          <p:cNvPr id="8" name="TextBox 7"/>
          <p:cNvSpPr txBox="1"/>
          <p:nvPr/>
        </p:nvSpPr>
        <p:spPr>
          <a:xfrm>
            <a:off x="4063741" y="1435608"/>
            <a:ext cx="3702306"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Hauptveranstaltung</a:t>
            </a:r>
          </a:p>
        </p:txBody>
      </p:sp>
      <p:sp>
        <p:nvSpPr>
          <p:cNvPr id="9" name="TextBox 8"/>
          <p:cNvSpPr txBox="1"/>
          <p:nvPr/>
        </p:nvSpPr>
        <p:spPr>
          <a:xfrm>
            <a:off x="7948928" y="1435608"/>
            <a:ext cx="3602686"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Programmpunkt</a:t>
            </a:r>
          </a:p>
        </p:txBody>
      </p:sp>
      <p:sp>
        <p:nvSpPr>
          <p:cNvPr id="10" name="TextBox 9"/>
          <p:cNvSpPr txBox="1"/>
          <p:nvPr/>
        </p:nvSpPr>
        <p:spPr>
          <a:xfrm>
            <a:off x="676656" y="1856232"/>
            <a:ext cx="3204205"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Feld „Hauptveranstaltung (Parent)“</a:t>
            </a:r>
          </a:p>
        </p:txBody>
      </p:sp>
      <p:sp>
        <p:nvSpPr>
          <p:cNvPr id="11" name="TextBox 10"/>
          <p:cNvSpPr txBox="1"/>
          <p:nvPr/>
        </p:nvSpPr>
        <p:spPr>
          <a:xfrm>
            <a:off x="4063741" y="1856232"/>
            <a:ext cx="3702306"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steht auf „Keine“</a:t>
            </a:r>
          </a:p>
        </p:txBody>
      </p:sp>
      <p:sp>
        <p:nvSpPr>
          <p:cNvPr id="12" name="TextBox 11"/>
          <p:cNvSpPr txBox="1"/>
          <p:nvPr/>
        </p:nvSpPr>
        <p:spPr>
          <a:xfrm>
            <a:off x="7948928" y="1856232"/>
            <a:ext cx="3602686"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verweist auf die Hauptveranstaltung</a:t>
            </a:r>
          </a:p>
        </p:txBody>
      </p:sp>
      <p:sp>
        <p:nvSpPr>
          <p:cNvPr id="13" name="Rectangle 12"/>
          <p:cNvSpPr/>
          <p:nvPr/>
        </p:nvSpPr>
        <p:spPr>
          <a:xfrm>
            <a:off x="566928" y="219811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198116"/>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390140"/>
            <a:ext cx="3204205"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Datum und Startzeit</a:t>
            </a:r>
          </a:p>
        </p:txBody>
      </p:sp>
      <p:sp>
        <p:nvSpPr>
          <p:cNvPr id="16" name="TextBox 15"/>
          <p:cNvSpPr txBox="1"/>
          <p:nvPr/>
        </p:nvSpPr>
        <p:spPr>
          <a:xfrm>
            <a:off x="4063741" y="2390140"/>
            <a:ext cx="3702306"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dürfen leer bleiben</a:t>
            </a:r>
          </a:p>
        </p:txBody>
      </p:sp>
      <p:sp>
        <p:nvSpPr>
          <p:cNvPr id="17" name="TextBox 16"/>
          <p:cNvSpPr txBox="1"/>
          <p:nvPr/>
        </p:nvSpPr>
        <p:spPr>
          <a:xfrm>
            <a:off x="7948928" y="2390140"/>
            <a:ext cx="3602686"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Pflicht</a:t>
            </a:r>
            <a:r>
              <a:rPr sz="1000" b="0" i="0" lang="de-DE">
                <a:solidFill>
                  <a:srgbClr val="1F2933"/>
                </a:solidFill>
                <a:latin typeface="Segoe UI"/>
              </a:rPr>
              <a:t> – sonst unsichtbar</a:t>
            </a:r>
          </a:p>
        </p:txBody>
      </p:sp>
      <p:sp>
        <p:nvSpPr>
          <p:cNvPr id="18" name="Rectangle 17"/>
          <p:cNvSpPr/>
          <p:nvPr/>
        </p:nvSpPr>
        <p:spPr>
          <a:xfrm>
            <a:off x="566928" y="273202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924048"/>
            <a:ext cx="3204205"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Typische Anzahl</a:t>
            </a:r>
          </a:p>
        </p:txBody>
      </p:sp>
      <p:sp>
        <p:nvSpPr>
          <p:cNvPr id="20" name="TextBox 19"/>
          <p:cNvSpPr txBox="1"/>
          <p:nvPr/>
        </p:nvSpPr>
        <p:spPr>
          <a:xfrm>
            <a:off x="4063741" y="2924048"/>
            <a:ext cx="3702306"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eine je Jahr oder Ausgabe</a:t>
            </a:r>
          </a:p>
        </p:txBody>
      </p:sp>
      <p:sp>
        <p:nvSpPr>
          <p:cNvPr id="21" name="TextBox 20"/>
          <p:cNvSpPr txBox="1"/>
          <p:nvPr/>
        </p:nvSpPr>
        <p:spPr>
          <a:xfrm>
            <a:off x="7948928" y="2924048"/>
            <a:ext cx="3602686"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zehn bis mehrere hundert</a:t>
            </a:r>
          </a:p>
        </p:txBody>
      </p:sp>
      <p:sp>
        <p:nvSpPr>
          <p:cNvPr id="22" name="Rectangle 21"/>
          <p:cNvSpPr/>
          <p:nvPr/>
        </p:nvSpPr>
        <p:spPr>
          <a:xfrm>
            <a:off x="566928" y="326593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265931"/>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457955"/>
            <a:ext cx="3204205"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Tages-Öffnungszeiten</a:t>
            </a:r>
          </a:p>
        </p:txBody>
      </p:sp>
      <p:sp>
        <p:nvSpPr>
          <p:cNvPr id="25" name="TextBox 24"/>
          <p:cNvSpPr txBox="1"/>
          <p:nvPr/>
        </p:nvSpPr>
        <p:spPr>
          <a:xfrm>
            <a:off x="4063741" y="3457955"/>
            <a:ext cx="3702306"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hier werden sie gepflegt</a:t>
            </a:r>
          </a:p>
        </p:txBody>
      </p:sp>
      <p:sp>
        <p:nvSpPr>
          <p:cNvPr id="26" name="TextBox 25"/>
          <p:cNvSpPr txBox="1"/>
          <p:nvPr/>
        </p:nvSpPr>
        <p:spPr>
          <a:xfrm>
            <a:off x="7948928" y="3457955"/>
            <a:ext cx="3602686"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nicht vorhanden</a:t>
            </a:r>
          </a:p>
        </p:txBody>
      </p:sp>
      <p:sp>
        <p:nvSpPr>
          <p:cNvPr id="27" name="Rectangle 26"/>
          <p:cNvSpPr/>
          <p:nvPr/>
        </p:nvSpPr>
        <p:spPr>
          <a:xfrm>
            <a:off x="566928" y="379983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991863"/>
            <a:ext cx="3204205"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Hallenplan-Verknüpfung</a:t>
            </a:r>
          </a:p>
        </p:txBody>
      </p:sp>
      <p:sp>
        <p:nvSpPr>
          <p:cNvPr id="29" name="TextBox 28"/>
          <p:cNvSpPr txBox="1"/>
          <p:nvPr/>
        </p:nvSpPr>
        <p:spPr>
          <a:xfrm>
            <a:off x="4063741" y="3991863"/>
            <a:ext cx="3702306"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hier wird sie gesetzt</a:t>
            </a:r>
          </a:p>
        </p:txBody>
      </p:sp>
      <p:sp>
        <p:nvSpPr>
          <p:cNvPr id="30" name="TextBox 29"/>
          <p:cNvSpPr txBox="1"/>
          <p:nvPr/>
        </p:nvSpPr>
        <p:spPr>
          <a:xfrm>
            <a:off x="7948928" y="3991863"/>
            <a:ext cx="3602686"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erbt sie automatisch</a:t>
            </a:r>
          </a:p>
        </p:txBody>
      </p:sp>
      <p:sp>
        <p:nvSpPr>
          <p:cNvPr id="31" name="Rectangle 30"/>
          <p:cNvSpPr/>
          <p:nvPr/>
        </p:nvSpPr>
        <p:spPr>
          <a:xfrm>
            <a:off x="566928" y="433374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4333747"/>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4525771"/>
            <a:ext cx="3204205"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Erscheint im Kalender</a:t>
            </a:r>
          </a:p>
        </p:txBody>
      </p:sp>
      <p:sp>
        <p:nvSpPr>
          <p:cNvPr id="34" name="TextBox 33"/>
          <p:cNvSpPr txBox="1"/>
          <p:nvPr/>
        </p:nvSpPr>
        <p:spPr>
          <a:xfrm>
            <a:off x="4063741" y="4525771"/>
            <a:ext cx="3702306"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als Auswahlfeld oben</a:t>
            </a:r>
          </a:p>
        </p:txBody>
      </p:sp>
      <p:sp>
        <p:nvSpPr>
          <p:cNvPr id="35" name="TextBox 34"/>
          <p:cNvSpPr txBox="1"/>
          <p:nvPr/>
        </p:nvSpPr>
        <p:spPr>
          <a:xfrm>
            <a:off x="7948928" y="4525771"/>
            <a:ext cx="3602686"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als Kachel bzw. Zeile</a:t>
            </a:r>
          </a:p>
        </p:txBody>
      </p:sp>
      <p:sp>
        <p:nvSpPr>
          <p:cNvPr id="36" name="Rectangle 35"/>
          <p:cNvSpPr/>
          <p:nvPr/>
        </p:nvSpPr>
        <p:spPr>
          <a:xfrm>
            <a:off x="566928" y="486765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5059679"/>
            <a:ext cx="3204205"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Bild und Ticketadresse</a:t>
            </a:r>
          </a:p>
        </p:txBody>
      </p:sp>
      <p:sp>
        <p:nvSpPr>
          <p:cNvPr id="38" name="TextBox 37"/>
          <p:cNvSpPr txBox="1"/>
          <p:nvPr/>
        </p:nvSpPr>
        <p:spPr>
          <a:xfrm>
            <a:off x="4063741" y="5059679"/>
            <a:ext cx="3702306"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werden nach unten vererbt</a:t>
            </a:r>
          </a:p>
        </p:txBody>
      </p:sp>
      <p:sp>
        <p:nvSpPr>
          <p:cNvPr id="39" name="TextBox 38"/>
          <p:cNvSpPr txBox="1"/>
          <p:nvPr/>
        </p:nvSpPr>
        <p:spPr>
          <a:xfrm>
            <a:off x="7948928" y="5059679"/>
            <a:ext cx="3602686"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überschreiben die geerbten Werte</a:t>
            </a:r>
          </a:p>
        </p:txBody>
      </p:sp>
      <p:sp>
        <p:nvSpPr>
          <p:cNvPr id="40" name="Rectangle 39"/>
          <p:cNvSpPr/>
          <p:nvPr/>
        </p:nvSpPr>
        <p:spPr>
          <a:xfrm>
            <a:off x="566928" y="540156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5 · Eine Veranstaltung anlegen</a:t>
            </a:r>
          </a:p>
        </p:txBody>
      </p:sp>
      <p:sp>
        <p:nvSpPr>
          <p:cNvPr id="43" name="TextBox 4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63 / 140</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5.2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Bearbeitungsmaske im Überblick</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950208"/>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11057839"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 Kongress</a:t>
            </a:r>
          </a:p>
        </p:txBody>
      </p:sp>
      <p:sp>
        <p:nvSpPr>
          <p:cNvPr id="9" name="Rectangle 8"/>
          <p:cNvSpPr/>
          <p:nvPr/>
        </p:nvSpPr>
        <p:spPr>
          <a:xfrm>
            <a:off x="566928" y="1572768"/>
            <a:ext cx="1481328" cy="3730752"/>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Veranstaltungen</a:t>
            </a:r>
          </a:p>
        </p:txBody>
      </p:sp>
      <p:sp>
        <p:nvSpPr>
          <p:cNvPr id="13" name="Rectangle 12"/>
          <p:cNvSpPr/>
          <p:nvPr/>
        </p:nvSpPr>
        <p:spPr>
          <a:xfrm>
            <a:off x="566928"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Alle Veranstaltungen</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Erstellen</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Sprecher</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Orte</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Rollen</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Master Editor</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25" name="TextBox 24"/>
          <p:cNvSpPr txBox="1"/>
          <p:nvPr/>
        </p:nvSpPr>
        <p:spPr>
          <a:xfrm>
            <a:off x="713232" y="42382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26" name="TextBox 25"/>
          <p:cNvSpPr txBox="1"/>
          <p:nvPr/>
        </p:nvSpPr>
        <p:spPr>
          <a:xfrm>
            <a:off x="713232" y="44759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27" name="TextBox 26"/>
          <p:cNvSpPr txBox="1"/>
          <p:nvPr/>
        </p:nvSpPr>
        <p:spPr>
          <a:xfrm>
            <a:off x="713232" y="4713732"/>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Design</a:t>
            </a:r>
          </a:p>
        </p:txBody>
      </p:sp>
      <p:sp>
        <p:nvSpPr>
          <p:cNvPr id="28" name="TextBox 27"/>
          <p:cNvSpPr txBox="1"/>
          <p:nvPr/>
        </p:nvSpPr>
        <p:spPr>
          <a:xfrm>
            <a:off x="2249424" y="1719072"/>
            <a:ext cx="3657600" cy="237744"/>
          </a:xfrm>
          <a:prstGeom prst="rect">
            <a:avLst/>
          </a:prstGeom>
          <a:noFill/>
        </p:spPr>
        <p:txBody>
          <a:bodyPr wrap="square" lIns="0" rIns="0" tIns="0" bIns="0" anchor="t">
            <a:spAutoFit/>
          </a:bodyPr>
          <a:lstStyle/>
          <a:p>
            <a:pPr algn="l">
              <a:lnSpc>
                <a:spcPct val="100000"/>
              </a:lnSpc>
            </a:pPr>
            <a:r>
              <a:rPr sz="1200" b="0" i="0" lang="de-DE">
                <a:solidFill>
                  <a:srgbClr val="1F2933"/>
                </a:solidFill>
                <a:latin typeface="Segoe UI"/>
              </a:rPr>
              <a:t>Veranstaltung bearbeiten</a:t>
            </a:r>
          </a:p>
        </p:txBody>
      </p:sp>
      <p:sp>
        <p:nvSpPr>
          <p:cNvPr id="29" name="Rectangle 28"/>
          <p:cNvSpPr/>
          <p:nvPr/>
        </p:nvSpPr>
        <p:spPr>
          <a:xfrm>
            <a:off x="2249424" y="2048256"/>
            <a:ext cx="6054955" cy="310896"/>
          </a:xfrm>
          <a:prstGeom prst="rect">
            <a:avLst/>
          </a:prstGeom>
          <a:solidFill>
            <a:srgbClr val="FFFFFF"/>
          </a:solidFill>
          <a:ln w="1143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2340864" y="2125980"/>
            <a:ext cx="5872075" cy="182880"/>
          </a:xfrm>
          <a:prstGeom prst="rect">
            <a:avLst/>
          </a:prstGeom>
          <a:noFill/>
        </p:spPr>
        <p:txBody>
          <a:bodyPr wrap="square" lIns="0" rIns="0" tIns="0" bIns="0" anchor="t">
            <a:spAutoFit/>
          </a:bodyPr>
          <a:lstStyle/>
          <a:p>
            <a:pPr algn="l">
              <a:lnSpc>
                <a:spcPct val="100000"/>
              </a:lnSpc>
            </a:pPr>
            <a:r>
              <a:rPr sz="1000" b="1" i="0" lang="de-DE">
                <a:solidFill>
                  <a:srgbClr val="1F2933"/>
                </a:solidFill>
                <a:latin typeface="Segoe UI"/>
              </a:rPr>
              <a:t>Eröffnungsvortrag</a:t>
            </a:r>
          </a:p>
        </p:txBody>
      </p:sp>
      <p:sp>
        <p:nvSpPr>
          <p:cNvPr id="31" name="Rectangle 30"/>
          <p:cNvSpPr/>
          <p:nvPr/>
        </p:nvSpPr>
        <p:spPr>
          <a:xfrm>
            <a:off x="2249424" y="2432304"/>
            <a:ext cx="6054955" cy="713232"/>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2249424" y="2432304"/>
            <a:ext cx="6054955" cy="18288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2322576" y="2473452"/>
            <a:ext cx="1828800" cy="137160"/>
          </a:xfrm>
          <a:prstGeom prst="rect">
            <a:avLst/>
          </a:prstGeom>
          <a:noFill/>
        </p:spPr>
        <p:txBody>
          <a:bodyPr wrap="square" lIns="0" rIns="0" tIns="0" bIns="0" anchor="t">
            <a:spAutoFit/>
          </a:bodyPr>
          <a:lstStyle/>
          <a:p>
            <a:pPr algn="l">
              <a:lnSpc>
                <a:spcPct val="100000"/>
              </a:lnSpc>
            </a:pPr>
            <a:r>
              <a:rPr sz="650" b="1" i="0" lang="de-DE">
                <a:solidFill>
                  <a:srgbClr val="6B7A88"/>
                </a:solidFill>
                <a:latin typeface="Segoe UI"/>
              </a:rPr>
              <a:t>Beschreibung</a:t>
            </a:r>
          </a:p>
        </p:txBody>
      </p:sp>
      <p:sp>
        <p:nvSpPr>
          <p:cNvPr id="34" name="Rectangle 33"/>
          <p:cNvSpPr/>
          <p:nvPr/>
        </p:nvSpPr>
        <p:spPr>
          <a:xfrm>
            <a:off x="2340864" y="2706624"/>
            <a:ext cx="5402309" cy="50292"/>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2340864" y="2843784"/>
            <a:ext cx="5049985" cy="50292"/>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Rectangle 35"/>
          <p:cNvSpPr/>
          <p:nvPr/>
        </p:nvSpPr>
        <p:spPr>
          <a:xfrm>
            <a:off x="2340864" y="2980944"/>
            <a:ext cx="3229641" cy="50292"/>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2249424" y="3236976"/>
            <a:ext cx="6054955" cy="148132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2249424" y="3236976"/>
            <a:ext cx="605495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2249424" y="3511296"/>
            <a:ext cx="605495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2359152" y="3305556"/>
            <a:ext cx="583549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Veranstaltungsdaten</a:t>
            </a:r>
          </a:p>
        </p:txBody>
      </p:sp>
      <p:sp>
        <p:nvSpPr>
          <p:cNvPr id="41" name="TextBox 40"/>
          <p:cNvSpPr txBox="1"/>
          <p:nvPr/>
        </p:nvSpPr>
        <p:spPr>
          <a:xfrm>
            <a:off x="2377440" y="3639312"/>
            <a:ext cx="2817165"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Datum *</a:t>
            </a:r>
          </a:p>
        </p:txBody>
      </p:sp>
      <p:sp>
        <p:nvSpPr>
          <p:cNvPr id="42" name="Rounded Rectangle 41"/>
          <p:cNvSpPr/>
          <p:nvPr/>
        </p:nvSpPr>
        <p:spPr>
          <a:xfrm>
            <a:off x="2377440" y="3849624"/>
            <a:ext cx="2817165"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2468880" y="3899915"/>
            <a:ext cx="2433117"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2026-06-13</a:t>
            </a:r>
          </a:p>
        </p:txBody>
      </p:sp>
      <p:sp>
        <p:nvSpPr>
          <p:cNvPr id="44" name="TextBox 43"/>
          <p:cNvSpPr txBox="1"/>
          <p:nvPr/>
        </p:nvSpPr>
        <p:spPr>
          <a:xfrm>
            <a:off x="4956861" y="3890772"/>
            <a:ext cx="164592" cy="164592"/>
          </a:xfrm>
          <a:prstGeom prst="rect">
            <a:avLst/>
          </a:prstGeom>
          <a:noFill/>
        </p:spPr>
        <p:txBody>
          <a:bodyPr wrap="square" lIns="0" rIns="0" tIns="0" bIns="0" anchor="t">
            <a:spAutoFit/>
          </a:bodyPr>
          <a:lstStyle/>
          <a:p>
            <a:pPr algn="l">
              <a:lnSpc>
                <a:spcPct val="100000"/>
              </a:lnSpc>
            </a:pPr>
            <a:r>
              <a:rPr sz="700" b="1" i="0" lang="de-DE">
                <a:solidFill>
                  <a:srgbClr val="2271B1"/>
                </a:solidFill>
                <a:latin typeface="Segoe UI"/>
              </a:rPr>
              <a:t>17</a:t>
            </a:r>
          </a:p>
        </p:txBody>
      </p:sp>
      <p:sp>
        <p:nvSpPr>
          <p:cNvPr id="45" name="TextBox 44"/>
          <p:cNvSpPr txBox="1"/>
          <p:nvPr/>
        </p:nvSpPr>
        <p:spPr>
          <a:xfrm>
            <a:off x="5359197" y="3639312"/>
            <a:ext cx="2817165"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Startzeit *</a:t>
            </a:r>
          </a:p>
        </p:txBody>
      </p:sp>
      <p:sp>
        <p:nvSpPr>
          <p:cNvPr id="46" name="Rounded Rectangle 45"/>
          <p:cNvSpPr/>
          <p:nvPr/>
        </p:nvSpPr>
        <p:spPr>
          <a:xfrm>
            <a:off x="5359197" y="3849624"/>
            <a:ext cx="2817165"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5450637" y="3899915"/>
            <a:ext cx="2433117"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10:00</a:t>
            </a:r>
          </a:p>
        </p:txBody>
      </p:sp>
      <p:sp>
        <p:nvSpPr>
          <p:cNvPr id="48" name="TextBox 47"/>
          <p:cNvSpPr txBox="1"/>
          <p:nvPr/>
        </p:nvSpPr>
        <p:spPr>
          <a:xfrm>
            <a:off x="2377440" y="4206240"/>
            <a:ext cx="2817165"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Endzeit</a:t>
            </a:r>
          </a:p>
        </p:txBody>
      </p:sp>
      <p:sp>
        <p:nvSpPr>
          <p:cNvPr id="49" name="Rounded Rectangle 48"/>
          <p:cNvSpPr/>
          <p:nvPr/>
        </p:nvSpPr>
        <p:spPr>
          <a:xfrm>
            <a:off x="2377440" y="4416552"/>
            <a:ext cx="2817165"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2468880" y="4466844"/>
            <a:ext cx="2433117"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11:00</a:t>
            </a:r>
          </a:p>
        </p:txBody>
      </p:sp>
      <p:sp>
        <p:nvSpPr>
          <p:cNvPr id="51" name="TextBox 50"/>
          <p:cNvSpPr txBox="1"/>
          <p:nvPr/>
        </p:nvSpPr>
        <p:spPr>
          <a:xfrm>
            <a:off x="5359197" y="4206240"/>
            <a:ext cx="2817165"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Hauptveranstaltung (Parent)</a:t>
            </a:r>
          </a:p>
        </p:txBody>
      </p:sp>
      <p:sp>
        <p:nvSpPr>
          <p:cNvPr id="52" name="Rounded Rectangle 51"/>
          <p:cNvSpPr/>
          <p:nvPr/>
        </p:nvSpPr>
        <p:spPr>
          <a:xfrm>
            <a:off x="5359197" y="4416552"/>
            <a:ext cx="2817165"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5450637" y="4466844"/>
            <a:ext cx="2433117"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Buchmesse 2026</a:t>
            </a:r>
          </a:p>
        </p:txBody>
      </p:sp>
      <p:sp>
        <p:nvSpPr>
          <p:cNvPr id="54" name="TextBox 53"/>
          <p:cNvSpPr txBox="1"/>
          <p:nvPr/>
        </p:nvSpPr>
        <p:spPr>
          <a:xfrm>
            <a:off x="7956907" y="4466844"/>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55" name="Rectangle 54"/>
          <p:cNvSpPr/>
          <p:nvPr/>
        </p:nvSpPr>
        <p:spPr>
          <a:xfrm>
            <a:off x="8487259" y="2048256"/>
            <a:ext cx="2936339" cy="65836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Rectangle 55"/>
          <p:cNvSpPr/>
          <p:nvPr/>
        </p:nvSpPr>
        <p:spPr>
          <a:xfrm>
            <a:off x="8487259" y="2048256"/>
            <a:ext cx="2936339"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ectangle 56"/>
          <p:cNvSpPr/>
          <p:nvPr/>
        </p:nvSpPr>
        <p:spPr>
          <a:xfrm>
            <a:off x="8487259" y="2322576"/>
            <a:ext cx="2936339"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8596987" y="2116836"/>
            <a:ext cx="2716883"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Veröffentlichen</a:t>
            </a:r>
          </a:p>
        </p:txBody>
      </p:sp>
      <p:sp>
        <p:nvSpPr>
          <p:cNvPr id="59" name="Rounded Rectangle 58"/>
          <p:cNvSpPr/>
          <p:nvPr/>
        </p:nvSpPr>
        <p:spPr>
          <a:xfrm>
            <a:off x="8615275" y="2468880"/>
            <a:ext cx="2680307"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8615275" y="2519172"/>
            <a:ext cx="2680307"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Veröffentlichen</a:t>
            </a:r>
          </a:p>
        </p:txBody>
      </p:sp>
      <p:sp>
        <p:nvSpPr>
          <p:cNvPr id="61" name="Rectangle 60"/>
          <p:cNvSpPr/>
          <p:nvPr/>
        </p:nvSpPr>
        <p:spPr>
          <a:xfrm>
            <a:off x="8487259" y="2816352"/>
            <a:ext cx="2936339" cy="123444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ectangle 61"/>
          <p:cNvSpPr/>
          <p:nvPr/>
        </p:nvSpPr>
        <p:spPr>
          <a:xfrm>
            <a:off x="8487259" y="2816352"/>
            <a:ext cx="2936339"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Rectangle 62"/>
          <p:cNvSpPr/>
          <p:nvPr/>
        </p:nvSpPr>
        <p:spPr>
          <a:xfrm>
            <a:off x="8487259" y="3090672"/>
            <a:ext cx="2936339"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8596987" y="2884932"/>
            <a:ext cx="2716883"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Kategorien</a:t>
            </a:r>
          </a:p>
        </p:txBody>
      </p:sp>
      <p:sp>
        <p:nvSpPr>
          <p:cNvPr id="65" name="Rectangle 64"/>
          <p:cNvSpPr/>
          <p:nvPr/>
        </p:nvSpPr>
        <p:spPr>
          <a:xfrm>
            <a:off x="8615275" y="3236976"/>
            <a:ext cx="118872" cy="118872"/>
          </a:xfrm>
          <a:prstGeom prst="rect">
            <a:avLst/>
          </a:prstGeom>
          <a:solidFill>
            <a:srgbClr val="FFFFFF"/>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8798155" y="3223260"/>
            <a:ext cx="640080"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Vortrag</a:t>
            </a:r>
          </a:p>
        </p:txBody>
      </p:sp>
      <p:sp>
        <p:nvSpPr>
          <p:cNvPr id="67" name="TextBox 66"/>
          <p:cNvSpPr txBox="1"/>
          <p:nvPr/>
        </p:nvSpPr>
        <p:spPr>
          <a:xfrm>
            <a:off x="8615275" y="3456432"/>
            <a:ext cx="2680307"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Hauptkategorie (Badge)</a:t>
            </a:r>
          </a:p>
        </p:txBody>
      </p:sp>
      <p:sp>
        <p:nvSpPr>
          <p:cNvPr id="68" name="Rounded Rectangle 67"/>
          <p:cNvSpPr/>
          <p:nvPr/>
        </p:nvSpPr>
        <p:spPr>
          <a:xfrm>
            <a:off x="8615275" y="3666744"/>
            <a:ext cx="2680307"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8706715" y="3717036"/>
            <a:ext cx="2296259"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Vortrag</a:t>
            </a:r>
          </a:p>
        </p:txBody>
      </p:sp>
      <p:sp>
        <p:nvSpPr>
          <p:cNvPr id="70" name="TextBox 69"/>
          <p:cNvSpPr txBox="1"/>
          <p:nvPr/>
        </p:nvSpPr>
        <p:spPr>
          <a:xfrm>
            <a:off x="11076127" y="3717036"/>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71" name="Rectangle 70"/>
          <p:cNvSpPr/>
          <p:nvPr/>
        </p:nvSpPr>
        <p:spPr>
          <a:xfrm>
            <a:off x="8487259" y="4169664"/>
            <a:ext cx="2936339" cy="9601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Rectangle 71"/>
          <p:cNvSpPr/>
          <p:nvPr/>
        </p:nvSpPr>
        <p:spPr>
          <a:xfrm>
            <a:off x="8487259" y="4169664"/>
            <a:ext cx="2936339"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Rectangle 72"/>
          <p:cNvSpPr/>
          <p:nvPr/>
        </p:nvSpPr>
        <p:spPr>
          <a:xfrm>
            <a:off x="8487259" y="4443984"/>
            <a:ext cx="2936339"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8596987" y="4238244"/>
            <a:ext cx="2716883"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Beitragsbild</a:t>
            </a:r>
          </a:p>
        </p:txBody>
      </p:sp>
      <p:sp>
        <p:nvSpPr>
          <p:cNvPr id="75" name="Rectangle 74"/>
          <p:cNvSpPr/>
          <p:nvPr/>
        </p:nvSpPr>
        <p:spPr>
          <a:xfrm>
            <a:off x="8615275" y="4572000"/>
            <a:ext cx="2680307" cy="548640"/>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8615275" y="4764024"/>
            <a:ext cx="2680307" cy="164592"/>
          </a:xfrm>
          <a:prstGeom prst="rect">
            <a:avLst/>
          </a:prstGeom>
          <a:noFill/>
        </p:spPr>
        <p:txBody>
          <a:bodyPr wrap="square" lIns="0" rIns="0" tIns="0" bIns="0" anchor="t">
            <a:spAutoFit/>
          </a:bodyPr>
          <a:lstStyle/>
          <a:p>
            <a:pPr algn="ctr">
              <a:lnSpc>
                <a:spcPct val="100000"/>
              </a:lnSpc>
            </a:pPr>
            <a:r>
              <a:rPr sz="750" b="0" i="0" lang="de-DE">
                <a:solidFill>
                  <a:srgbClr val="6B7A88"/>
                </a:solidFill>
                <a:latin typeface="Segoe UI"/>
              </a:rPr>
              <a:t>Bild festlegen</a:t>
            </a:r>
          </a:p>
        </p:txBody>
      </p:sp>
      <p:sp>
        <p:nvSpPr>
          <p:cNvPr id="77" name="Oval 76"/>
          <p:cNvSpPr/>
          <p:nvPr/>
        </p:nvSpPr>
        <p:spPr>
          <a:xfrm>
            <a:off x="7909560" y="206654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7909560" y="212598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79" name="Oval 78"/>
          <p:cNvSpPr/>
          <p:nvPr/>
        </p:nvSpPr>
        <p:spPr>
          <a:xfrm>
            <a:off x="7909560" y="242316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7909560" y="248259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81" name="Oval 80"/>
          <p:cNvSpPr/>
          <p:nvPr/>
        </p:nvSpPr>
        <p:spPr>
          <a:xfrm>
            <a:off x="5148072" y="383133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5148072" y="389077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83" name="Oval 82"/>
          <p:cNvSpPr/>
          <p:nvPr/>
        </p:nvSpPr>
        <p:spPr>
          <a:xfrm>
            <a:off x="8074152" y="383133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TextBox 83"/>
          <p:cNvSpPr txBox="1"/>
          <p:nvPr/>
        </p:nvSpPr>
        <p:spPr>
          <a:xfrm>
            <a:off x="8074152" y="389077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85" name="Oval 84"/>
          <p:cNvSpPr/>
          <p:nvPr/>
        </p:nvSpPr>
        <p:spPr>
          <a:xfrm>
            <a:off x="11146536" y="198424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11146536" y="204368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5</a:t>
            </a:r>
          </a:p>
        </p:txBody>
      </p:sp>
      <p:sp>
        <p:nvSpPr>
          <p:cNvPr id="87" name="Oval 86"/>
          <p:cNvSpPr/>
          <p:nvPr/>
        </p:nvSpPr>
        <p:spPr>
          <a:xfrm>
            <a:off x="11146536" y="275234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11146536" y="281178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6</a:t>
            </a:r>
          </a:p>
        </p:txBody>
      </p:sp>
      <p:sp>
        <p:nvSpPr>
          <p:cNvPr id="89" name="Oval 88"/>
          <p:cNvSpPr/>
          <p:nvPr/>
        </p:nvSpPr>
        <p:spPr>
          <a:xfrm>
            <a:off x="11146536" y="410565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11146536" y="4165091"/>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7</a:t>
            </a:r>
          </a:p>
        </p:txBody>
      </p:sp>
      <p:sp>
        <p:nvSpPr>
          <p:cNvPr id="91" name="Rectangle 90"/>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Rectangle 91"/>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TextBox 92"/>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94" name="TextBox 93"/>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Reihenfolge der Boxen kann bei Ihnen abweichen – WordPress merkt sich, wie Sie sie zuletzt angeordnet haben. Sie können jede Box per Ziehen verschieben und über den Titel zuklappen.</a:t>
            </a:r>
          </a:p>
        </p:txBody>
      </p:sp>
      <p:sp>
        <p:nvSpPr>
          <p:cNvPr id="95" name="Rectangle 9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6" name="TextBox 9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5 · Eine Veranstaltung anlegen</a:t>
            </a:r>
          </a:p>
        </p:txBody>
      </p:sp>
      <p:sp>
        <p:nvSpPr>
          <p:cNvPr id="97" name="TextBox 9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64 / 140</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5.2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sieben Bereiche der Maske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713701"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Nr.</a:t>
            </a:r>
          </a:p>
        </p:txBody>
      </p:sp>
      <p:sp>
        <p:nvSpPr>
          <p:cNvPr id="8" name="TextBox 7"/>
          <p:cNvSpPr txBox="1"/>
          <p:nvPr/>
        </p:nvSpPr>
        <p:spPr>
          <a:xfrm>
            <a:off x="1573237" y="1435608"/>
            <a:ext cx="2606484"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Bereich</a:t>
            </a:r>
          </a:p>
        </p:txBody>
      </p:sp>
      <p:sp>
        <p:nvSpPr>
          <p:cNvPr id="9" name="TextBox 8"/>
          <p:cNvSpPr txBox="1"/>
          <p:nvPr/>
        </p:nvSpPr>
        <p:spPr>
          <a:xfrm>
            <a:off x="4362602" y="1435608"/>
            <a:ext cx="7189012"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Was Sie dort eintragen</a:t>
            </a:r>
          </a:p>
        </p:txBody>
      </p:sp>
      <p:sp>
        <p:nvSpPr>
          <p:cNvPr id="10" name="TextBox 9"/>
          <p:cNvSpPr txBox="1"/>
          <p:nvPr/>
        </p:nvSpPr>
        <p:spPr>
          <a:xfrm>
            <a:off x="676656" y="1856232"/>
            <a:ext cx="713701"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1</a:t>
            </a:r>
          </a:p>
        </p:txBody>
      </p:sp>
      <p:sp>
        <p:nvSpPr>
          <p:cNvPr id="11" name="TextBox 10"/>
          <p:cNvSpPr txBox="1"/>
          <p:nvPr/>
        </p:nvSpPr>
        <p:spPr>
          <a:xfrm>
            <a:off x="1573237" y="1856232"/>
            <a:ext cx="260648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Titel</a:t>
            </a:r>
          </a:p>
        </p:txBody>
      </p:sp>
      <p:sp>
        <p:nvSpPr>
          <p:cNvPr id="12" name="TextBox 11"/>
          <p:cNvSpPr txBox="1"/>
          <p:nvPr/>
        </p:nvSpPr>
        <p:spPr>
          <a:xfrm>
            <a:off x="4362602" y="1856232"/>
            <a:ext cx="7189012"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Der Name des Programmpunkts, z. B. „Kostüm-Wettbewerb“</a:t>
            </a:r>
          </a:p>
        </p:txBody>
      </p:sp>
      <p:sp>
        <p:nvSpPr>
          <p:cNvPr id="13" name="Rectangle 12"/>
          <p:cNvSpPr/>
          <p:nvPr/>
        </p:nvSpPr>
        <p:spPr>
          <a:xfrm>
            <a:off x="566928" y="219811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198116"/>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390140"/>
            <a:ext cx="713701"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2</a:t>
            </a:r>
          </a:p>
        </p:txBody>
      </p:sp>
      <p:sp>
        <p:nvSpPr>
          <p:cNvPr id="16" name="TextBox 15"/>
          <p:cNvSpPr txBox="1"/>
          <p:nvPr/>
        </p:nvSpPr>
        <p:spPr>
          <a:xfrm>
            <a:off x="1573237" y="2390140"/>
            <a:ext cx="260648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Beschreibung</a:t>
            </a:r>
          </a:p>
        </p:txBody>
      </p:sp>
      <p:sp>
        <p:nvSpPr>
          <p:cNvPr id="17" name="TextBox 16"/>
          <p:cNvSpPr txBox="1"/>
          <p:nvPr/>
        </p:nvSpPr>
        <p:spPr>
          <a:xfrm>
            <a:off x="4362602" y="2390140"/>
            <a:ext cx="7189012"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Der vollständige Text mit Bildern und Videos. Erscheint auf der Detailseite bzw. im Pop-up.</a:t>
            </a:r>
          </a:p>
        </p:txBody>
      </p:sp>
      <p:sp>
        <p:nvSpPr>
          <p:cNvPr id="18" name="Rectangle 17"/>
          <p:cNvSpPr/>
          <p:nvPr/>
        </p:nvSpPr>
        <p:spPr>
          <a:xfrm>
            <a:off x="566928" y="273202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924048"/>
            <a:ext cx="713701"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3</a:t>
            </a:r>
          </a:p>
        </p:txBody>
      </p:sp>
      <p:sp>
        <p:nvSpPr>
          <p:cNvPr id="20" name="TextBox 19"/>
          <p:cNvSpPr txBox="1"/>
          <p:nvPr/>
        </p:nvSpPr>
        <p:spPr>
          <a:xfrm>
            <a:off x="1573237" y="2924048"/>
            <a:ext cx="260648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Datum und Zeiten</a:t>
            </a:r>
          </a:p>
        </p:txBody>
      </p:sp>
      <p:sp>
        <p:nvSpPr>
          <p:cNvPr id="21" name="TextBox 20"/>
          <p:cNvSpPr txBox="1"/>
          <p:nvPr/>
        </p:nvSpPr>
        <p:spPr>
          <a:xfrm>
            <a:off x="4362602" y="2924048"/>
            <a:ext cx="7189012"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Datum, Startzeit, Endzeit – die Grundlage jeder zeitbasierten Ansicht</a:t>
            </a:r>
          </a:p>
        </p:txBody>
      </p:sp>
      <p:sp>
        <p:nvSpPr>
          <p:cNvPr id="22" name="Rectangle 21"/>
          <p:cNvSpPr/>
          <p:nvPr/>
        </p:nvSpPr>
        <p:spPr>
          <a:xfrm>
            <a:off x="566928" y="326593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265931"/>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457955"/>
            <a:ext cx="713701"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4</a:t>
            </a:r>
          </a:p>
        </p:txBody>
      </p:sp>
      <p:sp>
        <p:nvSpPr>
          <p:cNvPr id="25" name="TextBox 24"/>
          <p:cNvSpPr txBox="1"/>
          <p:nvPr/>
        </p:nvSpPr>
        <p:spPr>
          <a:xfrm>
            <a:off x="1573237" y="3457955"/>
            <a:ext cx="260648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Hauptveranstaltung</a:t>
            </a:r>
          </a:p>
        </p:txBody>
      </p:sp>
      <p:sp>
        <p:nvSpPr>
          <p:cNvPr id="26" name="TextBox 25"/>
          <p:cNvSpPr txBox="1"/>
          <p:nvPr/>
        </p:nvSpPr>
        <p:spPr>
          <a:xfrm>
            <a:off x="4362602" y="3457955"/>
            <a:ext cx="7189012"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Die Zuordnung zur Klammer darüber</a:t>
            </a:r>
          </a:p>
        </p:txBody>
      </p:sp>
      <p:sp>
        <p:nvSpPr>
          <p:cNvPr id="27" name="Rectangle 26"/>
          <p:cNvSpPr/>
          <p:nvPr/>
        </p:nvSpPr>
        <p:spPr>
          <a:xfrm>
            <a:off x="566928" y="379983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991863"/>
            <a:ext cx="713701"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5</a:t>
            </a:r>
          </a:p>
        </p:txBody>
      </p:sp>
      <p:sp>
        <p:nvSpPr>
          <p:cNvPr id="29" name="TextBox 28"/>
          <p:cNvSpPr txBox="1"/>
          <p:nvPr/>
        </p:nvSpPr>
        <p:spPr>
          <a:xfrm>
            <a:off x="1573237" y="3991863"/>
            <a:ext cx="260648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Veröffentlichen</a:t>
            </a:r>
          </a:p>
        </p:txBody>
      </p:sp>
      <p:sp>
        <p:nvSpPr>
          <p:cNvPr id="30" name="TextBox 29"/>
          <p:cNvSpPr txBox="1"/>
          <p:nvPr/>
        </p:nvSpPr>
        <p:spPr>
          <a:xfrm>
            <a:off x="4362602" y="3991863"/>
            <a:ext cx="7189012"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Entwurf speichern, Vorschau ansehen, veröffentlichen</a:t>
            </a:r>
          </a:p>
        </p:txBody>
      </p:sp>
      <p:sp>
        <p:nvSpPr>
          <p:cNvPr id="31" name="Rectangle 30"/>
          <p:cNvSpPr/>
          <p:nvPr/>
        </p:nvSpPr>
        <p:spPr>
          <a:xfrm>
            <a:off x="566928" y="433374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4333747"/>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4525771"/>
            <a:ext cx="713701"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6</a:t>
            </a:r>
          </a:p>
        </p:txBody>
      </p:sp>
      <p:sp>
        <p:nvSpPr>
          <p:cNvPr id="34" name="TextBox 33"/>
          <p:cNvSpPr txBox="1"/>
          <p:nvPr/>
        </p:nvSpPr>
        <p:spPr>
          <a:xfrm>
            <a:off x="1573237" y="4525771"/>
            <a:ext cx="260648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Kategorien</a:t>
            </a:r>
          </a:p>
        </p:txBody>
      </p:sp>
      <p:sp>
        <p:nvSpPr>
          <p:cNvPr id="35" name="TextBox 34"/>
          <p:cNvSpPr txBox="1"/>
          <p:nvPr/>
        </p:nvSpPr>
        <p:spPr>
          <a:xfrm>
            <a:off x="4362602" y="4525771"/>
            <a:ext cx="7189012"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Alle zutreffenden Themen plus die eine Hauptkategorie für das Kennzeichen</a:t>
            </a:r>
          </a:p>
        </p:txBody>
      </p:sp>
      <p:sp>
        <p:nvSpPr>
          <p:cNvPr id="36" name="Rectangle 35"/>
          <p:cNvSpPr/>
          <p:nvPr/>
        </p:nvSpPr>
        <p:spPr>
          <a:xfrm>
            <a:off x="566928" y="486765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5059679"/>
            <a:ext cx="713701"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7</a:t>
            </a:r>
          </a:p>
        </p:txBody>
      </p:sp>
      <p:sp>
        <p:nvSpPr>
          <p:cNvPr id="38" name="TextBox 37"/>
          <p:cNvSpPr txBox="1"/>
          <p:nvPr/>
        </p:nvSpPr>
        <p:spPr>
          <a:xfrm>
            <a:off x="1573237" y="5059679"/>
            <a:ext cx="260648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Beitragsbild</a:t>
            </a:r>
          </a:p>
        </p:txBody>
      </p:sp>
      <p:sp>
        <p:nvSpPr>
          <p:cNvPr id="39" name="TextBox 38"/>
          <p:cNvSpPr txBox="1"/>
          <p:nvPr/>
        </p:nvSpPr>
        <p:spPr>
          <a:xfrm>
            <a:off x="4362602" y="5059679"/>
            <a:ext cx="7189012"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Das Bild für Kachel, Zeitplan und Detailansicht</a:t>
            </a:r>
          </a:p>
        </p:txBody>
      </p:sp>
      <p:sp>
        <p:nvSpPr>
          <p:cNvPr id="40" name="Rectangle 39"/>
          <p:cNvSpPr/>
          <p:nvPr/>
        </p:nvSpPr>
        <p:spPr>
          <a:xfrm>
            <a:off x="566928" y="540156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5602731"/>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566928" y="5602731"/>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749808" y="5721603"/>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44" name="TextBox 43"/>
          <p:cNvSpPr txBox="1"/>
          <p:nvPr/>
        </p:nvSpPr>
        <p:spPr>
          <a:xfrm>
            <a:off x="1773936" y="5721603"/>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Nicht abgebildet, aber ebenso wichtig sind die Boxen </a:t>
            </a:r>
            <a:r>
              <a:rPr sz="1000" b="1" i="0" lang="de-DE">
                <a:solidFill>
                  <a:srgbClr val="2B3844"/>
                </a:solidFill>
                <a:latin typeface="Segoe UI"/>
              </a:rPr>
              <a:t>Link &amp; Klick-Aktion</a:t>
            </a:r>
            <a:r>
              <a:rPr sz="1000" b="0" i="0" lang="de-DE">
                <a:solidFill>
                  <a:srgbClr val="2B3844"/>
                </a:solidFill>
                <a:latin typeface="Segoe UI"/>
              </a:rPr>
              <a:t>, </a:t>
            </a:r>
            <a:r>
              <a:rPr sz="1000" b="1" i="0" lang="de-DE">
                <a:solidFill>
                  <a:srgbClr val="2B3844"/>
                </a:solidFill>
                <a:latin typeface="Segoe UI"/>
              </a:rPr>
              <a:t>Personen / Rollen</a:t>
            </a:r>
            <a:r>
              <a:rPr sz="1000" b="0" i="0" lang="de-DE">
                <a:solidFill>
                  <a:srgbClr val="2B3844"/>
                </a:solidFill>
                <a:latin typeface="Segoe UI"/>
              </a:rPr>
              <a:t>, </a:t>
            </a:r>
            <a:r>
              <a:rPr sz="1000" b="1" i="0" lang="de-DE">
                <a:solidFill>
                  <a:srgbClr val="2B3844"/>
                </a:solidFill>
                <a:latin typeface="Segoe UI"/>
              </a:rPr>
              <a:t>Ticketsystem</a:t>
            </a:r>
            <a:r>
              <a:rPr sz="1000" b="0" i="0" lang="de-DE">
                <a:solidFill>
                  <a:srgbClr val="2B3844"/>
                </a:solidFill>
                <a:latin typeface="Segoe UI"/>
              </a:rPr>
              <a:t> und </a:t>
            </a:r>
            <a:r>
              <a:rPr sz="1000" b="1" i="0" lang="de-DE">
                <a:solidFill>
                  <a:srgbClr val="2B3844"/>
                </a:solidFill>
                <a:latin typeface="Segoe UI"/>
              </a:rPr>
              <a:t>Links &amp; Social Media</a:t>
            </a:r>
            <a:r>
              <a:rPr sz="1000" b="0" i="0" lang="de-DE">
                <a:solidFill>
                  <a:srgbClr val="2B3844"/>
                </a:solidFill>
                <a:latin typeface="Segoe UI"/>
              </a:rPr>
              <a:t>. Sie folgen weiter unten auf der Seite und werden auf den nächsten Folien erklärt.</a:t>
            </a:r>
          </a:p>
        </p:txBody>
      </p:sp>
      <p:sp>
        <p:nvSpPr>
          <p:cNvPr id="45" name="Rectangle 4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5 · Eine Veranstaltung anlegen</a:t>
            </a:r>
          </a:p>
        </p:txBody>
      </p:sp>
      <p:sp>
        <p:nvSpPr>
          <p:cNvPr id="47" name="TextBox 4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65 / 140</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5.3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Bereich A: die Basis-Daten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444752"/>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41247" y="1353312"/>
            <a:ext cx="10783519" cy="237744"/>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Titel</a:t>
            </a:r>
          </a:p>
        </p:txBody>
      </p:sp>
      <p:sp>
        <p:nvSpPr>
          <p:cNvPr id="8" name="TextBox 7"/>
          <p:cNvSpPr txBox="1"/>
          <p:nvPr/>
        </p:nvSpPr>
        <p:spPr>
          <a:xfrm>
            <a:off x="841247" y="1612138"/>
            <a:ext cx="10783519" cy="274320"/>
          </a:xfrm>
          <a:prstGeom prst="rect">
            <a:avLst/>
          </a:prstGeom>
          <a:noFill/>
        </p:spPr>
        <p:txBody>
          <a:bodyPr wrap="square" lIns="0" rIns="0" tIns="0" bIns="0" anchor="t">
            <a:spAutoFit/>
          </a:bodyPr>
          <a:lstStyle/>
          <a:p>
            <a:pPr algn="l">
              <a:lnSpc>
                <a:spcPct val="122000"/>
              </a:lnSpc>
            </a:pPr>
            <a:r>
              <a:rPr sz="1150" b="0" i="0" lang="de-DE">
                <a:solidFill>
                  <a:srgbClr val="3B4A57"/>
                </a:solidFill>
                <a:latin typeface="Segoe UI"/>
              </a:rPr>
              <a:t>Der Name des Programmpunkts. Er erscheint überall: auf der Kachel, im Zeitplan, im Ticker und auf jedem Bildschirm. Halten Sie ihn kurz genug, dass er auch auf einer schmalen Zeitplan-Kachel lesbar bleibt.</a:t>
            </a:r>
          </a:p>
        </p:txBody>
      </p:sp>
      <p:sp>
        <p:nvSpPr>
          <p:cNvPr id="9" name="Oval 8"/>
          <p:cNvSpPr/>
          <p:nvPr/>
        </p:nvSpPr>
        <p:spPr>
          <a:xfrm>
            <a:off x="566928" y="2315972"/>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841247" y="2224532"/>
            <a:ext cx="10783519" cy="237744"/>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Beschreibung (der große Editor)</a:t>
            </a:r>
          </a:p>
        </p:txBody>
      </p:sp>
      <p:sp>
        <p:nvSpPr>
          <p:cNvPr id="11" name="TextBox 10"/>
          <p:cNvSpPr txBox="1"/>
          <p:nvPr/>
        </p:nvSpPr>
        <p:spPr>
          <a:xfrm>
            <a:off x="841247" y="2483358"/>
            <a:ext cx="10783519" cy="274320"/>
          </a:xfrm>
          <a:prstGeom prst="rect">
            <a:avLst/>
          </a:prstGeom>
          <a:noFill/>
        </p:spPr>
        <p:txBody>
          <a:bodyPr wrap="square" lIns="0" rIns="0" tIns="0" bIns="0" anchor="t">
            <a:spAutoFit/>
          </a:bodyPr>
          <a:lstStyle/>
          <a:p>
            <a:pPr algn="l">
              <a:lnSpc>
                <a:spcPct val="122000"/>
              </a:lnSpc>
            </a:pPr>
            <a:r>
              <a:rPr sz="1150" b="0" i="0" lang="de-DE">
                <a:solidFill>
                  <a:srgbClr val="3B4A57"/>
                </a:solidFill>
                <a:latin typeface="Segoe UI"/>
              </a:rPr>
              <a:t>Der vollständige Text. Hier dürfen Bilder, Videos und Formatierungen hinein. Erscheint auf der Detailseite bzw. im Pop-up-Fenster.</a:t>
            </a:r>
          </a:p>
        </p:txBody>
      </p:sp>
      <p:sp>
        <p:nvSpPr>
          <p:cNvPr id="12" name="Oval 11"/>
          <p:cNvSpPr/>
          <p:nvPr/>
        </p:nvSpPr>
        <p:spPr>
          <a:xfrm>
            <a:off x="566928" y="3009011"/>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841247" y="2917571"/>
            <a:ext cx="10783519" cy="237744"/>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Auszug</a:t>
            </a:r>
          </a:p>
        </p:txBody>
      </p:sp>
      <p:sp>
        <p:nvSpPr>
          <p:cNvPr id="14" name="TextBox 13"/>
          <p:cNvSpPr txBox="1"/>
          <p:nvPr/>
        </p:nvSpPr>
        <p:spPr>
          <a:xfrm>
            <a:off x="841247" y="3176397"/>
            <a:ext cx="10783519" cy="274320"/>
          </a:xfrm>
          <a:prstGeom prst="rect">
            <a:avLst/>
          </a:prstGeom>
          <a:noFill/>
        </p:spPr>
        <p:txBody>
          <a:bodyPr wrap="square" lIns="0" rIns="0" tIns="0" bIns="0" anchor="t">
            <a:spAutoFit/>
          </a:bodyPr>
          <a:lstStyle/>
          <a:p>
            <a:pPr algn="l">
              <a:lnSpc>
                <a:spcPct val="122000"/>
              </a:lnSpc>
            </a:pPr>
            <a:r>
              <a:rPr sz="1150" b="0" i="0" lang="de-DE">
                <a:solidFill>
                  <a:srgbClr val="3B4A57"/>
                </a:solidFill>
                <a:latin typeface="Segoe UI"/>
              </a:rPr>
              <a:t>Eine Zusammenfassung in ein bis zwei Sätzen. Sie erscheint in der Kachelübersicht, in der Liste, im Zeitplan und auf der Kompaktkarte. Bleibt das Feld leer, erzeugt WordPress automatisch einen Anfang aus dem Haupttext – meist unschön abgeschnitten.</a:t>
            </a:r>
          </a:p>
        </p:txBody>
      </p:sp>
      <p:sp>
        <p:nvSpPr>
          <p:cNvPr id="15" name="Rectangle 14"/>
          <p:cNvSpPr/>
          <p:nvPr/>
        </p:nvSpPr>
        <p:spPr>
          <a:xfrm>
            <a:off x="566928" y="5650992"/>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566928" y="5650992"/>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49808" y="5769864"/>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18" name="TextBox 17"/>
          <p:cNvSpPr txBox="1"/>
          <p:nvPr/>
        </p:nvSpPr>
        <p:spPr>
          <a:xfrm>
            <a:off x="1773936" y="5769864"/>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Der Auszug ist das am meisten unterschätzte Feld. Er ist das Einzige, was Ihre Gäste in der Übersicht lesen – und entscheidet darüber, ob sie überhaupt klicken. Das Dashboard meldet fehlende Auszüge als „Ohne Kurzbeschreibung“.</a:t>
            </a:r>
          </a:p>
        </p:txBody>
      </p:sp>
      <p:sp>
        <p:nvSpPr>
          <p:cNvPr id="19" name="Rectangle 1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5 · Eine Veranstaltung anlegen</a:t>
            </a:r>
          </a:p>
        </p:txBody>
      </p:sp>
      <p:sp>
        <p:nvSpPr>
          <p:cNvPr id="21" name="TextBox 2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66 / 140</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5.4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Bereich B: die Box „Veranstaltungsdaten“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3004965"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Feld</a:t>
            </a:r>
          </a:p>
        </p:txBody>
      </p:sp>
      <p:sp>
        <p:nvSpPr>
          <p:cNvPr id="8" name="TextBox 7"/>
          <p:cNvSpPr txBox="1"/>
          <p:nvPr/>
        </p:nvSpPr>
        <p:spPr>
          <a:xfrm>
            <a:off x="3864501" y="1435608"/>
            <a:ext cx="7687113"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Bedeutung</a:t>
            </a:r>
          </a:p>
        </p:txBody>
      </p:sp>
      <p:sp>
        <p:nvSpPr>
          <p:cNvPr id="9" name="TextBox 8"/>
          <p:cNvSpPr txBox="1"/>
          <p:nvPr/>
        </p:nvSpPr>
        <p:spPr>
          <a:xfrm>
            <a:off x="676656" y="1833936"/>
            <a:ext cx="300496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Datum</a:t>
            </a:r>
          </a:p>
        </p:txBody>
      </p:sp>
      <p:sp>
        <p:nvSpPr>
          <p:cNvPr id="10" name="TextBox 9"/>
          <p:cNvSpPr txBox="1"/>
          <p:nvPr/>
        </p:nvSpPr>
        <p:spPr>
          <a:xfrm>
            <a:off x="3864501" y="1833936"/>
            <a:ext cx="7687113"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Pflichtfeld.</a:t>
            </a:r>
            <a:r>
              <a:rPr sz="1000" b="0" i="0" lang="de-DE">
                <a:solidFill>
                  <a:srgbClr val="1F2933"/>
                </a:solidFill>
                <a:latin typeface="Segoe UI"/>
              </a:rPr>
              <a:t> Ohne Datum erscheint der Eintrag in keiner zeitbasierten Ansicht.</a:t>
            </a:r>
          </a:p>
        </p:txBody>
      </p:sp>
      <p:sp>
        <p:nvSpPr>
          <p:cNvPr id="11" name="Rectangle 10"/>
          <p:cNvSpPr/>
          <p:nvPr/>
        </p:nvSpPr>
        <p:spPr>
          <a:xfrm>
            <a:off x="566928" y="215352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153524"/>
            <a:ext cx="11057839" cy="489316"/>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323253"/>
            <a:ext cx="300496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Startzeit</a:t>
            </a:r>
          </a:p>
        </p:txBody>
      </p:sp>
      <p:sp>
        <p:nvSpPr>
          <p:cNvPr id="14" name="TextBox 13"/>
          <p:cNvSpPr txBox="1"/>
          <p:nvPr/>
        </p:nvSpPr>
        <p:spPr>
          <a:xfrm>
            <a:off x="3864501" y="2323253"/>
            <a:ext cx="7687113"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Pflichtfeld.</a:t>
            </a:r>
            <a:r>
              <a:rPr sz="1000" b="0" i="0" lang="de-DE">
                <a:solidFill>
                  <a:srgbClr val="1F2933"/>
                </a:solidFill>
                <a:latin typeface="Segoe UI"/>
              </a:rPr>
              <a:t> Bestimmt die Sortierung und die Position im Zeitplan-Raster.</a:t>
            </a:r>
          </a:p>
        </p:txBody>
      </p:sp>
      <p:sp>
        <p:nvSpPr>
          <p:cNvPr id="15" name="Rectangle 14"/>
          <p:cNvSpPr/>
          <p:nvPr/>
        </p:nvSpPr>
        <p:spPr>
          <a:xfrm>
            <a:off x="566928" y="264284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2887500"/>
            <a:ext cx="300496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Endzeit</a:t>
            </a:r>
          </a:p>
        </p:txBody>
      </p:sp>
      <p:sp>
        <p:nvSpPr>
          <p:cNvPr id="17" name="TextBox 16"/>
          <p:cNvSpPr txBox="1"/>
          <p:nvPr/>
        </p:nvSpPr>
        <p:spPr>
          <a:xfrm>
            <a:off x="3864501" y="2812570"/>
            <a:ext cx="7687113" cy="48260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Dringend empfohlen. Bestimmt die Höhe der Kachel im Zeitplan und den Wechsel von „Live“ auf „beendet“. Fehlt sie, rechnen die Live-Module mit einer Stunde.</a:t>
            </a:r>
          </a:p>
        </p:txBody>
      </p:sp>
      <p:sp>
        <p:nvSpPr>
          <p:cNvPr id="18" name="Rectangle 17"/>
          <p:cNvSpPr/>
          <p:nvPr/>
        </p:nvSpPr>
        <p:spPr>
          <a:xfrm>
            <a:off x="566928" y="328201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3282018"/>
            <a:ext cx="11057839" cy="489316"/>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76656" y="3451747"/>
            <a:ext cx="300496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Hauptveranstaltung (Parent)</a:t>
            </a:r>
          </a:p>
        </p:txBody>
      </p:sp>
      <p:sp>
        <p:nvSpPr>
          <p:cNvPr id="21" name="TextBox 20"/>
          <p:cNvSpPr txBox="1"/>
          <p:nvPr/>
        </p:nvSpPr>
        <p:spPr>
          <a:xfrm>
            <a:off x="3864501" y="3451747"/>
            <a:ext cx="768711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Ordnet den Programmpunkt zu. „Keine“ macht den Eintrag selbst zur Hauptveranstaltung.</a:t>
            </a:r>
          </a:p>
        </p:txBody>
      </p:sp>
      <p:sp>
        <p:nvSpPr>
          <p:cNvPr id="22" name="Rectangle 21"/>
          <p:cNvSpPr/>
          <p:nvPr/>
        </p:nvSpPr>
        <p:spPr>
          <a:xfrm>
            <a:off x="566928" y="377133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76656" y="3941064"/>
            <a:ext cx="300496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Veranstaltungs-ID</a:t>
            </a:r>
          </a:p>
        </p:txBody>
      </p:sp>
      <p:sp>
        <p:nvSpPr>
          <p:cNvPr id="24" name="TextBox 23"/>
          <p:cNvSpPr txBox="1"/>
          <p:nvPr/>
        </p:nvSpPr>
        <p:spPr>
          <a:xfrm>
            <a:off x="3864501" y="3941064"/>
            <a:ext cx="768711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Wird automatisch vergeben und ist schreibgeschützt. Sie ist der stabile Schlüssel für Import und Export.</a:t>
            </a:r>
          </a:p>
        </p:txBody>
      </p:sp>
      <p:sp>
        <p:nvSpPr>
          <p:cNvPr id="25" name="Rectangle 24"/>
          <p:cNvSpPr/>
          <p:nvPr/>
        </p:nvSpPr>
        <p:spPr>
          <a:xfrm>
            <a:off x="566928" y="426065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4260652"/>
            <a:ext cx="11057839" cy="489316"/>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676656" y="4430380"/>
            <a:ext cx="300496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Veranstaltung ist abgesagt</a:t>
            </a:r>
          </a:p>
        </p:txBody>
      </p:sp>
      <p:sp>
        <p:nvSpPr>
          <p:cNvPr id="28" name="TextBox 27"/>
          <p:cNvSpPr txBox="1"/>
          <p:nvPr/>
        </p:nvSpPr>
        <p:spPr>
          <a:xfrm>
            <a:off x="3864501" y="4430380"/>
            <a:ext cx="768711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Ein Schalter. Setzt im Frontend das Kennzeichen „Abgesagt“ vor den Titel und markiert den Eintrag rot.</a:t>
            </a:r>
          </a:p>
        </p:txBody>
      </p:sp>
      <p:sp>
        <p:nvSpPr>
          <p:cNvPr id="29" name="Rectangle 28"/>
          <p:cNvSpPr/>
          <p:nvPr/>
        </p:nvSpPr>
        <p:spPr>
          <a:xfrm>
            <a:off x="566928" y="474996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676656" y="4919697"/>
            <a:ext cx="300496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Veranstaltungsort</a:t>
            </a:r>
          </a:p>
        </p:txBody>
      </p:sp>
      <p:sp>
        <p:nvSpPr>
          <p:cNvPr id="31" name="TextBox 30"/>
          <p:cNvSpPr txBox="1"/>
          <p:nvPr/>
        </p:nvSpPr>
        <p:spPr>
          <a:xfrm>
            <a:off x="3864501" y="4919697"/>
            <a:ext cx="768711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Auswahlfeld direkt in der Box. Der Eintrag übernimmt automatisch Farbe und Bild des Ortes.</a:t>
            </a:r>
          </a:p>
        </p:txBody>
      </p:sp>
      <p:sp>
        <p:nvSpPr>
          <p:cNvPr id="32" name="Rectangle 31"/>
          <p:cNvSpPr/>
          <p:nvPr/>
        </p:nvSpPr>
        <p:spPr>
          <a:xfrm>
            <a:off x="566928" y="523928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566928" y="5239286"/>
            <a:ext cx="11057839" cy="489316"/>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676656" y="5409014"/>
            <a:ext cx="300496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Tages-Öffnungszeiten</a:t>
            </a:r>
          </a:p>
        </p:txBody>
      </p:sp>
      <p:sp>
        <p:nvSpPr>
          <p:cNvPr id="35" name="TextBox 34"/>
          <p:cNvSpPr txBox="1"/>
          <p:nvPr/>
        </p:nvSpPr>
        <p:spPr>
          <a:xfrm>
            <a:off x="3864501" y="5409014"/>
            <a:ext cx="768711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Nur bei Hauptveranstaltungen sichtbar – siehe Kapitel 5.9.</a:t>
            </a:r>
          </a:p>
        </p:txBody>
      </p:sp>
      <p:sp>
        <p:nvSpPr>
          <p:cNvPr id="36" name="Rectangle 35"/>
          <p:cNvSpPr/>
          <p:nvPr/>
        </p:nvSpPr>
        <p:spPr>
          <a:xfrm>
            <a:off x="566928" y="572860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5898331"/>
            <a:ext cx="300496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Hallenplan-Verknüpfung</a:t>
            </a:r>
          </a:p>
        </p:txBody>
      </p:sp>
      <p:sp>
        <p:nvSpPr>
          <p:cNvPr id="38" name="TextBox 37"/>
          <p:cNvSpPr txBox="1"/>
          <p:nvPr/>
        </p:nvSpPr>
        <p:spPr>
          <a:xfrm>
            <a:off x="3864501" y="5898331"/>
            <a:ext cx="768711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Nur sichtbar, wenn das Aussteller-Plugin installiert ist.</a:t>
            </a:r>
          </a:p>
        </p:txBody>
      </p:sp>
      <p:sp>
        <p:nvSpPr>
          <p:cNvPr id="39" name="Rectangle 38"/>
          <p:cNvSpPr/>
          <p:nvPr/>
        </p:nvSpPr>
        <p:spPr>
          <a:xfrm>
            <a:off x="566928" y="621792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5 · Eine Veranstaltung anlegen</a:t>
            </a:r>
          </a:p>
        </p:txBody>
      </p:sp>
      <p:sp>
        <p:nvSpPr>
          <p:cNvPr id="42" name="TextBox 4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67 / 140</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5.5 · LINK &amp; KLICK-AKTION</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Bereich C: Was passiert beim Klick?</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Detailseite anzeigen</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1" i="0" lang="de-DE">
                <a:solidFill>
                  <a:srgbClr val="3B4A57"/>
                </a:solidFill>
                <a:latin typeface="Segoe UI"/>
              </a:rPr>
              <a:t>Der Standard.</a:t>
            </a:r>
            <a:r>
              <a:rPr sz="1050" b="0" i="0" lang="de-DE">
                <a:solidFill>
                  <a:srgbClr val="3B4A57"/>
                </a:solidFill>
                <a:latin typeface="Segoe UI"/>
              </a:rPr>
              <a:t> Ein Klick öffnet die Einzelansicht bzw. das Pop-up-Fenster mit allen Informationen.</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Für fast alles richtig</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Externen Link öffnen</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Ein Klick führt direkt zur hinterlegten fremden Adresse – etwa zu einem Twitch-Kanal oder einem Videomeeting. Ist keine Adresse hinterlegt, fällt das System auf die Detailseite zurück.</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Für Online-Formate</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Kein Link (nur Info-Kachel)</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Der Eintrag ist rein informativ. Der Mauszeiger verändert sich beim Darüberfahren bewusst nicht, damit Gäste sofort erkennen: hier gibt es nichts zu klicken.</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Für Pausen, Einlass, Hinweise</a:t>
            </a:r>
          </a:p>
        </p:txBody>
      </p:sp>
      <p:sp>
        <p:nvSpPr>
          <p:cNvPr id="21" name="Rectangle 20"/>
          <p:cNvSpPr/>
          <p:nvPr/>
        </p:nvSpPr>
        <p:spPr>
          <a:xfrm>
            <a:off x="566928" y="4526280"/>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4" name="TextBox 23"/>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Das Feld </a:t>
            </a:r>
            <a:r>
              <a:rPr sz="1000" b="1" i="0" lang="de-DE">
                <a:solidFill>
                  <a:srgbClr val="2B3844"/>
                </a:solidFill>
                <a:latin typeface="Segoe UI"/>
              </a:rPr>
              <a:t>Externer Link</a:t>
            </a:r>
            <a:r>
              <a:rPr sz="1000" b="0" i="0" lang="de-DE">
                <a:solidFill>
                  <a:srgbClr val="2B3844"/>
                </a:solidFill>
                <a:latin typeface="Segoe UI"/>
              </a:rPr>
              <a:t> erscheint im Standardmodus als Schaltfläche „Weitere Informationen“. </a:t>
            </a:r>
            <a:r>
              <a:rPr sz="1000" b="1" i="0" lang="de-DE">
                <a:solidFill>
                  <a:srgbClr val="2B3844"/>
                </a:solidFill>
                <a:latin typeface="Segoe UI"/>
              </a:rPr>
              <a:t>Suchmaschinen:</a:t>
            </a:r>
            <a:r>
              <a:rPr sz="1000" b="0" i="0" lang="de-DE">
                <a:solidFill>
                  <a:srgbClr val="2B3844"/>
                </a:solidFill>
                <a:latin typeface="Segoe UI"/>
              </a:rPr>
              <a:t> </a:t>
            </a:r>
            <a:r>
              <a:rPr sz="1000" b="0" i="1" lang="de-DE">
                <a:solidFill>
                  <a:srgbClr val="2B3844"/>
                </a:solidFill>
                <a:latin typeface="Segoe UI"/>
              </a:rPr>
              <a:t>Kein Link</a:t>
            </a:r>
            <a:r>
              <a:rPr sz="1000" b="0" i="0" lang="de-DE">
                <a:solidFill>
                  <a:srgbClr val="2B3844"/>
                </a:solidFill>
                <a:latin typeface="Segoe UI"/>
              </a:rPr>
              <a:t> wird nicht indexiert und fehlt in der Sitemap; die Detailseite eines Punkts mit </a:t>
            </a:r>
            <a:r>
              <a:rPr sz="1000" b="0" i="1" lang="de-DE">
                <a:solidFill>
                  <a:srgbClr val="2B3844"/>
                </a:solidFill>
                <a:latin typeface="Segoe UI"/>
              </a:rPr>
              <a:t>Externen Link öffnen</a:t>
            </a:r>
            <a:r>
              <a:rPr sz="1000" b="0" i="0" lang="de-DE">
                <a:solidFill>
                  <a:srgbClr val="2B3844"/>
                </a:solidFill>
                <a:latin typeface="Segoe UI"/>
              </a:rPr>
              <a:t> leitet auf die externe Adresse weiter – angemeldete Redakteure ausgenommen.</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5 · Eine Veranstaltung anlegen</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68 / 140</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5.6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Bereich D und E: Personen, Rollen und Tickets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5943600" cy="3749039"/>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59436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 Kongress</a:t>
            </a:r>
          </a:p>
        </p:txBody>
      </p:sp>
      <p:sp>
        <p:nvSpPr>
          <p:cNvPr id="9" name="Rectangle 8"/>
          <p:cNvSpPr/>
          <p:nvPr/>
        </p:nvSpPr>
        <p:spPr>
          <a:xfrm>
            <a:off x="566928" y="1572768"/>
            <a:ext cx="1481328" cy="352958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Veranstaltungen</a:t>
            </a:r>
          </a:p>
        </p:txBody>
      </p:sp>
      <p:sp>
        <p:nvSpPr>
          <p:cNvPr id="13" name="Rectangle 12"/>
          <p:cNvSpPr/>
          <p:nvPr/>
        </p:nvSpPr>
        <p:spPr>
          <a:xfrm>
            <a:off x="566928"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Alle Veranstaltungen</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Erstellen</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Sprecher</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Orte</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Rollen</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Master Editor</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25" name="TextBox 24"/>
          <p:cNvSpPr txBox="1"/>
          <p:nvPr/>
        </p:nvSpPr>
        <p:spPr>
          <a:xfrm>
            <a:off x="713232" y="42382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26" name="TextBox 25"/>
          <p:cNvSpPr txBox="1"/>
          <p:nvPr/>
        </p:nvSpPr>
        <p:spPr>
          <a:xfrm>
            <a:off x="713232" y="44759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27" name="TextBox 26"/>
          <p:cNvSpPr txBox="1"/>
          <p:nvPr/>
        </p:nvSpPr>
        <p:spPr>
          <a:xfrm>
            <a:off x="713232" y="4713732"/>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Design</a:t>
            </a:r>
          </a:p>
        </p:txBody>
      </p:sp>
      <p:sp>
        <p:nvSpPr>
          <p:cNvPr id="28" name="Rectangle 27"/>
          <p:cNvSpPr/>
          <p:nvPr/>
        </p:nvSpPr>
        <p:spPr>
          <a:xfrm>
            <a:off x="2249424" y="1700784"/>
            <a:ext cx="4059935" cy="1316736"/>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2249424" y="1700784"/>
            <a:ext cx="405993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2249424" y="1975104"/>
            <a:ext cx="405993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2359152" y="1769364"/>
            <a:ext cx="384047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Personen / Rollen (optional)</a:t>
            </a:r>
          </a:p>
        </p:txBody>
      </p:sp>
      <p:sp>
        <p:nvSpPr>
          <p:cNvPr id="32" name="TextBox 31"/>
          <p:cNvSpPr txBox="1"/>
          <p:nvPr/>
        </p:nvSpPr>
        <p:spPr>
          <a:xfrm>
            <a:off x="2377440" y="2103120"/>
            <a:ext cx="1810511"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Rolle</a:t>
            </a:r>
          </a:p>
        </p:txBody>
      </p:sp>
      <p:sp>
        <p:nvSpPr>
          <p:cNvPr id="33" name="Rounded Rectangle 32"/>
          <p:cNvSpPr/>
          <p:nvPr/>
        </p:nvSpPr>
        <p:spPr>
          <a:xfrm>
            <a:off x="2377440" y="2313432"/>
            <a:ext cx="181051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2468880" y="2363724"/>
            <a:ext cx="1426463"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Autorin</a:t>
            </a:r>
          </a:p>
        </p:txBody>
      </p:sp>
      <p:sp>
        <p:nvSpPr>
          <p:cNvPr id="35" name="TextBox 34"/>
          <p:cNvSpPr txBox="1"/>
          <p:nvPr/>
        </p:nvSpPr>
        <p:spPr>
          <a:xfrm>
            <a:off x="3968496" y="2363724"/>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36" name="TextBox 35"/>
          <p:cNvSpPr txBox="1"/>
          <p:nvPr/>
        </p:nvSpPr>
        <p:spPr>
          <a:xfrm>
            <a:off x="4370832" y="2103120"/>
            <a:ext cx="1810511"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Name</a:t>
            </a:r>
          </a:p>
        </p:txBody>
      </p:sp>
      <p:sp>
        <p:nvSpPr>
          <p:cNvPr id="37" name="Rounded Rectangle 36"/>
          <p:cNvSpPr/>
          <p:nvPr/>
        </p:nvSpPr>
        <p:spPr>
          <a:xfrm>
            <a:off x="4370832" y="2313432"/>
            <a:ext cx="181051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4462272" y="2363724"/>
            <a:ext cx="1426463"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Dr. Anna Berg</a:t>
            </a:r>
          </a:p>
        </p:txBody>
      </p:sp>
      <p:sp>
        <p:nvSpPr>
          <p:cNvPr id="39" name="TextBox 38"/>
          <p:cNvSpPr txBox="1"/>
          <p:nvPr/>
        </p:nvSpPr>
        <p:spPr>
          <a:xfrm>
            <a:off x="2377440" y="2651760"/>
            <a:ext cx="1810511"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Profil-URL</a:t>
            </a:r>
          </a:p>
        </p:txBody>
      </p:sp>
      <p:sp>
        <p:nvSpPr>
          <p:cNvPr id="40" name="Rounded Rectangle 39"/>
          <p:cNvSpPr/>
          <p:nvPr/>
        </p:nvSpPr>
        <p:spPr>
          <a:xfrm>
            <a:off x="2377440" y="2862072"/>
            <a:ext cx="181051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2468880" y="2912364"/>
            <a:ext cx="1426463"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https://anna-berg.de</a:t>
            </a:r>
          </a:p>
        </p:txBody>
      </p:sp>
      <p:sp>
        <p:nvSpPr>
          <p:cNvPr id="42" name="TextBox 41"/>
          <p:cNvSpPr txBox="1"/>
          <p:nvPr/>
        </p:nvSpPr>
        <p:spPr>
          <a:xfrm>
            <a:off x="4370832" y="2651760"/>
            <a:ext cx="1810511"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Sprache</a:t>
            </a:r>
          </a:p>
        </p:txBody>
      </p:sp>
      <p:sp>
        <p:nvSpPr>
          <p:cNvPr id="43" name="Rounded Rectangle 42"/>
          <p:cNvSpPr/>
          <p:nvPr/>
        </p:nvSpPr>
        <p:spPr>
          <a:xfrm>
            <a:off x="4370832" y="2862072"/>
            <a:ext cx="181051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4462272" y="2912364"/>
            <a:ext cx="1426463"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Deutsch</a:t>
            </a:r>
          </a:p>
        </p:txBody>
      </p:sp>
      <p:sp>
        <p:nvSpPr>
          <p:cNvPr id="45" name="Rectangle 44"/>
          <p:cNvSpPr/>
          <p:nvPr/>
        </p:nvSpPr>
        <p:spPr>
          <a:xfrm>
            <a:off x="2249424" y="3182112"/>
            <a:ext cx="4059935" cy="1316736"/>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2249424" y="3182112"/>
            <a:ext cx="405993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2249424" y="3456432"/>
            <a:ext cx="405993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2359152" y="3250692"/>
            <a:ext cx="384047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Ticketsystem</a:t>
            </a:r>
          </a:p>
        </p:txBody>
      </p:sp>
      <p:sp>
        <p:nvSpPr>
          <p:cNvPr id="49" name="TextBox 48"/>
          <p:cNvSpPr txBox="1"/>
          <p:nvPr/>
        </p:nvSpPr>
        <p:spPr>
          <a:xfrm>
            <a:off x="2377440" y="3584448"/>
            <a:ext cx="1810511"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Preis</a:t>
            </a:r>
          </a:p>
        </p:txBody>
      </p:sp>
      <p:sp>
        <p:nvSpPr>
          <p:cNvPr id="50" name="Rounded Rectangle 49"/>
          <p:cNvSpPr/>
          <p:nvPr/>
        </p:nvSpPr>
        <p:spPr>
          <a:xfrm>
            <a:off x="2377440" y="3794760"/>
            <a:ext cx="181051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2468880" y="3845052"/>
            <a:ext cx="1426463"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12 EUR</a:t>
            </a:r>
          </a:p>
        </p:txBody>
      </p:sp>
      <p:sp>
        <p:nvSpPr>
          <p:cNvPr id="52" name="TextBox 51"/>
          <p:cNvSpPr txBox="1"/>
          <p:nvPr/>
        </p:nvSpPr>
        <p:spPr>
          <a:xfrm>
            <a:off x="4370832" y="3584448"/>
            <a:ext cx="1810511"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Preisinformation</a:t>
            </a:r>
          </a:p>
        </p:txBody>
      </p:sp>
      <p:sp>
        <p:nvSpPr>
          <p:cNvPr id="53" name="Rounded Rectangle 52"/>
          <p:cNvSpPr/>
          <p:nvPr/>
        </p:nvSpPr>
        <p:spPr>
          <a:xfrm>
            <a:off x="4370832" y="3794760"/>
            <a:ext cx="181051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4462272" y="3845052"/>
            <a:ext cx="1426463"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nur mit Festivalticket</a:t>
            </a:r>
          </a:p>
        </p:txBody>
      </p:sp>
      <p:sp>
        <p:nvSpPr>
          <p:cNvPr id="55" name="TextBox 54"/>
          <p:cNvSpPr txBox="1"/>
          <p:nvPr/>
        </p:nvSpPr>
        <p:spPr>
          <a:xfrm>
            <a:off x="2377440" y="4133088"/>
            <a:ext cx="1810511"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Ticketshop-URL</a:t>
            </a:r>
          </a:p>
        </p:txBody>
      </p:sp>
      <p:sp>
        <p:nvSpPr>
          <p:cNvPr id="56" name="Rounded Rectangle 55"/>
          <p:cNvSpPr/>
          <p:nvPr/>
        </p:nvSpPr>
        <p:spPr>
          <a:xfrm>
            <a:off x="2377440" y="4343400"/>
            <a:ext cx="181051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2468880" y="4393692"/>
            <a:ext cx="1426463"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https://tickets.example/…</a:t>
            </a:r>
          </a:p>
        </p:txBody>
      </p:sp>
      <p:sp>
        <p:nvSpPr>
          <p:cNvPr id="58" name="TextBox 57"/>
          <p:cNvSpPr txBox="1"/>
          <p:nvPr/>
        </p:nvSpPr>
        <p:spPr>
          <a:xfrm>
            <a:off x="4370832" y="4133088"/>
            <a:ext cx="1810511"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Symbol-Sichtbarkeit</a:t>
            </a:r>
          </a:p>
        </p:txBody>
      </p:sp>
      <p:sp>
        <p:nvSpPr>
          <p:cNvPr id="59" name="Rounded Rectangle 58"/>
          <p:cNvSpPr/>
          <p:nvPr/>
        </p:nvSpPr>
        <p:spPr>
          <a:xfrm>
            <a:off x="4370832" y="4343400"/>
            <a:ext cx="181051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4462272" y="4393692"/>
            <a:ext cx="1426463"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Standard</a:t>
            </a:r>
          </a:p>
        </p:txBody>
      </p:sp>
      <p:sp>
        <p:nvSpPr>
          <p:cNvPr id="61" name="TextBox 60"/>
          <p:cNvSpPr txBox="1"/>
          <p:nvPr/>
        </p:nvSpPr>
        <p:spPr>
          <a:xfrm>
            <a:off x="5961888" y="4393692"/>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62" name="TextBox 61"/>
          <p:cNvSpPr txBox="1"/>
          <p:nvPr/>
        </p:nvSpPr>
        <p:spPr>
          <a:xfrm>
            <a:off x="6922008" y="1353312"/>
            <a:ext cx="470275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Die Felder im Einzelnen</a:t>
            </a:r>
          </a:p>
        </p:txBody>
      </p:sp>
      <p:sp>
        <p:nvSpPr>
          <p:cNvPr id="63" name="TextBox 62"/>
          <p:cNvSpPr txBox="1"/>
          <p:nvPr/>
        </p:nvSpPr>
        <p:spPr>
          <a:xfrm>
            <a:off x="6922008" y="1737360"/>
            <a:ext cx="47027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Rolle</a:t>
            </a:r>
          </a:p>
        </p:txBody>
      </p:sp>
      <p:sp>
        <p:nvSpPr>
          <p:cNvPr id="64" name="TextBox 63"/>
          <p:cNvSpPr txBox="1"/>
          <p:nvPr/>
        </p:nvSpPr>
        <p:spPr>
          <a:xfrm>
            <a:off x="6922008" y="1957070"/>
            <a:ext cx="47027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Auswahl aus Ihrer Rollen-Liste. Über „Verwalten / Hinzufügen“ legen Sie neue an.</a:t>
            </a:r>
          </a:p>
        </p:txBody>
      </p:sp>
      <p:sp>
        <p:nvSpPr>
          <p:cNvPr id="65" name="TextBox 64"/>
          <p:cNvSpPr txBox="1"/>
          <p:nvPr/>
        </p:nvSpPr>
        <p:spPr>
          <a:xfrm>
            <a:off x="6922008" y="2486406"/>
            <a:ext cx="47027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Name</a:t>
            </a:r>
          </a:p>
        </p:txBody>
      </p:sp>
      <p:sp>
        <p:nvSpPr>
          <p:cNvPr id="66" name="TextBox 65"/>
          <p:cNvSpPr txBox="1"/>
          <p:nvPr/>
        </p:nvSpPr>
        <p:spPr>
          <a:xfrm>
            <a:off x="6922008" y="2706116"/>
            <a:ext cx="47027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Der Name der Person oder Gruppe. Wird bei der Suche mit durchsucht.</a:t>
            </a:r>
          </a:p>
        </p:txBody>
      </p:sp>
      <p:sp>
        <p:nvSpPr>
          <p:cNvPr id="67" name="TextBox 66"/>
          <p:cNvSpPr txBox="1"/>
          <p:nvPr/>
        </p:nvSpPr>
        <p:spPr>
          <a:xfrm>
            <a:off x="6922008" y="3080512"/>
            <a:ext cx="47027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Profil-URL</a:t>
            </a:r>
          </a:p>
        </p:txBody>
      </p:sp>
      <p:sp>
        <p:nvSpPr>
          <p:cNvPr id="68" name="TextBox 67"/>
          <p:cNvSpPr txBox="1"/>
          <p:nvPr/>
        </p:nvSpPr>
        <p:spPr>
          <a:xfrm>
            <a:off x="6922008" y="3300222"/>
            <a:ext cx="47027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Link zur Website oder zum Social-Media-Profil der Person.</a:t>
            </a:r>
          </a:p>
        </p:txBody>
      </p:sp>
      <p:sp>
        <p:nvSpPr>
          <p:cNvPr id="69" name="TextBox 68"/>
          <p:cNvSpPr txBox="1"/>
          <p:nvPr/>
        </p:nvSpPr>
        <p:spPr>
          <a:xfrm>
            <a:off x="6922008" y="3674617"/>
            <a:ext cx="47027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Sprache</a:t>
            </a:r>
          </a:p>
        </p:txBody>
      </p:sp>
      <p:sp>
        <p:nvSpPr>
          <p:cNvPr id="70" name="TextBox 69"/>
          <p:cNvSpPr txBox="1"/>
          <p:nvPr/>
        </p:nvSpPr>
        <p:spPr>
          <a:xfrm>
            <a:off x="6922008" y="3894327"/>
            <a:ext cx="47027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Freitext, z. B. „Deutsch“, „English“, „DE/EN“. Erscheint als eigene Zeile.</a:t>
            </a:r>
          </a:p>
        </p:txBody>
      </p:sp>
      <p:sp>
        <p:nvSpPr>
          <p:cNvPr id="71" name="TextBox 70"/>
          <p:cNvSpPr txBox="1"/>
          <p:nvPr/>
        </p:nvSpPr>
        <p:spPr>
          <a:xfrm>
            <a:off x="6922008" y="4268724"/>
            <a:ext cx="47027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Preis und Preisinformation</a:t>
            </a:r>
          </a:p>
        </p:txBody>
      </p:sp>
      <p:sp>
        <p:nvSpPr>
          <p:cNvPr id="72" name="TextBox 71"/>
          <p:cNvSpPr txBox="1"/>
          <p:nvPr/>
        </p:nvSpPr>
        <p:spPr>
          <a:xfrm>
            <a:off x="6922008" y="4488434"/>
            <a:ext cx="47027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Freitext, z. B. „10 EUR“ und „nur mit Festivalticket gültig“.</a:t>
            </a:r>
          </a:p>
        </p:txBody>
      </p:sp>
      <p:sp>
        <p:nvSpPr>
          <p:cNvPr id="73" name="TextBox 72"/>
          <p:cNvSpPr txBox="1"/>
          <p:nvPr/>
        </p:nvSpPr>
        <p:spPr>
          <a:xfrm>
            <a:off x="6922008" y="4862830"/>
            <a:ext cx="47027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Ticketshop-URL</a:t>
            </a:r>
          </a:p>
        </p:txBody>
      </p:sp>
      <p:sp>
        <p:nvSpPr>
          <p:cNvPr id="74" name="TextBox 73"/>
          <p:cNvSpPr txBox="1"/>
          <p:nvPr/>
        </p:nvSpPr>
        <p:spPr>
          <a:xfrm>
            <a:off x="6922008" y="5082540"/>
            <a:ext cx="47027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Direkter Link zum Kauf. Überschreibt einen an der Hauptveranstaltung hinterlegten Link.</a:t>
            </a:r>
          </a:p>
        </p:txBody>
      </p:sp>
      <p:sp>
        <p:nvSpPr>
          <p:cNvPr id="75" name="Rectangle 74"/>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Rectangle 75"/>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78" name="TextBox 77"/>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Box </a:t>
            </a:r>
            <a:r>
              <a:rPr sz="1000" b="1" i="0" lang="de-DE">
                <a:solidFill>
                  <a:srgbClr val="2B3844"/>
                </a:solidFill>
                <a:latin typeface="Segoe UI"/>
              </a:rPr>
              <a:t>Personen / Rollen</a:t>
            </a:r>
            <a:r>
              <a:rPr sz="1000" b="0" i="0" lang="de-DE">
                <a:solidFill>
                  <a:srgbClr val="2B3844"/>
                </a:solidFill>
                <a:latin typeface="Segoe UI"/>
              </a:rPr>
              <a:t> nimmt inzwischen </a:t>
            </a:r>
            <a:r>
              <a:rPr sz="1000" b="1" i="0" lang="de-DE">
                <a:solidFill>
                  <a:srgbClr val="2B3844"/>
                </a:solidFill>
                <a:latin typeface="Segoe UI"/>
              </a:rPr>
              <a:t>mehrere</a:t>
            </a:r>
            <a:r>
              <a:rPr sz="1000" b="0" i="0" lang="de-DE">
                <a:solidFill>
                  <a:srgbClr val="2B3844"/>
                </a:solidFill>
                <a:latin typeface="Segoe UI"/>
              </a:rPr>
              <a:t> Personen auf und kann sie mit einem eigenen Sprecher-Datensatz verknüpfen. Wie das geht, steht in Kapitel 7.</a:t>
            </a:r>
          </a:p>
        </p:txBody>
      </p:sp>
      <p:sp>
        <p:nvSpPr>
          <p:cNvPr id="79" name="Rectangle 7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5 · Eine Veranstaltung anlegen</a:t>
            </a:r>
          </a:p>
        </p:txBody>
      </p:sp>
      <p:sp>
        <p:nvSpPr>
          <p:cNvPr id="81" name="TextBox 8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69 / 140</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5.6 · PERSONEN / ROLLEN</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Einen Aussteller mit dem Programmpunkt verknüpfen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422727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Unter der Sprecher-Liste im Block </a:t>
            </a:r>
            <a:r>
              <a:rPr sz="1150" b="1" i="0" lang="de-DE">
                <a:solidFill>
                  <a:srgbClr val="25333F"/>
                </a:solidFill>
                <a:latin typeface="Segoe UI"/>
              </a:rPr>
              <a:t>Erster Sprecher: Profil-Verlinkung</a:t>
            </a:r>
            <a:r>
              <a:rPr sz="1150" b="0" i="0" lang="de-DE">
                <a:solidFill>
                  <a:srgbClr val="25333F"/>
                </a:solidFill>
                <a:latin typeface="Segoe UI"/>
              </a:rPr>
              <a:t> das Feld </a:t>
            </a:r>
            <a:r>
              <a:rPr sz="1150" b="1" i="0" lang="de-DE">
                <a:solidFill>
                  <a:srgbClr val="25333F"/>
                </a:solidFill>
                <a:latin typeface="Segoe UI"/>
              </a:rPr>
              <a:t>Verknüpfter Aussteller</a:t>
            </a:r>
            <a:r>
              <a:rPr sz="1150" b="0" i="0" lang="de-DE">
                <a:solidFill>
                  <a:srgbClr val="25333F"/>
                </a:solidFill>
                <a:latin typeface="Segoe UI"/>
              </a:rPr>
              <a:t> suchen.</a:t>
            </a:r>
          </a:p>
        </p:txBody>
      </p:sp>
      <p:sp>
        <p:nvSpPr>
          <p:cNvPr id="9" name="TextBox 8"/>
          <p:cNvSpPr txBox="1"/>
          <p:nvPr/>
        </p:nvSpPr>
        <p:spPr>
          <a:xfrm>
            <a:off x="950976" y="1755394"/>
            <a:ext cx="422727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Nur mit installiertem Aussteller-Plugin.</a:t>
            </a:r>
          </a:p>
        </p:txBody>
      </p:sp>
      <p:sp>
        <p:nvSpPr>
          <p:cNvPr id="10" name="Oval 9"/>
          <p:cNvSpPr/>
          <p:nvPr/>
        </p:nvSpPr>
        <p:spPr>
          <a:xfrm>
            <a:off x="566928" y="214706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18821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2" name="TextBox 11"/>
          <p:cNvSpPr txBox="1"/>
          <p:nvPr/>
        </p:nvSpPr>
        <p:spPr>
          <a:xfrm>
            <a:off x="950976" y="2137918"/>
            <a:ext cx="422727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Den Namen tippen – ab zwei Zeichen erscheinen Treffer mit ID, Veranstaltung und Standnummer.</a:t>
            </a:r>
          </a:p>
        </p:txBody>
      </p:sp>
      <p:sp>
        <p:nvSpPr>
          <p:cNvPr id="13" name="TextBox 12"/>
          <p:cNvSpPr txBox="1"/>
          <p:nvPr/>
        </p:nvSpPr>
        <p:spPr>
          <a:xfrm>
            <a:off x="950976" y="2540000"/>
            <a:ext cx="422727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Alternativ die ID eintippen und Enter drücken.</a:t>
            </a:r>
          </a:p>
        </p:txBody>
      </p:sp>
      <p:sp>
        <p:nvSpPr>
          <p:cNvPr id="14" name="Oval 13"/>
          <p:cNvSpPr/>
          <p:nvPr/>
        </p:nvSpPr>
        <p:spPr>
          <a:xfrm>
            <a:off x="566928" y="293166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2972816"/>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6" name="TextBox 15"/>
          <p:cNvSpPr txBox="1"/>
          <p:nvPr/>
        </p:nvSpPr>
        <p:spPr>
          <a:xfrm>
            <a:off x="950976" y="2922524"/>
            <a:ext cx="422727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Die Auswahl erscheint als </a:t>
            </a:r>
            <a:r>
              <a:rPr sz="1150" b="1" i="0" lang="de-DE">
                <a:solidFill>
                  <a:srgbClr val="25333F"/>
                </a:solidFill>
                <a:latin typeface="Segoe UI"/>
              </a:rPr>
              <a:t>Pille</a:t>
            </a:r>
            <a:r>
              <a:rPr sz="1150" b="0" i="0" lang="de-DE">
                <a:solidFill>
                  <a:srgbClr val="25333F"/>
                </a:solidFill>
                <a:latin typeface="Segoe UI"/>
              </a:rPr>
              <a:t>. Je Programmpunkt ist genau ein Aussteller möglich; entfernt wird er über das ×.</a:t>
            </a:r>
          </a:p>
        </p:txBody>
      </p:sp>
      <p:sp>
        <p:nvSpPr>
          <p:cNvPr id="17" name="Oval 16"/>
          <p:cNvSpPr/>
          <p:nvPr/>
        </p:nvSpPr>
        <p:spPr>
          <a:xfrm>
            <a:off x="566928" y="3525774"/>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566922"/>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9" name="TextBox 18"/>
          <p:cNvSpPr txBox="1"/>
          <p:nvPr/>
        </p:nvSpPr>
        <p:spPr>
          <a:xfrm>
            <a:off x="950976" y="3516630"/>
            <a:ext cx="422727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Das Feld </a:t>
            </a:r>
            <a:r>
              <a:rPr sz="1150" b="1" i="0" lang="de-DE">
                <a:solidFill>
                  <a:srgbClr val="25333F"/>
                </a:solidFill>
                <a:latin typeface="Segoe UI"/>
              </a:rPr>
              <a:t>Name</a:t>
            </a:r>
            <a:r>
              <a:rPr sz="1150" b="0" i="0" lang="de-DE">
                <a:solidFill>
                  <a:srgbClr val="25333F"/>
                </a:solidFill>
                <a:latin typeface="Segoe UI"/>
              </a:rPr>
              <a:t> dürfen Sie leer lassen – dann erscheint der Ausstellername.</a:t>
            </a:r>
          </a:p>
        </p:txBody>
      </p:sp>
      <p:sp>
        <p:nvSpPr>
          <p:cNvPr id="20" name="Oval 19"/>
          <p:cNvSpPr/>
          <p:nvPr/>
        </p:nvSpPr>
        <p:spPr>
          <a:xfrm>
            <a:off x="566928" y="4119880"/>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4161028"/>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2" name="TextBox 21"/>
          <p:cNvSpPr txBox="1"/>
          <p:nvPr/>
        </p:nvSpPr>
        <p:spPr>
          <a:xfrm>
            <a:off x="950976" y="4110736"/>
            <a:ext cx="422727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Die Zeile </a:t>
            </a:r>
            <a:r>
              <a:rPr sz="1150" b="1" i="0" lang="de-DE">
                <a:solidFill>
                  <a:srgbClr val="25333F"/>
                </a:solidFill>
                <a:latin typeface="Segoe UI"/>
              </a:rPr>
              <a:t>„Click behaviour“</a:t>
            </a:r>
            <a:r>
              <a:rPr sz="1150" b="0" i="0" lang="de-DE">
                <a:solidFill>
                  <a:srgbClr val="25333F"/>
                </a:solidFill>
                <a:latin typeface="Segoe UI"/>
              </a:rPr>
              <a:t> sagt vorab, ob sich ein Pop-up oder eine eigene Seite öffnet.</a:t>
            </a:r>
          </a:p>
        </p:txBody>
      </p:sp>
      <p:sp>
        <p:nvSpPr>
          <p:cNvPr id="23" name="Oval 22"/>
          <p:cNvSpPr/>
          <p:nvPr/>
        </p:nvSpPr>
        <p:spPr>
          <a:xfrm>
            <a:off x="566928" y="471398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66928" y="475513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6</a:t>
            </a:r>
          </a:p>
        </p:txBody>
      </p:sp>
      <p:sp>
        <p:nvSpPr>
          <p:cNvPr id="25" name="TextBox 24"/>
          <p:cNvSpPr txBox="1"/>
          <p:nvPr/>
        </p:nvSpPr>
        <p:spPr>
          <a:xfrm>
            <a:off x="950976" y="4704842"/>
            <a:ext cx="422727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Speichern – der Programmpunkt erscheint danach </a:t>
            </a:r>
            <a:r>
              <a:rPr sz="1150" b="1" i="0" lang="de-DE">
                <a:solidFill>
                  <a:srgbClr val="25333F"/>
                </a:solidFill>
                <a:latin typeface="Segoe UI"/>
              </a:rPr>
              <a:t>automatisch auch beim Aussteller</a:t>
            </a:r>
            <a:r>
              <a:rPr sz="1150" b="0" i="0" lang="de-DE">
                <a:solidFill>
                  <a:srgbClr val="25333F"/>
                </a:solidFill>
                <a:latin typeface="Segoe UI"/>
              </a:rPr>
              <a:t>.</a:t>
            </a:r>
          </a:p>
        </p:txBody>
      </p:sp>
      <p:sp>
        <p:nvSpPr>
          <p:cNvPr id="26" name="TextBox 25"/>
          <p:cNvSpPr txBox="1"/>
          <p:nvPr/>
        </p:nvSpPr>
        <p:spPr>
          <a:xfrm>
            <a:off x="950976" y="5106924"/>
            <a:ext cx="422727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Das gilt in beide Richtungen.</a:t>
            </a:r>
          </a:p>
        </p:txBody>
      </p:sp>
      <p:sp>
        <p:nvSpPr>
          <p:cNvPr id="27" name="Rectangle 26"/>
          <p:cNvSpPr/>
          <p:nvPr/>
        </p:nvSpPr>
        <p:spPr>
          <a:xfrm>
            <a:off x="5589727" y="1353312"/>
            <a:ext cx="6035040" cy="3749039"/>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5589727" y="1353312"/>
            <a:ext cx="603504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68116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 Kongress</a:t>
            </a:r>
          </a:p>
        </p:txBody>
      </p:sp>
      <p:sp>
        <p:nvSpPr>
          <p:cNvPr id="30" name="Rectangle 29"/>
          <p:cNvSpPr/>
          <p:nvPr/>
        </p:nvSpPr>
        <p:spPr>
          <a:xfrm>
            <a:off x="5589727" y="1572768"/>
            <a:ext cx="1481328" cy="352958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73603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32" name="Rectangle 31"/>
          <p:cNvSpPr/>
          <p:nvPr/>
        </p:nvSpPr>
        <p:spPr>
          <a:xfrm>
            <a:off x="558972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73603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Veranstaltungen</a:t>
            </a:r>
          </a:p>
        </p:txBody>
      </p:sp>
      <p:sp>
        <p:nvSpPr>
          <p:cNvPr id="34" name="Rectangle 33"/>
          <p:cNvSpPr/>
          <p:nvPr/>
        </p:nvSpPr>
        <p:spPr>
          <a:xfrm>
            <a:off x="5589727"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86404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6" name="TextBox 35"/>
          <p:cNvSpPr txBox="1"/>
          <p:nvPr/>
        </p:nvSpPr>
        <p:spPr>
          <a:xfrm>
            <a:off x="586404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Alle Veranstaltungen</a:t>
            </a:r>
          </a:p>
        </p:txBody>
      </p:sp>
      <p:sp>
        <p:nvSpPr>
          <p:cNvPr id="37" name="TextBox 36"/>
          <p:cNvSpPr txBox="1"/>
          <p:nvPr/>
        </p:nvSpPr>
        <p:spPr>
          <a:xfrm>
            <a:off x="5864047" y="251917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Erstellen</a:t>
            </a:r>
          </a:p>
        </p:txBody>
      </p:sp>
      <p:sp>
        <p:nvSpPr>
          <p:cNvPr id="38" name="TextBox 37"/>
          <p:cNvSpPr txBox="1"/>
          <p:nvPr/>
        </p:nvSpPr>
        <p:spPr>
          <a:xfrm>
            <a:off x="586404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Sprecher</a:t>
            </a:r>
          </a:p>
        </p:txBody>
      </p:sp>
      <p:sp>
        <p:nvSpPr>
          <p:cNvPr id="39" name="TextBox 38"/>
          <p:cNvSpPr txBox="1"/>
          <p:nvPr/>
        </p:nvSpPr>
        <p:spPr>
          <a:xfrm>
            <a:off x="586404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40" name="TextBox 39"/>
          <p:cNvSpPr txBox="1"/>
          <p:nvPr/>
        </p:nvSpPr>
        <p:spPr>
          <a:xfrm>
            <a:off x="586404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Orte</a:t>
            </a:r>
          </a:p>
        </p:txBody>
      </p:sp>
      <p:sp>
        <p:nvSpPr>
          <p:cNvPr id="41" name="TextBox 40"/>
          <p:cNvSpPr txBox="1"/>
          <p:nvPr/>
        </p:nvSpPr>
        <p:spPr>
          <a:xfrm>
            <a:off x="5864047" y="32506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Rollen</a:t>
            </a:r>
          </a:p>
        </p:txBody>
      </p:sp>
      <p:sp>
        <p:nvSpPr>
          <p:cNvPr id="42" name="TextBox 41"/>
          <p:cNvSpPr txBox="1"/>
          <p:nvPr/>
        </p:nvSpPr>
        <p:spPr>
          <a:xfrm>
            <a:off x="5864047" y="34335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Master Editor</a:t>
            </a:r>
          </a:p>
        </p:txBody>
      </p:sp>
      <p:sp>
        <p:nvSpPr>
          <p:cNvPr id="43" name="TextBox 42"/>
          <p:cNvSpPr txBox="1"/>
          <p:nvPr/>
        </p:nvSpPr>
        <p:spPr>
          <a:xfrm>
            <a:off x="5864047" y="36164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44" name="TextBox 43"/>
          <p:cNvSpPr txBox="1"/>
          <p:nvPr/>
        </p:nvSpPr>
        <p:spPr>
          <a:xfrm>
            <a:off x="5864047" y="37993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45" name="TextBox 44"/>
          <p:cNvSpPr txBox="1"/>
          <p:nvPr/>
        </p:nvSpPr>
        <p:spPr>
          <a:xfrm>
            <a:off x="5864047" y="39822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46" name="TextBox 45"/>
          <p:cNvSpPr txBox="1"/>
          <p:nvPr/>
        </p:nvSpPr>
        <p:spPr>
          <a:xfrm>
            <a:off x="5736031" y="42382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47" name="TextBox 46"/>
          <p:cNvSpPr txBox="1"/>
          <p:nvPr/>
        </p:nvSpPr>
        <p:spPr>
          <a:xfrm>
            <a:off x="5736031" y="44759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48" name="TextBox 47"/>
          <p:cNvSpPr txBox="1"/>
          <p:nvPr/>
        </p:nvSpPr>
        <p:spPr>
          <a:xfrm>
            <a:off x="5736031" y="4713732"/>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Design</a:t>
            </a:r>
          </a:p>
        </p:txBody>
      </p:sp>
      <p:sp>
        <p:nvSpPr>
          <p:cNvPr id="49" name="Rectangle 48"/>
          <p:cNvSpPr/>
          <p:nvPr/>
        </p:nvSpPr>
        <p:spPr>
          <a:xfrm>
            <a:off x="7272223" y="1700784"/>
            <a:ext cx="4151375" cy="310896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7272223" y="1700784"/>
            <a:ext cx="415137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7272223" y="1975104"/>
            <a:ext cx="415137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7381951" y="1769364"/>
            <a:ext cx="393191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Personen / Rollen (optional)</a:t>
            </a:r>
          </a:p>
        </p:txBody>
      </p:sp>
      <p:sp>
        <p:nvSpPr>
          <p:cNvPr id="53" name="TextBox 52"/>
          <p:cNvSpPr txBox="1"/>
          <p:nvPr/>
        </p:nvSpPr>
        <p:spPr>
          <a:xfrm>
            <a:off x="7400239" y="2103120"/>
            <a:ext cx="1856231"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Name</a:t>
            </a:r>
          </a:p>
        </p:txBody>
      </p:sp>
      <p:sp>
        <p:nvSpPr>
          <p:cNvPr id="54" name="Rounded Rectangle 53"/>
          <p:cNvSpPr/>
          <p:nvPr/>
        </p:nvSpPr>
        <p:spPr>
          <a:xfrm>
            <a:off x="7400239" y="2313432"/>
            <a:ext cx="185623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7491679" y="2363724"/>
            <a:ext cx="1472183"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Andrea von Anuma Handmade</a:t>
            </a:r>
          </a:p>
        </p:txBody>
      </p:sp>
      <p:sp>
        <p:nvSpPr>
          <p:cNvPr id="56" name="TextBox 55"/>
          <p:cNvSpPr txBox="1"/>
          <p:nvPr/>
        </p:nvSpPr>
        <p:spPr>
          <a:xfrm>
            <a:off x="9439351" y="2103120"/>
            <a:ext cx="1856231"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Rolle</a:t>
            </a:r>
          </a:p>
        </p:txBody>
      </p:sp>
      <p:sp>
        <p:nvSpPr>
          <p:cNvPr id="57" name="Rounded Rectangle 56"/>
          <p:cNvSpPr/>
          <p:nvPr/>
        </p:nvSpPr>
        <p:spPr>
          <a:xfrm>
            <a:off x="9439351" y="2313432"/>
            <a:ext cx="185623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9530791" y="2363724"/>
            <a:ext cx="1472183"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Ausstellerin</a:t>
            </a:r>
          </a:p>
        </p:txBody>
      </p:sp>
      <p:sp>
        <p:nvSpPr>
          <p:cNvPr id="59" name="TextBox 58"/>
          <p:cNvSpPr txBox="1"/>
          <p:nvPr/>
        </p:nvSpPr>
        <p:spPr>
          <a:xfrm>
            <a:off x="11076127" y="2363724"/>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60" name="TextBox 59"/>
          <p:cNvSpPr txBox="1"/>
          <p:nvPr/>
        </p:nvSpPr>
        <p:spPr>
          <a:xfrm>
            <a:off x="7400239" y="2670048"/>
            <a:ext cx="3895343" cy="164592"/>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Erster Sprecher · Verknüpfter Aussteller (optional)</a:t>
            </a:r>
          </a:p>
        </p:txBody>
      </p:sp>
      <p:sp>
        <p:nvSpPr>
          <p:cNvPr id="61" name="Rounded Rectangle 60"/>
          <p:cNvSpPr/>
          <p:nvPr/>
        </p:nvSpPr>
        <p:spPr>
          <a:xfrm>
            <a:off x="7400239" y="2871216"/>
            <a:ext cx="3895343" cy="256032"/>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7491679" y="2930652"/>
            <a:ext cx="2194560"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anuma</a:t>
            </a:r>
          </a:p>
        </p:txBody>
      </p:sp>
      <p:sp>
        <p:nvSpPr>
          <p:cNvPr id="63" name="Rectangle 62"/>
          <p:cNvSpPr/>
          <p:nvPr/>
        </p:nvSpPr>
        <p:spPr>
          <a:xfrm>
            <a:off x="7400239" y="3163824"/>
            <a:ext cx="3895343" cy="786384"/>
          </a:xfrm>
          <a:prstGeom prst="rect">
            <a:avLst/>
          </a:prstGeom>
          <a:solidFill>
            <a:srgbClr val="FFFFFF"/>
          </a:solidFill>
          <a:ln w="1143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7418527" y="3200400"/>
            <a:ext cx="3858767" cy="347472"/>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7509967" y="3236976"/>
            <a:ext cx="3621023" cy="146304"/>
          </a:xfrm>
          <a:prstGeom prst="rect">
            <a:avLst/>
          </a:prstGeom>
          <a:noFill/>
        </p:spPr>
        <p:txBody>
          <a:bodyPr wrap="square" lIns="0" rIns="0" tIns="0" bIns="0" anchor="t">
            <a:spAutoFit/>
          </a:bodyPr>
          <a:lstStyle/>
          <a:p>
            <a:pPr algn="l">
              <a:lnSpc>
                <a:spcPct val="100000"/>
              </a:lnSpc>
            </a:pPr>
            <a:r>
              <a:rPr sz="800" b="1" i="0" lang="de-DE">
                <a:solidFill>
                  <a:srgbClr val="0B3A5D"/>
                </a:solidFill>
                <a:latin typeface="Segoe UI"/>
              </a:rPr>
              <a:t>Anuma Handmade</a:t>
            </a:r>
          </a:p>
        </p:txBody>
      </p:sp>
      <p:sp>
        <p:nvSpPr>
          <p:cNvPr id="66" name="TextBox 65"/>
          <p:cNvSpPr txBox="1"/>
          <p:nvPr/>
        </p:nvSpPr>
        <p:spPr>
          <a:xfrm>
            <a:off x="7509967" y="3392424"/>
            <a:ext cx="3621023" cy="128016"/>
          </a:xfrm>
          <a:prstGeom prst="rect">
            <a:avLst/>
          </a:prstGeom>
          <a:noFill/>
        </p:spPr>
        <p:txBody>
          <a:bodyPr wrap="square" lIns="0" rIns="0" tIns="0" bIns="0" anchor="t">
            <a:spAutoFit/>
          </a:bodyPr>
          <a:lstStyle/>
          <a:p>
            <a:pPr algn="l">
              <a:lnSpc>
                <a:spcPct val="100000"/>
              </a:lnSpc>
            </a:pPr>
            <a:r>
              <a:rPr sz="650" b="0" i="0" lang="de-DE">
                <a:solidFill>
                  <a:srgbClr val="6B7A88"/>
                </a:solidFill>
                <a:latin typeface="Segoe UI"/>
              </a:rPr>
              <a:t>ID 4812 · Buchmesse 2026 · Stand B14</a:t>
            </a:r>
          </a:p>
        </p:txBody>
      </p:sp>
      <p:sp>
        <p:nvSpPr>
          <p:cNvPr id="67" name="TextBox 66"/>
          <p:cNvSpPr txBox="1"/>
          <p:nvPr/>
        </p:nvSpPr>
        <p:spPr>
          <a:xfrm>
            <a:off x="7509967" y="3602736"/>
            <a:ext cx="3621023" cy="146304"/>
          </a:xfrm>
          <a:prstGeom prst="rect">
            <a:avLst/>
          </a:prstGeom>
          <a:noFill/>
        </p:spPr>
        <p:txBody>
          <a:bodyPr wrap="square" lIns="0" rIns="0" tIns="0" bIns="0" anchor="t">
            <a:spAutoFit/>
          </a:bodyPr>
          <a:lstStyle/>
          <a:p>
            <a:pPr algn="l">
              <a:lnSpc>
                <a:spcPct val="100000"/>
              </a:lnSpc>
            </a:pPr>
            <a:r>
              <a:rPr sz="800" b="1" i="0" lang="de-DE">
                <a:solidFill>
                  <a:srgbClr val="0B3A5D"/>
                </a:solidFill>
                <a:latin typeface="Segoe UI"/>
              </a:rPr>
              <a:t>Anuma Design</a:t>
            </a:r>
          </a:p>
        </p:txBody>
      </p:sp>
      <p:sp>
        <p:nvSpPr>
          <p:cNvPr id="68" name="TextBox 67"/>
          <p:cNvSpPr txBox="1"/>
          <p:nvPr/>
        </p:nvSpPr>
        <p:spPr>
          <a:xfrm>
            <a:off x="7509967" y="3758184"/>
            <a:ext cx="3621023" cy="128016"/>
          </a:xfrm>
          <a:prstGeom prst="rect">
            <a:avLst/>
          </a:prstGeom>
          <a:noFill/>
        </p:spPr>
        <p:txBody>
          <a:bodyPr wrap="square" lIns="0" rIns="0" tIns="0" bIns="0" anchor="t">
            <a:spAutoFit/>
          </a:bodyPr>
          <a:lstStyle/>
          <a:p>
            <a:pPr algn="l">
              <a:lnSpc>
                <a:spcPct val="100000"/>
              </a:lnSpc>
            </a:pPr>
            <a:r>
              <a:rPr sz="650" b="0" i="0" lang="de-DE">
                <a:solidFill>
                  <a:srgbClr val="6B7A88"/>
                </a:solidFill>
                <a:latin typeface="Segoe UI"/>
              </a:rPr>
              <a:t>ID 4977 · Buchmesse 2026 · Stand C03</a:t>
            </a:r>
          </a:p>
        </p:txBody>
      </p:sp>
      <p:sp>
        <p:nvSpPr>
          <p:cNvPr id="69" name="TextBox 68"/>
          <p:cNvSpPr txBox="1"/>
          <p:nvPr/>
        </p:nvSpPr>
        <p:spPr>
          <a:xfrm>
            <a:off x="7400239" y="4023360"/>
            <a:ext cx="1463040" cy="146304"/>
          </a:xfrm>
          <a:prstGeom prst="rect">
            <a:avLst/>
          </a:prstGeom>
          <a:noFill/>
        </p:spPr>
        <p:txBody>
          <a:bodyPr wrap="square" lIns="0" rIns="0" tIns="0" bIns="0" anchor="t">
            <a:spAutoFit/>
          </a:bodyPr>
          <a:lstStyle/>
          <a:p>
            <a:pPr algn="l">
              <a:lnSpc>
                <a:spcPct val="100000"/>
              </a:lnSpc>
            </a:pPr>
            <a:r>
              <a:rPr sz="650" b="1" i="0" lang="de-DE">
                <a:solidFill>
                  <a:srgbClr val="6B7A88"/>
                </a:solidFill>
                <a:latin typeface="Segoe UI"/>
              </a:rPr>
              <a:t>Ausgewählt</a:t>
            </a:r>
          </a:p>
        </p:txBody>
      </p:sp>
      <p:sp>
        <p:nvSpPr>
          <p:cNvPr id="70" name="Rounded Rectangle 69"/>
          <p:cNvSpPr/>
          <p:nvPr/>
        </p:nvSpPr>
        <p:spPr>
          <a:xfrm>
            <a:off x="7400239" y="4187952"/>
            <a:ext cx="1737360" cy="237744"/>
          </a:xfrm>
          <a:prstGeom prst="roundRect">
            <a:avLst>
              <a:gd name="adj" fmla="val 50000"/>
            </a:avLst>
          </a:prstGeom>
          <a:solidFill>
            <a:srgbClr val="EEF4FA"/>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7528255" y="4238244"/>
            <a:ext cx="1335024" cy="146304"/>
          </a:xfrm>
          <a:prstGeom prst="rect">
            <a:avLst/>
          </a:prstGeom>
          <a:noFill/>
        </p:spPr>
        <p:txBody>
          <a:bodyPr wrap="square" lIns="0" rIns="0" tIns="0" bIns="0" anchor="t">
            <a:spAutoFit/>
          </a:bodyPr>
          <a:lstStyle/>
          <a:p>
            <a:pPr algn="l">
              <a:lnSpc>
                <a:spcPct val="100000"/>
              </a:lnSpc>
            </a:pPr>
            <a:r>
              <a:rPr sz="700" b="1" i="0" lang="de-DE">
                <a:solidFill>
                  <a:srgbClr val="2271B1"/>
                </a:solidFill>
                <a:latin typeface="Segoe UI"/>
              </a:rPr>
              <a:t>Anuma Handmade · 4812</a:t>
            </a:r>
          </a:p>
        </p:txBody>
      </p:sp>
      <p:sp>
        <p:nvSpPr>
          <p:cNvPr id="72" name="TextBox 71"/>
          <p:cNvSpPr txBox="1"/>
          <p:nvPr/>
        </p:nvSpPr>
        <p:spPr>
          <a:xfrm>
            <a:off x="8918143" y="4229100"/>
            <a:ext cx="146304" cy="164592"/>
          </a:xfrm>
          <a:prstGeom prst="rect">
            <a:avLst/>
          </a:prstGeom>
          <a:noFill/>
        </p:spPr>
        <p:txBody>
          <a:bodyPr wrap="square" lIns="0" rIns="0" tIns="0" bIns="0" anchor="t">
            <a:spAutoFit/>
          </a:bodyPr>
          <a:lstStyle/>
          <a:p>
            <a:pPr algn="l">
              <a:lnSpc>
                <a:spcPct val="100000"/>
              </a:lnSpc>
            </a:pPr>
            <a:r>
              <a:rPr sz="900" b="1" i="0" lang="de-DE">
                <a:solidFill>
                  <a:srgbClr val="2271B1"/>
                </a:solidFill>
                <a:latin typeface="Segoe UI"/>
              </a:rPr>
              <a:t>×</a:t>
            </a:r>
          </a:p>
        </p:txBody>
      </p:sp>
      <p:sp>
        <p:nvSpPr>
          <p:cNvPr id="73" name="TextBox 72"/>
          <p:cNvSpPr txBox="1"/>
          <p:nvPr/>
        </p:nvSpPr>
        <p:spPr>
          <a:xfrm>
            <a:off x="7400239" y="4535424"/>
            <a:ext cx="3895343" cy="146304"/>
          </a:xfrm>
          <a:prstGeom prst="rect">
            <a:avLst/>
          </a:prstGeom>
          <a:noFill/>
        </p:spPr>
        <p:txBody>
          <a:bodyPr wrap="square" lIns="0" rIns="0" tIns="0" bIns="0" anchor="t">
            <a:spAutoFit/>
          </a:bodyPr>
          <a:lstStyle/>
          <a:p>
            <a:pPr algn="l">
              <a:lnSpc>
                <a:spcPct val="100000"/>
              </a:lnSpc>
            </a:pPr>
            <a:r>
              <a:rPr sz="700" b="0" i="0" lang="de-DE">
                <a:solidFill>
                  <a:srgbClr val="1E8E5A"/>
                </a:solidFill>
                <a:latin typeface="Segoe UI"/>
              </a:rPr>
              <a:t>Click behaviour: Opens as a pop-up on the current page.</a:t>
            </a:r>
          </a:p>
        </p:txBody>
      </p:sp>
      <p:sp>
        <p:nvSpPr>
          <p:cNvPr id="74" name="Oval 73"/>
          <p:cNvSpPr/>
          <p:nvPr/>
        </p:nvSpPr>
        <p:spPr>
          <a:xfrm>
            <a:off x="11259007" y="28620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TextBox 74"/>
          <p:cNvSpPr txBox="1"/>
          <p:nvPr/>
        </p:nvSpPr>
        <p:spPr>
          <a:xfrm>
            <a:off x="11259007" y="292150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76" name="Oval 75"/>
          <p:cNvSpPr/>
          <p:nvPr/>
        </p:nvSpPr>
        <p:spPr>
          <a:xfrm>
            <a:off x="11259007" y="416966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11259007" y="422910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78" name="Rectangle 77"/>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Rectangle 78"/>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81" name="TextBox 80"/>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Im Frontend erscheint der Aussteller als </a:t>
            </a:r>
            <a:r>
              <a:rPr sz="1000" b="1" i="0" lang="de-DE">
                <a:solidFill>
                  <a:srgbClr val="2B3844"/>
                </a:solidFill>
                <a:latin typeface="Segoe UI"/>
              </a:rPr>
              <a:t>eigener Eintrag</a:t>
            </a:r>
            <a:r>
              <a:rPr sz="1000" b="0" i="0" lang="de-DE">
                <a:solidFill>
                  <a:srgbClr val="2B3844"/>
                </a:solidFill>
                <a:latin typeface="Segoe UI"/>
              </a:rPr>
              <a:t> mit Bild, Typ und Land – auf der Detailseite wie im Pop-up; der Ausstellername ist durchsuchbar. Steht hier schon ein anderer Aussteller, bleibt dieser stehen: Die Ausstellerseite füllt nur Leerstellen.</a:t>
            </a:r>
          </a:p>
        </p:txBody>
      </p:sp>
      <p:sp>
        <p:nvSpPr>
          <p:cNvPr id="82" name="Rectangle 8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TextBox 8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5 · Eine Veranstaltung anlegen</a:t>
            </a:r>
          </a:p>
        </p:txBody>
      </p:sp>
      <p:sp>
        <p:nvSpPr>
          <p:cNvPr id="84" name="TextBox 8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70 / 140</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5.6 · TICKETSYSTEM</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Ticket-Symbol-Sichtbarkeit pro Programmpunkt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Standard</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Der Programmpunkt folgt den globalen Einstellungen. Das ist in fast allen Fällen richtig.</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Voreinstellung</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Symbol ausblenden</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Unterdrückt das Ticket-Symbol für genau diesen Eintrag – auch wenn es global aktiv ist. Ideal für eine kostenfreie Eröffnungsrede innerhalb einer kostenpflichtigen Messe.</a:t>
            </a:r>
          </a:p>
        </p:txBody>
      </p:sp>
      <p:sp>
        <p:nvSpPr>
          <p:cNvPr id="15" name="Rounded Rectangle 14"/>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Symbol erzwingen</a:t>
            </a:r>
          </a:p>
        </p:txBody>
      </p:sp>
      <p:sp>
        <p:nvSpPr>
          <p:cNvPr id="18" name="TextBox 17"/>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Zeigt das Symbol auch dann, wenn es global abgeschaltet ist. Für den einen Programmpunkt, für den ausnahmsweise Karten nötig sind.</a:t>
            </a:r>
          </a:p>
        </p:txBody>
      </p:sp>
      <p:sp>
        <p:nvSpPr>
          <p:cNvPr id="19" name="Rectangle 18"/>
          <p:cNvSpPr/>
          <p:nvPr/>
        </p:nvSpPr>
        <p:spPr>
          <a:xfrm>
            <a:off x="566928" y="452628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566928" y="452628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2" name="TextBox 21"/>
          <p:cNvSpPr txBox="1"/>
          <p:nvPr/>
        </p:nvSpPr>
        <p:spPr>
          <a:xfrm>
            <a:off x="1773936" y="4645152"/>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Erscheint die Ticket-Schaltfläche nicht, prüfen Sie die Kette aus Kapitel 3: Adresse hinterlegt? Globaler Schalter an? Sichtbarkeit nicht auf „ausblenden“?</a:t>
            </a:r>
          </a:p>
        </p:txBody>
      </p:sp>
      <p:sp>
        <p:nvSpPr>
          <p:cNvPr id="23" name="Rectangle 2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5 · Eine Veranstaltung anlegen</a:t>
            </a:r>
          </a:p>
        </p:txBody>
      </p:sp>
      <p:sp>
        <p:nvSpPr>
          <p:cNvPr id="25" name="TextBox 2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71 / 140</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5.7</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Bereich F: Links und Social Media</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5943600" cy="3749039"/>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59436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 Kongress</a:t>
            </a:r>
          </a:p>
        </p:txBody>
      </p:sp>
      <p:sp>
        <p:nvSpPr>
          <p:cNvPr id="9" name="Rectangle 8"/>
          <p:cNvSpPr/>
          <p:nvPr/>
        </p:nvSpPr>
        <p:spPr>
          <a:xfrm>
            <a:off x="566928" y="1572768"/>
            <a:ext cx="1481328" cy="352958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Veranstaltungen</a:t>
            </a:r>
          </a:p>
        </p:txBody>
      </p:sp>
      <p:sp>
        <p:nvSpPr>
          <p:cNvPr id="13" name="Rectangle 12"/>
          <p:cNvSpPr/>
          <p:nvPr/>
        </p:nvSpPr>
        <p:spPr>
          <a:xfrm>
            <a:off x="566928"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Alle Veranstaltungen</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Erstellen</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Sprecher</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Orte</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Rollen</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Master Editor</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25" name="TextBox 24"/>
          <p:cNvSpPr txBox="1"/>
          <p:nvPr/>
        </p:nvSpPr>
        <p:spPr>
          <a:xfrm>
            <a:off x="713232" y="42382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26" name="TextBox 25"/>
          <p:cNvSpPr txBox="1"/>
          <p:nvPr/>
        </p:nvSpPr>
        <p:spPr>
          <a:xfrm>
            <a:off x="713232" y="44759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27" name="TextBox 26"/>
          <p:cNvSpPr txBox="1"/>
          <p:nvPr/>
        </p:nvSpPr>
        <p:spPr>
          <a:xfrm>
            <a:off x="713232" y="4713732"/>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Design</a:t>
            </a:r>
          </a:p>
        </p:txBody>
      </p:sp>
      <p:sp>
        <p:nvSpPr>
          <p:cNvPr id="28" name="Rectangle 27"/>
          <p:cNvSpPr/>
          <p:nvPr/>
        </p:nvSpPr>
        <p:spPr>
          <a:xfrm>
            <a:off x="2249424" y="1700784"/>
            <a:ext cx="4059935" cy="329184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2249424" y="1700784"/>
            <a:ext cx="405993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2249424" y="1975104"/>
            <a:ext cx="405993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2359152" y="1769364"/>
            <a:ext cx="384047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Links &amp; Social Media</a:t>
            </a:r>
          </a:p>
        </p:txBody>
      </p:sp>
      <p:sp>
        <p:nvSpPr>
          <p:cNvPr id="32" name="TextBox 31"/>
          <p:cNvSpPr txBox="1"/>
          <p:nvPr/>
        </p:nvSpPr>
        <p:spPr>
          <a:xfrm>
            <a:off x="2377440" y="2103120"/>
            <a:ext cx="3803903" cy="146304"/>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Web &amp; Shop</a:t>
            </a:r>
          </a:p>
        </p:txBody>
      </p:sp>
      <p:sp>
        <p:nvSpPr>
          <p:cNvPr id="33" name="Rectangle 32"/>
          <p:cNvSpPr/>
          <p:nvPr/>
        </p:nvSpPr>
        <p:spPr>
          <a:xfrm>
            <a:off x="2377440" y="2276856"/>
            <a:ext cx="380390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2377440" y="2340864"/>
            <a:ext cx="1146047" cy="13716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Website</a:t>
            </a:r>
          </a:p>
        </p:txBody>
      </p:sp>
      <p:sp>
        <p:nvSpPr>
          <p:cNvPr id="35" name="Rounded Rectangle 34"/>
          <p:cNvSpPr/>
          <p:nvPr/>
        </p:nvSpPr>
        <p:spPr>
          <a:xfrm>
            <a:off x="2377440" y="2505456"/>
            <a:ext cx="1146047" cy="19202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2468880" y="2555748"/>
            <a:ext cx="761999" cy="100583"/>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domain.de</a:t>
            </a:r>
          </a:p>
        </p:txBody>
      </p:sp>
      <p:sp>
        <p:nvSpPr>
          <p:cNvPr id="37" name="TextBox 36"/>
          <p:cNvSpPr txBox="1"/>
          <p:nvPr/>
        </p:nvSpPr>
        <p:spPr>
          <a:xfrm>
            <a:off x="3706368" y="2340864"/>
            <a:ext cx="1146047" cy="13716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Shop</a:t>
            </a:r>
          </a:p>
        </p:txBody>
      </p:sp>
      <p:sp>
        <p:nvSpPr>
          <p:cNvPr id="38" name="Rounded Rectangle 37"/>
          <p:cNvSpPr/>
          <p:nvPr/>
        </p:nvSpPr>
        <p:spPr>
          <a:xfrm>
            <a:off x="3706368" y="2505456"/>
            <a:ext cx="1146047" cy="19202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3797808" y="2555748"/>
            <a:ext cx="761999" cy="100583"/>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shop.example.de</a:t>
            </a:r>
          </a:p>
        </p:txBody>
      </p:sp>
      <p:sp>
        <p:nvSpPr>
          <p:cNvPr id="40" name="TextBox 39"/>
          <p:cNvSpPr txBox="1"/>
          <p:nvPr/>
        </p:nvSpPr>
        <p:spPr>
          <a:xfrm>
            <a:off x="5035296" y="2340864"/>
            <a:ext cx="1146047" cy="13716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Etsy</a:t>
            </a:r>
          </a:p>
        </p:txBody>
      </p:sp>
      <p:sp>
        <p:nvSpPr>
          <p:cNvPr id="41" name="Rounded Rectangle 40"/>
          <p:cNvSpPr/>
          <p:nvPr/>
        </p:nvSpPr>
        <p:spPr>
          <a:xfrm>
            <a:off x="5035296" y="2505456"/>
            <a:ext cx="1146047" cy="19202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5126736" y="2555748"/>
            <a:ext cx="761999" cy="100583"/>
          </a:xfrm>
          <a:prstGeom prst="rect">
            <a:avLst/>
          </a:prstGeom>
          <a:noFill/>
        </p:spPr>
        <p:txBody>
          <a:bodyPr wrap="square" lIns="0" rIns="0" tIns="0" bIns="0" anchor="t">
            <a:spAutoFit/>
          </a:bodyPr>
          <a:lstStyle/>
          <a:p>
            <a:pPr algn="l">
              <a:lnSpc>
                <a:spcPct val="100000"/>
              </a:lnSpc>
            </a:pPr>
          </a:p>
        </p:txBody>
      </p:sp>
      <p:sp>
        <p:nvSpPr>
          <p:cNvPr id="43" name="TextBox 42"/>
          <p:cNvSpPr txBox="1"/>
          <p:nvPr/>
        </p:nvSpPr>
        <p:spPr>
          <a:xfrm>
            <a:off x="2377440" y="2798064"/>
            <a:ext cx="3803903" cy="146304"/>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Social Media</a:t>
            </a:r>
          </a:p>
        </p:txBody>
      </p:sp>
      <p:sp>
        <p:nvSpPr>
          <p:cNvPr id="44" name="Rectangle 43"/>
          <p:cNvSpPr/>
          <p:nvPr/>
        </p:nvSpPr>
        <p:spPr>
          <a:xfrm>
            <a:off x="2377440" y="2971800"/>
            <a:ext cx="380390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2377440" y="3035808"/>
            <a:ext cx="1146047" cy="13716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Instagram</a:t>
            </a:r>
          </a:p>
        </p:txBody>
      </p:sp>
      <p:sp>
        <p:nvSpPr>
          <p:cNvPr id="46" name="Rounded Rectangle 45"/>
          <p:cNvSpPr/>
          <p:nvPr/>
        </p:nvSpPr>
        <p:spPr>
          <a:xfrm>
            <a:off x="2377440" y="3200400"/>
            <a:ext cx="1146047" cy="19202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2468880" y="3250692"/>
            <a:ext cx="761999" cy="100583"/>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@meinprofil</a:t>
            </a:r>
          </a:p>
        </p:txBody>
      </p:sp>
      <p:sp>
        <p:nvSpPr>
          <p:cNvPr id="48" name="TextBox 47"/>
          <p:cNvSpPr txBox="1"/>
          <p:nvPr/>
        </p:nvSpPr>
        <p:spPr>
          <a:xfrm>
            <a:off x="3706368" y="3035808"/>
            <a:ext cx="1146047" cy="13716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TikTok</a:t>
            </a:r>
          </a:p>
        </p:txBody>
      </p:sp>
      <p:sp>
        <p:nvSpPr>
          <p:cNvPr id="49" name="Rounded Rectangle 48"/>
          <p:cNvSpPr/>
          <p:nvPr/>
        </p:nvSpPr>
        <p:spPr>
          <a:xfrm>
            <a:off x="3706368" y="3200400"/>
            <a:ext cx="1146047" cy="19202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3797808" y="3250692"/>
            <a:ext cx="761999" cy="100583"/>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@meinprofil</a:t>
            </a:r>
          </a:p>
        </p:txBody>
      </p:sp>
      <p:sp>
        <p:nvSpPr>
          <p:cNvPr id="51" name="TextBox 50"/>
          <p:cNvSpPr txBox="1"/>
          <p:nvPr/>
        </p:nvSpPr>
        <p:spPr>
          <a:xfrm>
            <a:off x="5035296" y="3035808"/>
            <a:ext cx="1146047" cy="13716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Facebook</a:t>
            </a:r>
          </a:p>
        </p:txBody>
      </p:sp>
      <p:sp>
        <p:nvSpPr>
          <p:cNvPr id="52" name="Rounded Rectangle 51"/>
          <p:cNvSpPr/>
          <p:nvPr/>
        </p:nvSpPr>
        <p:spPr>
          <a:xfrm>
            <a:off x="5035296" y="3200400"/>
            <a:ext cx="1146047" cy="19202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5126736" y="3250692"/>
            <a:ext cx="761999" cy="100583"/>
          </a:xfrm>
          <a:prstGeom prst="rect">
            <a:avLst/>
          </a:prstGeom>
          <a:noFill/>
        </p:spPr>
        <p:txBody>
          <a:bodyPr wrap="square" lIns="0" rIns="0" tIns="0" bIns="0" anchor="t">
            <a:spAutoFit/>
          </a:bodyPr>
          <a:lstStyle/>
          <a:p>
            <a:pPr algn="l">
              <a:lnSpc>
                <a:spcPct val="100000"/>
              </a:lnSpc>
            </a:pPr>
          </a:p>
        </p:txBody>
      </p:sp>
      <p:sp>
        <p:nvSpPr>
          <p:cNvPr id="54" name="TextBox 53"/>
          <p:cNvSpPr txBox="1"/>
          <p:nvPr/>
        </p:nvSpPr>
        <p:spPr>
          <a:xfrm>
            <a:off x="2377440" y="3456432"/>
            <a:ext cx="1146047" cy="13716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Twitter / X</a:t>
            </a:r>
          </a:p>
        </p:txBody>
      </p:sp>
      <p:sp>
        <p:nvSpPr>
          <p:cNvPr id="55" name="Rounded Rectangle 54"/>
          <p:cNvSpPr/>
          <p:nvPr/>
        </p:nvSpPr>
        <p:spPr>
          <a:xfrm>
            <a:off x="2377440" y="3621024"/>
            <a:ext cx="1146047" cy="19202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2468880" y="3671316"/>
            <a:ext cx="761999" cy="100583"/>
          </a:xfrm>
          <a:prstGeom prst="rect">
            <a:avLst/>
          </a:prstGeom>
          <a:noFill/>
        </p:spPr>
        <p:txBody>
          <a:bodyPr wrap="square" lIns="0" rIns="0" tIns="0" bIns="0" anchor="t">
            <a:spAutoFit/>
          </a:bodyPr>
          <a:lstStyle/>
          <a:p>
            <a:pPr algn="l">
              <a:lnSpc>
                <a:spcPct val="100000"/>
              </a:lnSpc>
            </a:pPr>
          </a:p>
        </p:txBody>
      </p:sp>
      <p:sp>
        <p:nvSpPr>
          <p:cNvPr id="57" name="TextBox 56"/>
          <p:cNvSpPr txBox="1"/>
          <p:nvPr/>
        </p:nvSpPr>
        <p:spPr>
          <a:xfrm>
            <a:off x="3706368" y="3456432"/>
            <a:ext cx="1146047" cy="13716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Bluesky</a:t>
            </a:r>
          </a:p>
        </p:txBody>
      </p:sp>
      <p:sp>
        <p:nvSpPr>
          <p:cNvPr id="58" name="Rounded Rectangle 57"/>
          <p:cNvSpPr/>
          <p:nvPr/>
        </p:nvSpPr>
        <p:spPr>
          <a:xfrm>
            <a:off x="3706368" y="3621024"/>
            <a:ext cx="1146047" cy="19202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3797808" y="3671316"/>
            <a:ext cx="761999" cy="100583"/>
          </a:xfrm>
          <a:prstGeom prst="rect">
            <a:avLst/>
          </a:prstGeom>
          <a:noFill/>
        </p:spPr>
        <p:txBody>
          <a:bodyPr wrap="square" lIns="0" rIns="0" tIns="0" bIns="0" anchor="t">
            <a:spAutoFit/>
          </a:bodyPr>
          <a:lstStyle/>
          <a:p>
            <a:pPr algn="l">
              <a:lnSpc>
                <a:spcPct val="100000"/>
              </a:lnSpc>
            </a:pPr>
          </a:p>
        </p:txBody>
      </p:sp>
      <p:sp>
        <p:nvSpPr>
          <p:cNvPr id="60" name="TextBox 59"/>
          <p:cNvSpPr txBox="1"/>
          <p:nvPr/>
        </p:nvSpPr>
        <p:spPr>
          <a:xfrm>
            <a:off x="5035296" y="3456432"/>
            <a:ext cx="1146047" cy="13716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Threads</a:t>
            </a:r>
          </a:p>
        </p:txBody>
      </p:sp>
      <p:sp>
        <p:nvSpPr>
          <p:cNvPr id="61" name="Rounded Rectangle 60"/>
          <p:cNvSpPr/>
          <p:nvPr/>
        </p:nvSpPr>
        <p:spPr>
          <a:xfrm>
            <a:off x="5035296" y="3621024"/>
            <a:ext cx="1146047" cy="19202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5126736" y="3671316"/>
            <a:ext cx="761999" cy="100583"/>
          </a:xfrm>
          <a:prstGeom prst="rect">
            <a:avLst/>
          </a:prstGeom>
          <a:noFill/>
        </p:spPr>
        <p:txBody>
          <a:bodyPr wrap="square" lIns="0" rIns="0" tIns="0" bIns="0" anchor="t">
            <a:spAutoFit/>
          </a:bodyPr>
          <a:lstStyle/>
          <a:p>
            <a:pPr algn="l">
              <a:lnSpc>
                <a:spcPct val="100000"/>
              </a:lnSpc>
            </a:pPr>
          </a:p>
        </p:txBody>
      </p:sp>
      <p:sp>
        <p:nvSpPr>
          <p:cNvPr id="63" name="TextBox 62"/>
          <p:cNvSpPr txBox="1"/>
          <p:nvPr/>
        </p:nvSpPr>
        <p:spPr>
          <a:xfrm>
            <a:off x="2377440" y="3913632"/>
            <a:ext cx="3803903" cy="146304"/>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Community &amp; Messenger</a:t>
            </a:r>
          </a:p>
        </p:txBody>
      </p:sp>
      <p:sp>
        <p:nvSpPr>
          <p:cNvPr id="64" name="Rectangle 63"/>
          <p:cNvSpPr/>
          <p:nvPr/>
        </p:nvSpPr>
        <p:spPr>
          <a:xfrm>
            <a:off x="2377440" y="4087368"/>
            <a:ext cx="380390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2377440" y="4151376"/>
            <a:ext cx="1146047" cy="13716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Discord</a:t>
            </a:r>
          </a:p>
        </p:txBody>
      </p:sp>
      <p:sp>
        <p:nvSpPr>
          <p:cNvPr id="66" name="Rounded Rectangle 65"/>
          <p:cNvSpPr/>
          <p:nvPr/>
        </p:nvSpPr>
        <p:spPr>
          <a:xfrm>
            <a:off x="2377440" y="4315968"/>
            <a:ext cx="1146047" cy="19202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2468880" y="4366260"/>
            <a:ext cx="761999" cy="100583"/>
          </a:xfrm>
          <a:prstGeom prst="rect">
            <a:avLst/>
          </a:prstGeom>
          <a:noFill/>
        </p:spPr>
        <p:txBody>
          <a:bodyPr wrap="square" lIns="0" rIns="0" tIns="0" bIns="0" anchor="t">
            <a:spAutoFit/>
          </a:bodyPr>
          <a:lstStyle/>
          <a:p>
            <a:pPr algn="l">
              <a:lnSpc>
                <a:spcPct val="100000"/>
              </a:lnSpc>
            </a:pPr>
          </a:p>
        </p:txBody>
      </p:sp>
      <p:sp>
        <p:nvSpPr>
          <p:cNvPr id="68" name="TextBox 67"/>
          <p:cNvSpPr txBox="1"/>
          <p:nvPr/>
        </p:nvSpPr>
        <p:spPr>
          <a:xfrm>
            <a:off x="3706368" y="4151376"/>
            <a:ext cx="1146047" cy="13716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WhatsApp</a:t>
            </a:r>
          </a:p>
        </p:txBody>
      </p:sp>
      <p:sp>
        <p:nvSpPr>
          <p:cNvPr id="69" name="Rounded Rectangle 68"/>
          <p:cNvSpPr/>
          <p:nvPr/>
        </p:nvSpPr>
        <p:spPr>
          <a:xfrm>
            <a:off x="3706368" y="4315968"/>
            <a:ext cx="1146047" cy="19202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3797808" y="4366260"/>
            <a:ext cx="761999" cy="100583"/>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+491701234567</a:t>
            </a:r>
          </a:p>
        </p:txBody>
      </p:sp>
      <p:sp>
        <p:nvSpPr>
          <p:cNvPr id="71" name="TextBox 70"/>
          <p:cNvSpPr txBox="1"/>
          <p:nvPr/>
        </p:nvSpPr>
        <p:spPr>
          <a:xfrm>
            <a:off x="5035296" y="4151376"/>
            <a:ext cx="1146047" cy="13716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Telegram</a:t>
            </a:r>
          </a:p>
        </p:txBody>
      </p:sp>
      <p:sp>
        <p:nvSpPr>
          <p:cNvPr id="72" name="Rounded Rectangle 71"/>
          <p:cNvSpPr/>
          <p:nvPr/>
        </p:nvSpPr>
        <p:spPr>
          <a:xfrm>
            <a:off x="5035296" y="4315968"/>
            <a:ext cx="1146047" cy="19202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5126736" y="4366260"/>
            <a:ext cx="761999" cy="100583"/>
          </a:xfrm>
          <a:prstGeom prst="rect">
            <a:avLst/>
          </a:prstGeom>
          <a:noFill/>
        </p:spPr>
        <p:txBody>
          <a:bodyPr wrap="square" lIns="0" rIns="0" tIns="0" bIns="0" anchor="t">
            <a:spAutoFit/>
          </a:bodyPr>
          <a:lstStyle/>
          <a:p>
            <a:pPr algn="l">
              <a:lnSpc>
                <a:spcPct val="100000"/>
              </a:lnSpc>
            </a:pPr>
          </a:p>
        </p:txBody>
      </p:sp>
      <p:sp>
        <p:nvSpPr>
          <p:cNvPr id="74" name="TextBox 73"/>
          <p:cNvSpPr txBox="1"/>
          <p:nvPr/>
        </p:nvSpPr>
        <p:spPr>
          <a:xfrm>
            <a:off x="2377440" y="4608576"/>
            <a:ext cx="3803903" cy="146304"/>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Segoe UI"/>
              </a:rPr>
              <a:t>… Video &amp; Musik · Beruflich · Portfolio &amp; Unterstützung · Kontakt</a:t>
            </a:r>
          </a:p>
        </p:txBody>
      </p:sp>
      <p:sp>
        <p:nvSpPr>
          <p:cNvPr id="75" name="TextBox 74"/>
          <p:cNvSpPr txBox="1"/>
          <p:nvPr/>
        </p:nvSpPr>
        <p:spPr>
          <a:xfrm>
            <a:off x="6922008" y="1353312"/>
            <a:ext cx="470275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Was Sie hier eintragen</a:t>
            </a:r>
          </a:p>
        </p:txBody>
      </p:sp>
      <p:sp>
        <p:nvSpPr>
          <p:cNvPr id="76" name="TextBox 75"/>
          <p:cNvSpPr txBox="1"/>
          <p:nvPr/>
        </p:nvSpPr>
        <p:spPr>
          <a:xfrm>
            <a:off x="6922008" y="1737360"/>
            <a:ext cx="47027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25 Felder in sieben Gruppen</a:t>
            </a:r>
          </a:p>
        </p:txBody>
      </p:sp>
      <p:sp>
        <p:nvSpPr>
          <p:cNvPr id="77" name="TextBox 76"/>
          <p:cNvSpPr txBox="1"/>
          <p:nvPr/>
        </p:nvSpPr>
        <p:spPr>
          <a:xfrm>
            <a:off x="6922008" y="1957070"/>
            <a:ext cx="47027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Web &amp; Shop, Social Media, Video &amp; Musik, Community &amp; Messenger, Beruflich, Portfolio &amp; Unterstützung, Kontakt – dazu die interne Infoseite.</a:t>
            </a:r>
          </a:p>
        </p:txBody>
      </p:sp>
      <p:sp>
        <p:nvSpPr>
          <p:cNvPr id="78" name="TextBox 77"/>
          <p:cNvSpPr txBox="1"/>
          <p:nvPr/>
        </p:nvSpPr>
        <p:spPr>
          <a:xfrm>
            <a:off x="6922008" y="2486406"/>
            <a:ext cx="47027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Kurzformen genügen</a:t>
            </a:r>
          </a:p>
        </p:txBody>
      </p:sp>
      <p:sp>
        <p:nvSpPr>
          <p:cNvPr id="79" name="TextBox 78"/>
          <p:cNvSpPr txBox="1"/>
          <p:nvPr/>
        </p:nvSpPr>
        <p:spPr>
          <a:xfrm>
            <a:off x="6922008" y="2706116"/>
            <a:ext cx="47027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Aus </a:t>
            </a:r>
            <a:r>
              <a:rPr sz="1000" b="0" i="0" lang="de-DE">
                <a:solidFill>
                  <a:srgbClr val="3B4A57"/>
                </a:solidFill>
                <a:latin typeface="Consolas"/>
              </a:rPr>
              <a:t>@meinprofil</a:t>
            </a:r>
            <a:r>
              <a:rPr sz="1000" b="0" i="0" lang="de-DE">
                <a:solidFill>
                  <a:srgbClr val="3B4A57"/>
                </a:solidFill>
                <a:latin typeface="Segoe UI"/>
              </a:rPr>
              <a:t> wird die volle Instagram-Adresse, aus </a:t>
            </a:r>
            <a:r>
              <a:rPr sz="1000" b="0" i="0" lang="de-DE">
                <a:solidFill>
                  <a:srgbClr val="3B4A57"/>
                </a:solidFill>
                <a:latin typeface="Consolas"/>
              </a:rPr>
              <a:t>+49 170 1234567</a:t>
            </a:r>
            <a:r>
              <a:rPr sz="1000" b="0" i="0" lang="de-DE">
                <a:solidFill>
                  <a:srgbClr val="3B4A57"/>
                </a:solidFill>
                <a:latin typeface="Segoe UI"/>
              </a:rPr>
              <a:t> im WhatsApp-Feld ein </a:t>
            </a:r>
            <a:r>
              <a:rPr sz="1000" b="0" i="0" lang="de-DE">
                <a:solidFill>
                  <a:srgbClr val="3B4A57"/>
                </a:solidFill>
                <a:latin typeface="Consolas"/>
              </a:rPr>
              <a:t>wa.me</a:t>
            </a:r>
            <a:r>
              <a:rPr sz="1000" b="0" i="0" lang="de-DE">
                <a:solidFill>
                  <a:srgbClr val="3B4A57"/>
                </a:solidFill>
                <a:latin typeface="Segoe UI"/>
              </a:rPr>
              <a:t>-Link.</a:t>
            </a:r>
          </a:p>
        </p:txBody>
      </p:sp>
      <p:sp>
        <p:nvSpPr>
          <p:cNvPr id="80" name="TextBox 79"/>
          <p:cNvSpPr txBox="1"/>
          <p:nvPr/>
        </p:nvSpPr>
        <p:spPr>
          <a:xfrm>
            <a:off x="6922008" y="3235452"/>
            <a:ext cx="47027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E-Mail</a:t>
            </a:r>
          </a:p>
        </p:txBody>
      </p:sp>
      <p:sp>
        <p:nvSpPr>
          <p:cNvPr id="81" name="TextBox 80"/>
          <p:cNvSpPr txBox="1"/>
          <p:nvPr/>
        </p:nvSpPr>
        <p:spPr>
          <a:xfrm>
            <a:off x="6922008" y="3455161"/>
            <a:ext cx="47027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Die Schaltfläche öffnet das Mailprogramm; im Quelltext ist die Adresse gegen Adress-Sammler verschleiert.</a:t>
            </a:r>
          </a:p>
        </p:txBody>
      </p:sp>
      <p:sp>
        <p:nvSpPr>
          <p:cNvPr id="82" name="TextBox 81"/>
          <p:cNvSpPr txBox="1"/>
          <p:nvPr/>
        </p:nvSpPr>
        <p:spPr>
          <a:xfrm>
            <a:off x="6922008" y="3984498"/>
            <a:ext cx="47027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Alles freiwillig</a:t>
            </a:r>
          </a:p>
        </p:txBody>
      </p:sp>
      <p:sp>
        <p:nvSpPr>
          <p:cNvPr id="83" name="TextBox 82"/>
          <p:cNvSpPr txBox="1"/>
          <p:nvPr/>
        </p:nvSpPr>
        <p:spPr>
          <a:xfrm>
            <a:off x="6922008" y="4204208"/>
            <a:ext cx="47027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Leere Felder erscheinen im Frontend gar nicht. Die Reihenfolge der Gruppen ist die der Schaltflächen.</a:t>
            </a:r>
          </a:p>
        </p:txBody>
      </p:sp>
      <p:sp>
        <p:nvSpPr>
          <p:cNvPr id="84" name="Rectangle 8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5 · Eine Veranstaltung anlegen</a:t>
            </a:r>
          </a:p>
        </p:txBody>
      </p:sp>
      <p:sp>
        <p:nvSpPr>
          <p:cNvPr id="86" name="TextBox 8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72 / 140</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5.8</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Bereich G: die rechte Seitenleiste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444752"/>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41247" y="1353312"/>
            <a:ext cx="10783519" cy="237744"/>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Kategorien</a:t>
            </a:r>
          </a:p>
        </p:txBody>
      </p:sp>
      <p:sp>
        <p:nvSpPr>
          <p:cNvPr id="8" name="TextBox 7"/>
          <p:cNvSpPr txBox="1"/>
          <p:nvPr/>
        </p:nvSpPr>
        <p:spPr>
          <a:xfrm>
            <a:off x="841247" y="1612138"/>
            <a:ext cx="10783519" cy="274320"/>
          </a:xfrm>
          <a:prstGeom prst="rect">
            <a:avLst/>
          </a:prstGeom>
          <a:noFill/>
        </p:spPr>
        <p:txBody>
          <a:bodyPr wrap="square" lIns="0" rIns="0" tIns="0" bIns="0" anchor="t">
            <a:spAutoFit/>
          </a:bodyPr>
          <a:lstStyle/>
          <a:p>
            <a:pPr algn="l">
              <a:lnSpc>
                <a:spcPct val="122000"/>
              </a:lnSpc>
            </a:pPr>
            <a:r>
              <a:rPr sz="1150" b="0" i="0" lang="de-DE">
                <a:solidFill>
                  <a:srgbClr val="3B4A57"/>
                </a:solidFill>
                <a:latin typeface="Segoe UI"/>
              </a:rPr>
              <a:t>Wählen Sie alle zutreffenden Themen aus. Sie ermöglichen Ihren Gästen das Filtern im Frontend.</a:t>
            </a:r>
          </a:p>
        </p:txBody>
      </p:sp>
      <p:sp>
        <p:nvSpPr>
          <p:cNvPr id="9" name="Oval 8"/>
          <p:cNvSpPr/>
          <p:nvPr/>
        </p:nvSpPr>
        <p:spPr>
          <a:xfrm>
            <a:off x="566928" y="2137791"/>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841247" y="2046351"/>
            <a:ext cx="10783519" cy="237744"/>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Hauptkategorie (Badge)</a:t>
            </a:r>
          </a:p>
        </p:txBody>
      </p:sp>
      <p:sp>
        <p:nvSpPr>
          <p:cNvPr id="11" name="TextBox 10"/>
          <p:cNvSpPr txBox="1"/>
          <p:nvPr/>
        </p:nvSpPr>
        <p:spPr>
          <a:xfrm>
            <a:off x="841247" y="2305177"/>
            <a:ext cx="10783519" cy="274320"/>
          </a:xfrm>
          <a:prstGeom prst="rect">
            <a:avLst/>
          </a:prstGeom>
          <a:noFill/>
        </p:spPr>
        <p:txBody>
          <a:bodyPr wrap="square" lIns="0" rIns="0" tIns="0" bIns="0" anchor="t">
            <a:spAutoFit/>
          </a:bodyPr>
          <a:lstStyle/>
          <a:p>
            <a:pPr algn="l">
              <a:lnSpc>
                <a:spcPct val="122000"/>
              </a:lnSpc>
            </a:pPr>
            <a:r>
              <a:rPr sz="1150" b="0" i="0" lang="de-DE">
                <a:solidFill>
                  <a:srgbClr val="3B4A57"/>
                </a:solidFill>
                <a:latin typeface="Segoe UI"/>
              </a:rPr>
              <a:t>Legt fest, welche </a:t>
            </a:r>
            <a:r>
              <a:rPr sz="1150" b="1" i="0" lang="de-DE">
                <a:solidFill>
                  <a:srgbClr val="3B4A57"/>
                </a:solidFill>
                <a:latin typeface="Segoe UI"/>
              </a:rPr>
              <a:t>eine</a:t>
            </a:r>
            <a:r>
              <a:rPr sz="1150" b="0" i="0" lang="de-DE">
                <a:solidFill>
                  <a:srgbClr val="3B4A57"/>
                </a:solidFill>
                <a:latin typeface="Segoe UI"/>
              </a:rPr>
              <a:t> Kategorie als farbiges Kennzeichen auf der Kachel erscheint. </a:t>
            </a:r>
            <a:r>
              <a:rPr sz="1150" b="1" i="0" lang="de-DE">
                <a:solidFill>
                  <a:srgbClr val="3B4A57"/>
                </a:solidFill>
                <a:latin typeface="Segoe UI"/>
              </a:rPr>
              <a:t>Der Speichern-Trick:</a:t>
            </a:r>
            <a:r>
              <a:rPr sz="1150" b="0" i="0" lang="de-DE">
                <a:solidFill>
                  <a:srgbClr val="3B4A57"/>
                </a:solidFill>
                <a:latin typeface="Segoe UI"/>
              </a:rPr>
              <a:t> Bei einem neuen Eintrag ist dieses Auswahlfeld zunächst leer. Wählen Sie erst die Kategorien, speichern Sie einmal – danach steht Ihre Auswahl zur Verfügung. Ohne manuelle Wahl nimmt das System die alphabetisch erste.</a:t>
            </a:r>
          </a:p>
        </p:txBody>
      </p:sp>
      <p:sp>
        <p:nvSpPr>
          <p:cNvPr id="12" name="Oval 11"/>
          <p:cNvSpPr/>
          <p:nvPr/>
        </p:nvSpPr>
        <p:spPr>
          <a:xfrm>
            <a:off x="566928" y="3187192"/>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841247" y="3095752"/>
            <a:ext cx="10783519" cy="237744"/>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Beitragsbild</a:t>
            </a:r>
          </a:p>
        </p:txBody>
      </p:sp>
      <p:sp>
        <p:nvSpPr>
          <p:cNvPr id="14" name="TextBox 13"/>
          <p:cNvSpPr txBox="1"/>
          <p:nvPr/>
        </p:nvSpPr>
        <p:spPr>
          <a:xfrm>
            <a:off x="841247" y="3354578"/>
            <a:ext cx="10783519" cy="274320"/>
          </a:xfrm>
          <a:prstGeom prst="rect">
            <a:avLst/>
          </a:prstGeom>
          <a:noFill/>
        </p:spPr>
        <p:txBody>
          <a:bodyPr wrap="square" lIns="0" rIns="0" tIns="0" bIns="0" anchor="t">
            <a:spAutoFit/>
          </a:bodyPr>
          <a:lstStyle/>
          <a:p>
            <a:pPr algn="l">
              <a:lnSpc>
                <a:spcPct val="122000"/>
              </a:lnSpc>
            </a:pPr>
            <a:r>
              <a:rPr sz="1150" b="0" i="0" lang="de-DE">
                <a:solidFill>
                  <a:srgbClr val="3B4A57"/>
                </a:solidFill>
                <a:latin typeface="Segoe UI"/>
              </a:rPr>
              <a:t>Erscheint in Kachelansicht, Zeitplan und Detailansicht. Ohne eigenes Bild erbt der Programmpunkt automatisch das Bild seiner Hauptveranstaltung, danach das des Ortes, und erst zuletzt greift das globale Platzhalterbild.</a:t>
            </a:r>
          </a:p>
        </p:txBody>
      </p:sp>
      <p:sp>
        <p:nvSpPr>
          <p:cNvPr id="15" name="Rectangle 14"/>
          <p:cNvSpPr/>
          <p:nvPr/>
        </p:nvSpPr>
        <p:spPr>
          <a:xfrm>
            <a:off x="566928" y="5650992"/>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566928" y="5650992"/>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49808" y="5769864"/>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18" name="TextBox 17"/>
          <p:cNvSpPr txBox="1"/>
          <p:nvPr/>
        </p:nvSpPr>
        <p:spPr>
          <a:xfrm>
            <a:off x="1773936" y="5769864"/>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Der Speichern-Trick bei der Hauptkategorie überrascht viele. Er hat einen einfachen Grund: Das Auswahlfeld kann nur Kategorien anbieten, die dem Eintrag bereits zugewiesen und gespeichert sind.</a:t>
            </a:r>
          </a:p>
        </p:txBody>
      </p:sp>
      <p:sp>
        <p:nvSpPr>
          <p:cNvPr id="19" name="Rectangle 1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5 · Eine Veranstaltung anlegen</a:t>
            </a:r>
          </a:p>
        </p:txBody>
      </p:sp>
      <p:sp>
        <p:nvSpPr>
          <p:cNvPr id="21" name="TextBox 2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73 / 140</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5.9</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Mehrtägige Veranstaltungen: Doors Open und Doors Close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413583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Öffnen Sie die </a:t>
            </a:r>
            <a:r>
              <a:rPr sz="1150" b="1" i="0" lang="de-DE">
                <a:solidFill>
                  <a:srgbClr val="25333F"/>
                </a:solidFill>
                <a:latin typeface="Segoe UI"/>
              </a:rPr>
              <a:t>Hauptveranstaltung</a:t>
            </a:r>
            <a:r>
              <a:rPr sz="1150" b="0" i="0" lang="de-DE">
                <a:solidFill>
                  <a:srgbClr val="25333F"/>
                </a:solidFill>
                <a:latin typeface="Segoe UI"/>
              </a:rPr>
              <a:t> – nicht einen Programmpunkt.</a:t>
            </a:r>
          </a:p>
        </p:txBody>
      </p:sp>
      <p:sp>
        <p:nvSpPr>
          <p:cNvPr id="9" name="Oval 8"/>
          <p:cNvSpPr/>
          <p:nvPr/>
        </p:nvSpPr>
        <p:spPr>
          <a:xfrm>
            <a:off x="566928" y="195656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99771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1" name="TextBox 10"/>
          <p:cNvSpPr txBox="1"/>
          <p:nvPr/>
        </p:nvSpPr>
        <p:spPr>
          <a:xfrm>
            <a:off x="950976" y="1947418"/>
            <a:ext cx="413583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In der Box „Veranstaltungsdaten“ erscheint der Block </a:t>
            </a:r>
            <a:r>
              <a:rPr sz="1150" b="1" i="0" lang="de-DE">
                <a:solidFill>
                  <a:srgbClr val="25333F"/>
                </a:solidFill>
                <a:latin typeface="Segoe UI"/>
              </a:rPr>
              <a:t>Tages-Öffnungszeiten</a:t>
            </a:r>
            <a:r>
              <a:rPr sz="1150" b="0" i="0" lang="de-DE">
                <a:solidFill>
                  <a:srgbClr val="25333F"/>
                </a:solidFill>
                <a:latin typeface="Segoe UI"/>
              </a:rPr>
              <a:t>.</a:t>
            </a:r>
          </a:p>
        </p:txBody>
      </p:sp>
      <p:sp>
        <p:nvSpPr>
          <p:cNvPr id="12" name="TextBox 11"/>
          <p:cNvSpPr txBox="1"/>
          <p:nvPr/>
        </p:nvSpPr>
        <p:spPr>
          <a:xfrm>
            <a:off x="950976" y="2349500"/>
            <a:ext cx="413583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Das Plugin ermittelt selbstständig alle Tage, an denen Programmpunkte dieser Veranstaltung stattfinden.</a:t>
            </a:r>
          </a:p>
        </p:txBody>
      </p:sp>
      <p:sp>
        <p:nvSpPr>
          <p:cNvPr id="13" name="Oval 12"/>
          <p:cNvSpPr/>
          <p:nvPr/>
        </p:nvSpPr>
        <p:spPr>
          <a:xfrm>
            <a:off x="566928" y="288594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927096"/>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5" name="TextBox 14"/>
          <p:cNvSpPr txBox="1"/>
          <p:nvPr/>
        </p:nvSpPr>
        <p:spPr>
          <a:xfrm>
            <a:off x="950976" y="2876804"/>
            <a:ext cx="413583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Tragen Sie je Tag </a:t>
            </a:r>
            <a:r>
              <a:rPr sz="1150" b="1" i="0" lang="de-DE">
                <a:solidFill>
                  <a:srgbClr val="25333F"/>
                </a:solidFill>
                <a:latin typeface="Segoe UI"/>
              </a:rPr>
              <a:t>Start (Doors Open)</a:t>
            </a:r>
            <a:r>
              <a:rPr sz="1150" b="0" i="0" lang="de-DE">
                <a:solidFill>
                  <a:srgbClr val="25333F"/>
                </a:solidFill>
                <a:latin typeface="Segoe UI"/>
              </a:rPr>
              <a:t> und </a:t>
            </a:r>
            <a:r>
              <a:rPr sz="1150" b="1" i="0" lang="de-DE">
                <a:solidFill>
                  <a:srgbClr val="25333F"/>
                </a:solidFill>
                <a:latin typeface="Segoe UI"/>
              </a:rPr>
              <a:t>Ende (Doors Close)</a:t>
            </a:r>
            <a:r>
              <a:rPr sz="1150" b="0" i="0" lang="de-DE">
                <a:solidFill>
                  <a:srgbClr val="25333F"/>
                </a:solidFill>
                <a:latin typeface="Segoe UI"/>
              </a:rPr>
              <a:t> ein.</a:t>
            </a:r>
          </a:p>
        </p:txBody>
      </p:sp>
      <p:sp>
        <p:nvSpPr>
          <p:cNvPr id="16" name="Oval 15"/>
          <p:cNvSpPr/>
          <p:nvPr/>
        </p:nvSpPr>
        <p:spPr>
          <a:xfrm>
            <a:off x="566928" y="3480054"/>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3521202"/>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8" name="TextBox 17"/>
          <p:cNvSpPr txBox="1"/>
          <p:nvPr/>
        </p:nvSpPr>
        <p:spPr>
          <a:xfrm>
            <a:off x="950976" y="3470910"/>
            <a:ext cx="413583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Speichern. Im Zeitplan erscheint nun je Tag eine </a:t>
            </a:r>
            <a:r>
              <a:rPr sz="1150" b="1" i="0" lang="de-DE">
                <a:solidFill>
                  <a:srgbClr val="25333F"/>
                </a:solidFill>
                <a:latin typeface="Segoe UI"/>
              </a:rPr>
              <a:t>grüne</a:t>
            </a:r>
            <a:r>
              <a:rPr sz="1150" b="0" i="0" lang="de-DE">
                <a:solidFill>
                  <a:srgbClr val="25333F"/>
                </a:solidFill>
                <a:latin typeface="Segoe UI"/>
              </a:rPr>
              <a:t> Linie für den Einlass und eine </a:t>
            </a:r>
            <a:r>
              <a:rPr sz="1150" b="1" i="0" lang="de-DE">
                <a:solidFill>
                  <a:srgbClr val="25333F"/>
                </a:solidFill>
                <a:latin typeface="Segoe UI"/>
              </a:rPr>
              <a:t>orange</a:t>
            </a:r>
            <a:r>
              <a:rPr sz="1150" b="0" i="0" lang="de-DE">
                <a:solidFill>
                  <a:srgbClr val="25333F"/>
                </a:solidFill>
                <a:latin typeface="Segoe UI"/>
              </a:rPr>
              <a:t> Linie für das Ende.</a:t>
            </a:r>
          </a:p>
        </p:txBody>
      </p:sp>
      <p:sp>
        <p:nvSpPr>
          <p:cNvPr id="19" name="Rectangle 18"/>
          <p:cNvSpPr/>
          <p:nvPr/>
        </p:nvSpPr>
        <p:spPr>
          <a:xfrm>
            <a:off x="5498287" y="1353312"/>
            <a:ext cx="6126480" cy="3017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5498287" y="1353312"/>
            <a:ext cx="612648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58972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 Kongress</a:t>
            </a:r>
          </a:p>
        </p:txBody>
      </p:sp>
      <p:sp>
        <p:nvSpPr>
          <p:cNvPr id="22" name="Rectangle 21"/>
          <p:cNvSpPr/>
          <p:nvPr/>
        </p:nvSpPr>
        <p:spPr>
          <a:xfrm>
            <a:off x="5498287" y="1572768"/>
            <a:ext cx="1481328" cy="2798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64459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24" name="Rectangle 23"/>
          <p:cNvSpPr/>
          <p:nvPr/>
        </p:nvSpPr>
        <p:spPr>
          <a:xfrm>
            <a:off x="549828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64459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Veranstaltungen</a:t>
            </a:r>
          </a:p>
        </p:txBody>
      </p:sp>
      <p:sp>
        <p:nvSpPr>
          <p:cNvPr id="26" name="Rectangle 25"/>
          <p:cNvSpPr/>
          <p:nvPr/>
        </p:nvSpPr>
        <p:spPr>
          <a:xfrm>
            <a:off x="5498287"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77260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28" name="TextBox 27"/>
          <p:cNvSpPr txBox="1"/>
          <p:nvPr/>
        </p:nvSpPr>
        <p:spPr>
          <a:xfrm>
            <a:off x="577260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Alle Veranstaltungen</a:t>
            </a:r>
          </a:p>
        </p:txBody>
      </p:sp>
      <p:sp>
        <p:nvSpPr>
          <p:cNvPr id="29" name="TextBox 28"/>
          <p:cNvSpPr txBox="1"/>
          <p:nvPr/>
        </p:nvSpPr>
        <p:spPr>
          <a:xfrm>
            <a:off x="5772607" y="251917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Erstellen</a:t>
            </a:r>
          </a:p>
        </p:txBody>
      </p:sp>
      <p:sp>
        <p:nvSpPr>
          <p:cNvPr id="30" name="TextBox 29"/>
          <p:cNvSpPr txBox="1"/>
          <p:nvPr/>
        </p:nvSpPr>
        <p:spPr>
          <a:xfrm>
            <a:off x="577260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Sprecher</a:t>
            </a:r>
          </a:p>
        </p:txBody>
      </p:sp>
      <p:sp>
        <p:nvSpPr>
          <p:cNvPr id="31" name="TextBox 30"/>
          <p:cNvSpPr txBox="1"/>
          <p:nvPr/>
        </p:nvSpPr>
        <p:spPr>
          <a:xfrm>
            <a:off x="577260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32" name="TextBox 31"/>
          <p:cNvSpPr txBox="1"/>
          <p:nvPr/>
        </p:nvSpPr>
        <p:spPr>
          <a:xfrm>
            <a:off x="577260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Orte</a:t>
            </a:r>
          </a:p>
        </p:txBody>
      </p:sp>
      <p:sp>
        <p:nvSpPr>
          <p:cNvPr id="33" name="TextBox 32"/>
          <p:cNvSpPr txBox="1"/>
          <p:nvPr/>
        </p:nvSpPr>
        <p:spPr>
          <a:xfrm>
            <a:off x="5772607" y="32506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Rollen</a:t>
            </a:r>
          </a:p>
        </p:txBody>
      </p:sp>
      <p:sp>
        <p:nvSpPr>
          <p:cNvPr id="34" name="TextBox 33"/>
          <p:cNvSpPr txBox="1"/>
          <p:nvPr/>
        </p:nvSpPr>
        <p:spPr>
          <a:xfrm>
            <a:off x="5772607" y="34335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Master Editor</a:t>
            </a:r>
          </a:p>
        </p:txBody>
      </p:sp>
      <p:sp>
        <p:nvSpPr>
          <p:cNvPr id="35" name="TextBox 34"/>
          <p:cNvSpPr txBox="1"/>
          <p:nvPr/>
        </p:nvSpPr>
        <p:spPr>
          <a:xfrm>
            <a:off x="5772607" y="36164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36" name="TextBox 35"/>
          <p:cNvSpPr txBox="1"/>
          <p:nvPr/>
        </p:nvSpPr>
        <p:spPr>
          <a:xfrm>
            <a:off x="5772607" y="37993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37" name="TextBox 36"/>
          <p:cNvSpPr txBox="1"/>
          <p:nvPr/>
        </p:nvSpPr>
        <p:spPr>
          <a:xfrm>
            <a:off x="5772607" y="39822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38" name="TextBox 37"/>
          <p:cNvSpPr txBox="1"/>
          <p:nvPr/>
        </p:nvSpPr>
        <p:spPr>
          <a:xfrm>
            <a:off x="7180783" y="1700784"/>
            <a:ext cx="3657600" cy="201168"/>
          </a:xfrm>
          <a:prstGeom prst="rect">
            <a:avLst/>
          </a:prstGeom>
          <a:noFill/>
        </p:spPr>
        <p:txBody>
          <a:bodyPr wrap="square" lIns="0" rIns="0" tIns="0" bIns="0" anchor="t">
            <a:spAutoFit/>
          </a:bodyPr>
          <a:lstStyle/>
          <a:p>
            <a:pPr algn="l">
              <a:lnSpc>
                <a:spcPct val="100000"/>
              </a:lnSpc>
            </a:pPr>
            <a:r>
              <a:rPr sz="1000" b="0" i="0" lang="de-DE">
                <a:solidFill>
                  <a:srgbClr val="1F2933"/>
                </a:solidFill>
                <a:latin typeface="Segoe UI"/>
              </a:rPr>
              <a:t>Buchmesse 2026 · Hauptveranstaltung</a:t>
            </a:r>
          </a:p>
        </p:txBody>
      </p:sp>
      <p:sp>
        <p:nvSpPr>
          <p:cNvPr id="39" name="Rectangle 38"/>
          <p:cNvSpPr/>
          <p:nvPr/>
        </p:nvSpPr>
        <p:spPr>
          <a:xfrm>
            <a:off x="7180783" y="2011680"/>
            <a:ext cx="4242816" cy="23317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7180783" y="2011680"/>
            <a:ext cx="424281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7180783" y="2286000"/>
            <a:ext cx="424281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7290511" y="2080260"/>
            <a:ext cx="402335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Tages-Öffnungszeiten (Doors Open / Doors Close)</a:t>
            </a:r>
          </a:p>
        </p:txBody>
      </p:sp>
      <p:sp>
        <p:nvSpPr>
          <p:cNvPr id="43" name="TextBox 42"/>
          <p:cNvSpPr txBox="1"/>
          <p:nvPr/>
        </p:nvSpPr>
        <p:spPr>
          <a:xfrm>
            <a:off x="7308799" y="2468880"/>
            <a:ext cx="1188720" cy="164592"/>
          </a:xfrm>
          <a:prstGeom prst="rect">
            <a:avLst/>
          </a:prstGeom>
          <a:noFill/>
        </p:spPr>
        <p:txBody>
          <a:bodyPr wrap="square" lIns="0" rIns="0" tIns="0" bIns="0" anchor="t">
            <a:spAutoFit/>
          </a:bodyPr>
          <a:lstStyle/>
          <a:p>
            <a:pPr algn="l">
              <a:lnSpc>
                <a:spcPct val="100000"/>
              </a:lnSpc>
            </a:pPr>
            <a:r>
              <a:rPr sz="800" b="1" i="0" lang="de-DE">
                <a:solidFill>
                  <a:srgbClr val="0B3A5D"/>
                </a:solidFill>
                <a:latin typeface="Segoe UI"/>
              </a:rPr>
              <a:t>Freitag, 12.06.2026</a:t>
            </a:r>
          </a:p>
        </p:txBody>
      </p:sp>
      <p:sp>
        <p:nvSpPr>
          <p:cNvPr id="44" name="TextBox 43"/>
          <p:cNvSpPr txBox="1"/>
          <p:nvPr/>
        </p:nvSpPr>
        <p:spPr>
          <a:xfrm>
            <a:off x="8588959" y="2414016"/>
            <a:ext cx="1353311" cy="146304"/>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Start (Doors Open)</a:t>
            </a:r>
          </a:p>
        </p:txBody>
      </p:sp>
      <p:sp>
        <p:nvSpPr>
          <p:cNvPr id="45" name="Rounded Rectangle 44"/>
          <p:cNvSpPr/>
          <p:nvPr/>
        </p:nvSpPr>
        <p:spPr>
          <a:xfrm>
            <a:off x="8588959" y="2587752"/>
            <a:ext cx="1353311" cy="219456"/>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8680399" y="2638044"/>
            <a:ext cx="969263" cy="128015"/>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09:00</a:t>
            </a:r>
          </a:p>
        </p:txBody>
      </p:sp>
      <p:sp>
        <p:nvSpPr>
          <p:cNvPr id="47" name="TextBox 46"/>
          <p:cNvSpPr txBox="1"/>
          <p:nvPr/>
        </p:nvSpPr>
        <p:spPr>
          <a:xfrm>
            <a:off x="10125151" y="2414016"/>
            <a:ext cx="1353311" cy="146304"/>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Ende (Doors Close)</a:t>
            </a:r>
          </a:p>
        </p:txBody>
      </p:sp>
      <p:sp>
        <p:nvSpPr>
          <p:cNvPr id="48" name="Rounded Rectangle 47"/>
          <p:cNvSpPr/>
          <p:nvPr/>
        </p:nvSpPr>
        <p:spPr>
          <a:xfrm>
            <a:off x="10125151" y="2587752"/>
            <a:ext cx="1353311" cy="219456"/>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10216591" y="2638044"/>
            <a:ext cx="969263" cy="128015"/>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22:00</a:t>
            </a:r>
          </a:p>
        </p:txBody>
      </p:sp>
      <p:sp>
        <p:nvSpPr>
          <p:cNvPr id="50" name="TextBox 49"/>
          <p:cNvSpPr txBox="1"/>
          <p:nvPr/>
        </p:nvSpPr>
        <p:spPr>
          <a:xfrm>
            <a:off x="7308799" y="3072384"/>
            <a:ext cx="1188720" cy="164592"/>
          </a:xfrm>
          <a:prstGeom prst="rect">
            <a:avLst/>
          </a:prstGeom>
          <a:noFill/>
        </p:spPr>
        <p:txBody>
          <a:bodyPr wrap="square" lIns="0" rIns="0" tIns="0" bIns="0" anchor="t">
            <a:spAutoFit/>
          </a:bodyPr>
          <a:lstStyle/>
          <a:p>
            <a:pPr algn="l">
              <a:lnSpc>
                <a:spcPct val="100000"/>
              </a:lnSpc>
            </a:pPr>
            <a:r>
              <a:rPr sz="800" b="1" i="0" lang="de-DE">
                <a:solidFill>
                  <a:srgbClr val="0B3A5D"/>
                </a:solidFill>
                <a:latin typeface="Segoe UI"/>
              </a:rPr>
              <a:t>Samstag, 13.06.2026</a:t>
            </a:r>
          </a:p>
        </p:txBody>
      </p:sp>
      <p:sp>
        <p:nvSpPr>
          <p:cNvPr id="51" name="TextBox 50"/>
          <p:cNvSpPr txBox="1"/>
          <p:nvPr/>
        </p:nvSpPr>
        <p:spPr>
          <a:xfrm>
            <a:off x="8588959" y="3017520"/>
            <a:ext cx="1353311" cy="146304"/>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Start (Doors Open)</a:t>
            </a:r>
          </a:p>
        </p:txBody>
      </p:sp>
      <p:sp>
        <p:nvSpPr>
          <p:cNvPr id="52" name="Rounded Rectangle 51"/>
          <p:cNvSpPr/>
          <p:nvPr/>
        </p:nvSpPr>
        <p:spPr>
          <a:xfrm>
            <a:off x="8588959" y="3191256"/>
            <a:ext cx="1353311" cy="219456"/>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8680399" y="3241548"/>
            <a:ext cx="969263" cy="128015"/>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09:00</a:t>
            </a:r>
          </a:p>
        </p:txBody>
      </p:sp>
      <p:sp>
        <p:nvSpPr>
          <p:cNvPr id="54" name="TextBox 53"/>
          <p:cNvSpPr txBox="1"/>
          <p:nvPr/>
        </p:nvSpPr>
        <p:spPr>
          <a:xfrm>
            <a:off x="10125151" y="3017520"/>
            <a:ext cx="1353311" cy="146304"/>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Ende (Doors Close)</a:t>
            </a:r>
          </a:p>
        </p:txBody>
      </p:sp>
      <p:sp>
        <p:nvSpPr>
          <p:cNvPr id="55" name="Rounded Rectangle 54"/>
          <p:cNvSpPr/>
          <p:nvPr/>
        </p:nvSpPr>
        <p:spPr>
          <a:xfrm>
            <a:off x="10125151" y="3191256"/>
            <a:ext cx="1353311" cy="219456"/>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10216591" y="3241548"/>
            <a:ext cx="969263" cy="128015"/>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22:00</a:t>
            </a:r>
          </a:p>
        </p:txBody>
      </p:sp>
      <p:sp>
        <p:nvSpPr>
          <p:cNvPr id="57" name="TextBox 56"/>
          <p:cNvSpPr txBox="1"/>
          <p:nvPr/>
        </p:nvSpPr>
        <p:spPr>
          <a:xfrm>
            <a:off x="7308799" y="3675888"/>
            <a:ext cx="1188720" cy="164592"/>
          </a:xfrm>
          <a:prstGeom prst="rect">
            <a:avLst/>
          </a:prstGeom>
          <a:noFill/>
        </p:spPr>
        <p:txBody>
          <a:bodyPr wrap="square" lIns="0" rIns="0" tIns="0" bIns="0" anchor="t">
            <a:spAutoFit/>
          </a:bodyPr>
          <a:lstStyle/>
          <a:p>
            <a:pPr algn="l">
              <a:lnSpc>
                <a:spcPct val="100000"/>
              </a:lnSpc>
            </a:pPr>
            <a:r>
              <a:rPr sz="800" b="1" i="0" lang="de-DE">
                <a:solidFill>
                  <a:srgbClr val="0B3A5D"/>
                </a:solidFill>
                <a:latin typeface="Segoe UI"/>
              </a:rPr>
              <a:t>Sonntag, 14.06.2026</a:t>
            </a:r>
          </a:p>
        </p:txBody>
      </p:sp>
      <p:sp>
        <p:nvSpPr>
          <p:cNvPr id="58" name="TextBox 57"/>
          <p:cNvSpPr txBox="1"/>
          <p:nvPr/>
        </p:nvSpPr>
        <p:spPr>
          <a:xfrm>
            <a:off x="8588959" y="3621024"/>
            <a:ext cx="1353311" cy="146304"/>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Start (Doors Open)</a:t>
            </a:r>
          </a:p>
        </p:txBody>
      </p:sp>
      <p:sp>
        <p:nvSpPr>
          <p:cNvPr id="59" name="Rounded Rectangle 58"/>
          <p:cNvSpPr/>
          <p:nvPr/>
        </p:nvSpPr>
        <p:spPr>
          <a:xfrm>
            <a:off x="8588959" y="3794760"/>
            <a:ext cx="1353311" cy="219456"/>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8680399" y="3845052"/>
            <a:ext cx="969263" cy="128015"/>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09:00</a:t>
            </a:r>
          </a:p>
        </p:txBody>
      </p:sp>
      <p:sp>
        <p:nvSpPr>
          <p:cNvPr id="61" name="TextBox 60"/>
          <p:cNvSpPr txBox="1"/>
          <p:nvPr/>
        </p:nvSpPr>
        <p:spPr>
          <a:xfrm>
            <a:off x="10125151" y="3621024"/>
            <a:ext cx="1353311" cy="146304"/>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Ende (Doors Close)</a:t>
            </a:r>
          </a:p>
        </p:txBody>
      </p:sp>
      <p:sp>
        <p:nvSpPr>
          <p:cNvPr id="62" name="Rounded Rectangle 61"/>
          <p:cNvSpPr/>
          <p:nvPr/>
        </p:nvSpPr>
        <p:spPr>
          <a:xfrm>
            <a:off x="10125151" y="3794760"/>
            <a:ext cx="1353311" cy="219456"/>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10216591" y="3845052"/>
            <a:ext cx="969263" cy="128015"/>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22:00</a:t>
            </a:r>
          </a:p>
        </p:txBody>
      </p:sp>
      <p:sp>
        <p:nvSpPr>
          <p:cNvPr id="64" name="Oval 63"/>
          <p:cNvSpPr/>
          <p:nvPr/>
        </p:nvSpPr>
        <p:spPr>
          <a:xfrm>
            <a:off x="7098487" y="214884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7098487" y="220827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66" name="Oval 65"/>
          <p:cNvSpPr/>
          <p:nvPr/>
        </p:nvSpPr>
        <p:spPr>
          <a:xfrm>
            <a:off x="9293047" y="242316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9293047" y="248259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68" name="Rectangle 67"/>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Rectangle 68"/>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71" name="TextBox 70"/>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Solange der Hauptveranstaltung noch keine Programmpunkte mit Datum zugeordnet sind, zeigt der Block nur einen Hinweis statt der Eingabefelder. Sobald der erste Programmpunkt ein Datum hat, erscheinen sie automatisch.</a:t>
            </a:r>
          </a:p>
        </p:txBody>
      </p:sp>
      <p:sp>
        <p:nvSpPr>
          <p:cNvPr id="72" name="Rectangle 7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5 · Eine Veranstaltung anlegen</a:t>
            </a:r>
          </a:p>
        </p:txBody>
      </p:sp>
      <p:sp>
        <p:nvSpPr>
          <p:cNvPr id="74" name="TextBox 7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74 / 140</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5.10</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Einen Programmpunkt absagen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5943600" cy="3017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59436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 Kongress</a:t>
            </a:r>
          </a:p>
        </p:txBody>
      </p:sp>
      <p:sp>
        <p:nvSpPr>
          <p:cNvPr id="9" name="Rectangle 8"/>
          <p:cNvSpPr/>
          <p:nvPr/>
        </p:nvSpPr>
        <p:spPr>
          <a:xfrm>
            <a:off x="566928" y="1572768"/>
            <a:ext cx="1481328" cy="2798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Veranstaltungen</a:t>
            </a:r>
          </a:p>
        </p:txBody>
      </p:sp>
      <p:sp>
        <p:nvSpPr>
          <p:cNvPr id="13" name="Rectangle 12"/>
          <p:cNvSpPr/>
          <p:nvPr/>
        </p:nvSpPr>
        <p:spPr>
          <a:xfrm>
            <a:off x="566928"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Alle Veranstaltungen</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Erstellen</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Sprecher</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Orte</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Rollen</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Master Editor</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25" name="Rectangle 24"/>
          <p:cNvSpPr/>
          <p:nvPr/>
        </p:nvSpPr>
        <p:spPr>
          <a:xfrm>
            <a:off x="2249424" y="1700784"/>
            <a:ext cx="4059935" cy="146304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2249424" y="1700784"/>
            <a:ext cx="405993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2249424" y="1975104"/>
            <a:ext cx="405993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2359152" y="1769364"/>
            <a:ext cx="384047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Veranstaltungsdaten</a:t>
            </a:r>
          </a:p>
        </p:txBody>
      </p:sp>
      <p:sp>
        <p:nvSpPr>
          <p:cNvPr id="29" name="TextBox 28"/>
          <p:cNvSpPr txBox="1"/>
          <p:nvPr/>
        </p:nvSpPr>
        <p:spPr>
          <a:xfrm>
            <a:off x="2377440" y="2103120"/>
            <a:ext cx="1810511"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Datum</a:t>
            </a:r>
          </a:p>
        </p:txBody>
      </p:sp>
      <p:sp>
        <p:nvSpPr>
          <p:cNvPr id="30" name="Rounded Rectangle 29"/>
          <p:cNvSpPr/>
          <p:nvPr/>
        </p:nvSpPr>
        <p:spPr>
          <a:xfrm>
            <a:off x="2377440" y="2313432"/>
            <a:ext cx="181051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2468880" y="2363724"/>
            <a:ext cx="1426463"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2026-06-13</a:t>
            </a:r>
          </a:p>
        </p:txBody>
      </p:sp>
      <p:sp>
        <p:nvSpPr>
          <p:cNvPr id="32" name="TextBox 31"/>
          <p:cNvSpPr txBox="1"/>
          <p:nvPr/>
        </p:nvSpPr>
        <p:spPr>
          <a:xfrm>
            <a:off x="3950208" y="2354580"/>
            <a:ext cx="164592" cy="164592"/>
          </a:xfrm>
          <a:prstGeom prst="rect">
            <a:avLst/>
          </a:prstGeom>
          <a:noFill/>
        </p:spPr>
        <p:txBody>
          <a:bodyPr wrap="square" lIns="0" rIns="0" tIns="0" bIns="0" anchor="t">
            <a:spAutoFit/>
          </a:bodyPr>
          <a:lstStyle/>
          <a:p>
            <a:pPr algn="l">
              <a:lnSpc>
                <a:spcPct val="100000"/>
              </a:lnSpc>
            </a:pPr>
            <a:r>
              <a:rPr sz="700" b="1" i="0" lang="de-DE">
                <a:solidFill>
                  <a:srgbClr val="2271B1"/>
                </a:solidFill>
                <a:latin typeface="Segoe UI"/>
              </a:rPr>
              <a:t>17</a:t>
            </a:r>
          </a:p>
        </p:txBody>
      </p:sp>
      <p:sp>
        <p:nvSpPr>
          <p:cNvPr id="33" name="TextBox 32"/>
          <p:cNvSpPr txBox="1"/>
          <p:nvPr/>
        </p:nvSpPr>
        <p:spPr>
          <a:xfrm>
            <a:off x="4370832" y="2103120"/>
            <a:ext cx="1810511"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Startzeit</a:t>
            </a:r>
          </a:p>
        </p:txBody>
      </p:sp>
      <p:sp>
        <p:nvSpPr>
          <p:cNvPr id="34" name="Rounded Rectangle 33"/>
          <p:cNvSpPr/>
          <p:nvPr/>
        </p:nvSpPr>
        <p:spPr>
          <a:xfrm>
            <a:off x="4370832" y="2313432"/>
            <a:ext cx="181051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4462272" y="2363724"/>
            <a:ext cx="1426463"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20:00</a:t>
            </a:r>
          </a:p>
        </p:txBody>
      </p:sp>
      <p:sp>
        <p:nvSpPr>
          <p:cNvPr id="36" name="Rectangle 35"/>
          <p:cNvSpPr/>
          <p:nvPr/>
        </p:nvSpPr>
        <p:spPr>
          <a:xfrm>
            <a:off x="2322576" y="2706624"/>
            <a:ext cx="3913631" cy="365760"/>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2414016" y="2798064"/>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2418588" y="2793492"/>
            <a:ext cx="118872" cy="118872"/>
          </a:xfrm>
          <a:prstGeom prst="rect">
            <a:avLst/>
          </a:prstGeom>
          <a:noFill/>
        </p:spPr>
        <p:txBody>
          <a:bodyPr wrap="square" lIns="0" rIns="0" tIns="0" bIns="0" anchor="t">
            <a:spAutoFit/>
          </a:bodyPr>
          <a:lstStyle/>
          <a:p>
            <a:pPr algn="ctr">
              <a:lnSpc>
                <a:spcPct val="100000"/>
              </a:lnSpc>
            </a:pPr>
            <a:r>
              <a:rPr sz="750" b="1" i="0" lang="de-DE">
                <a:solidFill>
                  <a:srgbClr val="FFFFFF"/>
                </a:solidFill>
                <a:latin typeface="Segoe UI"/>
              </a:rPr>
              <a:t>L</a:t>
            </a:r>
          </a:p>
        </p:txBody>
      </p:sp>
      <p:sp>
        <p:nvSpPr>
          <p:cNvPr id="39" name="TextBox 38"/>
          <p:cNvSpPr txBox="1"/>
          <p:nvPr/>
        </p:nvSpPr>
        <p:spPr>
          <a:xfrm>
            <a:off x="2596896" y="2784348"/>
            <a:ext cx="1627631" cy="164592"/>
          </a:xfrm>
          <a:prstGeom prst="rect">
            <a:avLst/>
          </a:prstGeom>
          <a:noFill/>
        </p:spPr>
        <p:txBody>
          <a:bodyPr wrap="square" lIns="0" rIns="0" tIns="0" bIns="0" anchor="t">
            <a:spAutoFit/>
          </a:bodyPr>
          <a:lstStyle/>
          <a:p>
            <a:pPr algn="l">
              <a:lnSpc>
                <a:spcPct val="100000"/>
              </a:lnSpc>
            </a:pPr>
          </a:p>
        </p:txBody>
      </p:sp>
      <p:sp>
        <p:nvSpPr>
          <p:cNvPr id="40" name="TextBox 39"/>
          <p:cNvSpPr txBox="1"/>
          <p:nvPr/>
        </p:nvSpPr>
        <p:spPr>
          <a:xfrm>
            <a:off x="2615184" y="2793492"/>
            <a:ext cx="2743200" cy="164592"/>
          </a:xfrm>
          <a:prstGeom prst="rect">
            <a:avLst/>
          </a:prstGeom>
          <a:noFill/>
        </p:spPr>
        <p:txBody>
          <a:bodyPr wrap="square" lIns="0" rIns="0" tIns="0" bIns="0" anchor="t">
            <a:spAutoFit/>
          </a:bodyPr>
          <a:lstStyle/>
          <a:p>
            <a:pPr algn="l">
              <a:lnSpc>
                <a:spcPct val="100000"/>
              </a:lnSpc>
            </a:pPr>
            <a:r>
              <a:rPr sz="850" b="1" i="0" lang="de-DE">
                <a:solidFill>
                  <a:srgbClr val="C0392B"/>
                </a:solidFill>
                <a:latin typeface="Segoe UI"/>
              </a:rPr>
              <a:t>Veranstaltung ist abgesagt</a:t>
            </a:r>
          </a:p>
        </p:txBody>
      </p:sp>
      <p:sp>
        <p:nvSpPr>
          <p:cNvPr id="41" name="TextBox 40"/>
          <p:cNvSpPr txBox="1"/>
          <p:nvPr/>
        </p:nvSpPr>
        <p:spPr>
          <a:xfrm>
            <a:off x="2249424" y="3346704"/>
            <a:ext cx="2743200" cy="182880"/>
          </a:xfrm>
          <a:prstGeom prst="rect">
            <a:avLst/>
          </a:prstGeom>
          <a:noFill/>
        </p:spPr>
        <p:txBody>
          <a:bodyPr wrap="square" lIns="0" rIns="0" tIns="0" bIns="0" anchor="t">
            <a:spAutoFit/>
          </a:bodyPr>
          <a:lstStyle/>
          <a:p>
            <a:pPr algn="l">
              <a:lnSpc>
                <a:spcPct val="100000"/>
              </a:lnSpc>
            </a:pPr>
            <a:r>
              <a:rPr sz="800" b="1" i="0" lang="de-DE">
                <a:solidFill>
                  <a:srgbClr val="6B7A88"/>
                </a:solidFill>
                <a:latin typeface="Segoe UI"/>
              </a:rPr>
              <a:t>So sieht es im Frontend aus:</a:t>
            </a:r>
          </a:p>
        </p:txBody>
      </p:sp>
      <p:sp>
        <p:nvSpPr>
          <p:cNvPr id="42" name="Rounded Rectangle 41"/>
          <p:cNvSpPr/>
          <p:nvPr/>
        </p:nvSpPr>
        <p:spPr>
          <a:xfrm>
            <a:off x="2249424" y="3566160"/>
            <a:ext cx="2926080" cy="786384"/>
          </a:xfrm>
          <a:prstGeom prst="roundRect">
            <a:avLst>
              <a:gd name="adj" fmla="val 6000"/>
            </a:avLst>
          </a:prstGeom>
          <a:solidFill>
            <a:srgbClr val="FFFFFF"/>
          </a:solidFill>
          <a:ln w="1524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2249424" y="3566160"/>
            <a:ext cx="54864" cy="786384"/>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Rounded Rectangle 43"/>
          <p:cNvSpPr/>
          <p:nvPr/>
        </p:nvSpPr>
        <p:spPr>
          <a:xfrm>
            <a:off x="2414016" y="3675888"/>
            <a:ext cx="607161" cy="182880"/>
          </a:xfrm>
          <a:prstGeom prst="roundRect">
            <a:avLst>
              <a:gd name="adj" fmla="val 50000"/>
            </a:avLst>
          </a:prstGeom>
          <a:solidFill>
            <a:srgbClr val="C0392B"/>
          </a:solidFill>
          <a:ln w="889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2414016" y="3701491"/>
            <a:ext cx="607161" cy="137160"/>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ABGESAGT</a:t>
            </a:r>
          </a:p>
        </p:txBody>
      </p:sp>
      <p:sp>
        <p:nvSpPr>
          <p:cNvPr id="46" name="TextBox 45"/>
          <p:cNvSpPr txBox="1"/>
          <p:nvPr/>
        </p:nvSpPr>
        <p:spPr>
          <a:xfrm>
            <a:off x="2414016" y="3931920"/>
            <a:ext cx="2560320" cy="219456"/>
          </a:xfrm>
          <a:prstGeom prst="rect">
            <a:avLst/>
          </a:prstGeom>
          <a:noFill/>
        </p:spPr>
        <p:txBody>
          <a:bodyPr wrap="square" lIns="0" rIns="0" tIns="0" bIns="0" anchor="t">
            <a:spAutoFit/>
          </a:bodyPr>
          <a:lstStyle/>
          <a:p>
            <a:pPr algn="l">
              <a:lnSpc>
                <a:spcPct val="100000"/>
              </a:lnSpc>
            </a:pPr>
            <a:r>
              <a:rPr sz="1100" b="1" i="0" lang="de-DE">
                <a:solidFill>
                  <a:srgbClr val="6B7A88"/>
                </a:solidFill>
                <a:latin typeface="Segoe UI"/>
              </a:rPr>
              <a:t>Abendkonzert</a:t>
            </a:r>
          </a:p>
        </p:txBody>
      </p:sp>
      <p:sp>
        <p:nvSpPr>
          <p:cNvPr id="47" name="TextBox 46"/>
          <p:cNvSpPr txBox="1"/>
          <p:nvPr/>
        </p:nvSpPr>
        <p:spPr>
          <a:xfrm>
            <a:off x="2414016" y="4151376"/>
            <a:ext cx="2560320" cy="164592"/>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Sa 13.06. · 20:00 · Saal A</a:t>
            </a:r>
          </a:p>
        </p:txBody>
      </p:sp>
      <p:sp>
        <p:nvSpPr>
          <p:cNvPr id="48" name="Oval 47"/>
          <p:cNvSpPr/>
          <p:nvPr/>
        </p:nvSpPr>
        <p:spPr>
          <a:xfrm>
            <a:off x="1481328" y="26974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1481328" y="275691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50" name="TextBox 49"/>
          <p:cNvSpPr txBox="1"/>
          <p:nvPr/>
        </p:nvSpPr>
        <p:spPr>
          <a:xfrm>
            <a:off x="6922008" y="1353312"/>
            <a:ext cx="470275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So gehen Sie vor</a:t>
            </a:r>
          </a:p>
        </p:txBody>
      </p:sp>
      <p:sp>
        <p:nvSpPr>
          <p:cNvPr id="51" name="TextBox 50"/>
          <p:cNvSpPr txBox="1"/>
          <p:nvPr/>
        </p:nvSpPr>
        <p:spPr>
          <a:xfrm>
            <a:off x="6922008" y="1737360"/>
            <a:ext cx="47027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Nicht löschen – absagen.</a:t>
            </a:r>
          </a:p>
        </p:txBody>
      </p:sp>
      <p:sp>
        <p:nvSpPr>
          <p:cNvPr id="52" name="TextBox 51"/>
          <p:cNvSpPr txBox="1"/>
          <p:nvPr/>
        </p:nvSpPr>
        <p:spPr>
          <a:xfrm>
            <a:off x="6922008" y="1957070"/>
            <a:ext cx="47027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Setzen Sie den Schalter </a:t>
            </a:r>
            <a:r>
              <a:rPr sz="1000" b="1" i="0" lang="de-DE">
                <a:solidFill>
                  <a:srgbClr val="3B4A57"/>
                </a:solidFill>
                <a:latin typeface="Segoe UI"/>
              </a:rPr>
              <a:t>Veranstaltung ist abgesagt</a:t>
            </a:r>
            <a:r>
              <a:rPr sz="1000" b="0" i="0" lang="de-DE">
                <a:solidFill>
                  <a:srgbClr val="3B4A57"/>
                </a:solidFill>
                <a:latin typeface="Segoe UI"/>
              </a:rPr>
              <a:t> in der Box „Veranstaltungsdaten“. Der Eintrag bleibt bestehen, wird aber überall als abgesagt gekennzeichnet.</a:t>
            </a:r>
          </a:p>
        </p:txBody>
      </p:sp>
      <p:sp>
        <p:nvSpPr>
          <p:cNvPr id="53" name="TextBox 52"/>
          <p:cNvSpPr txBox="1"/>
          <p:nvPr/>
        </p:nvSpPr>
        <p:spPr>
          <a:xfrm>
            <a:off x="6922008" y="2641346"/>
            <a:ext cx="47027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Was Ihre Gäste sehen</a:t>
            </a:r>
          </a:p>
        </p:txBody>
      </p:sp>
      <p:sp>
        <p:nvSpPr>
          <p:cNvPr id="54" name="TextBox 53"/>
          <p:cNvSpPr txBox="1"/>
          <p:nvPr/>
        </p:nvSpPr>
        <p:spPr>
          <a:xfrm>
            <a:off x="6922008" y="2861056"/>
            <a:ext cx="47027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Vor dem Titel erscheint das Kennzeichen „Abgesagt“, der Eintrag wird rot markiert – in Kachel, Liste, Zeitplan, Ticker und auf jedem Bildschirm gleichermaßen.</a:t>
            </a:r>
          </a:p>
        </p:txBody>
      </p:sp>
      <p:sp>
        <p:nvSpPr>
          <p:cNvPr id="55" name="TextBox 54"/>
          <p:cNvSpPr txBox="1"/>
          <p:nvPr/>
        </p:nvSpPr>
        <p:spPr>
          <a:xfrm>
            <a:off x="6922008" y="3545332"/>
            <a:ext cx="47027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Warum nicht löschen?</a:t>
            </a:r>
          </a:p>
        </p:txBody>
      </p:sp>
      <p:sp>
        <p:nvSpPr>
          <p:cNvPr id="56" name="TextBox 55"/>
          <p:cNvSpPr txBox="1"/>
          <p:nvPr/>
        </p:nvSpPr>
        <p:spPr>
          <a:xfrm>
            <a:off x="6922008" y="3765042"/>
            <a:ext cx="47027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Wer den Punkt gemerkt hat, würde sonst ohne jede Erklärung davorstehen. Ein sichtbar abgesagter Termin beantwortet die Frage von selbst.</a:t>
            </a:r>
          </a:p>
        </p:txBody>
      </p:sp>
      <p:sp>
        <p:nvSpPr>
          <p:cNvPr id="57" name="TextBox 56"/>
          <p:cNvSpPr txBox="1"/>
          <p:nvPr/>
        </p:nvSpPr>
        <p:spPr>
          <a:xfrm>
            <a:off x="6922008" y="4294378"/>
            <a:ext cx="47027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Viele auf einmal</a:t>
            </a:r>
          </a:p>
        </p:txBody>
      </p:sp>
      <p:sp>
        <p:nvSpPr>
          <p:cNvPr id="58" name="TextBox 57"/>
          <p:cNvSpPr txBox="1"/>
          <p:nvPr/>
        </p:nvSpPr>
        <p:spPr>
          <a:xfrm>
            <a:off x="6922008" y="4514088"/>
            <a:ext cx="47027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Der Master Editor kann den Absage-Status für beliebig viele Programmpunkte gleichzeitig setzen und wieder aufheben – siehe Kapitel 9.</a:t>
            </a:r>
          </a:p>
        </p:txBody>
      </p:sp>
      <p:sp>
        <p:nvSpPr>
          <p:cNvPr id="59" name="Rectangle 5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5 · Eine Veranstaltung anlegen</a:t>
            </a:r>
          </a:p>
        </p:txBody>
      </p:sp>
      <p:sp>
        <p:nvSpPr>
          <p:cNvPr id="61" name="TextBox 6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75 / 140</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5.11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Woran Sie einen gut gepflegten Programmpunkt erkennen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08076" y="1376172"/>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8" name="TextBox 7"/>
          <p:cNvSpPr txBox="1"/>
          <p:nvPr/>
        </p:nvSpPr>
        <p:spPr>
          <a:xfrm>
            <a:off x="914400" y="1362456"/>
            <a:ext cx="4975707" cy="237744"/>
          </a:xfrm>
          <a:prstGeom prst="rect">
            <a:avLst/>
          </a:prstGeom>
          <a:noFill/>
        </p:spPr>
        <p:txBody>
          <a:bodyPr wrap="square" lIns="0" rIns="0" tIns="0" bIns="0" anchor="t">
            <a:spAutoFit/>
          </a:bodyPr>
          <a:lstStyle/>
          <a:p>
            <a:pPr algn="l">
              <a:lnSpc>
                <a:spcPct val="120000"/>
              </a:lnSpc>
            </a:pPr>
            <a:r>
              <a:rPr sz="1150" b="1" i="0" lang="de-DE">
                <a:solidFill>
                  <a:srgbClr val="2B3844"/>
                </a:solidFill>
                <a:latin typeface="Segoe UI"/>
              </a:rPr>
              <a:t>Titel</a:t>
            </a:r>
            <a:r>
              <a:rPr sz="1150" b="0" i="0" lang="de-DE">
                <a:solidFill>
                  <a:srgbClr val="2B3844"/>
                </a:solidFill>
                <a:latin typeface="Segoe UI"/>
              </a:rPr>
              <a:t> kurz genug für eine schmale Zeitplan-Kachel</a:t>
            </a:r>
          </a:p>
        </p:txBody>
      </p:sp>
      <p:sp>
        <p:nvSpPr>
          <p:cNvPr id="9" name="Rounded Rectangle 8"/>
          <p:cNvSpPr/>
          <p:nvPr/>
        </p:nvSpPr>
        <p:spPr>
          <a:xfrm>
            <a:off x="566928"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08076" y="1697736"/>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11" name="TextBox 10"/>
          <p:cNvSpPr txBox="1"/>
          <p:nvPr/>
        </p:nvSpPr>
        <p:spPr>
          <a:xfrm>
            <a:off x="914400" y="1684020"/>
            <a:ext cx="4975707" cy="237744"/>
          </a:xfrm>
          <a:prstGeom prst="rect">
            <a:avLst/>
          </a:prstGeom>
          <a:noFill/>
        </p:spPr>
        <p:txBody>
          <a:bodyPr wrap="square" lIns="0" rIns="0" tIns="0" bIns="0" anchor="t">
            <a:spAutoFit/>
          </a:bodyPr>
          <a:lstStyle/>
          <a:p>
            <a:pPr algn="l">
              <a:lnSpc>
                <a:spcPct val="120000"/>
              </a:lnSpc>
            </a:pPr>
            <a:r>
              <a:rPr sz="1150" b="1" i="0" lang="de-DE">
                <a:solidFill>
                  <a:srgbClr val="2B3844"/>
                </a:solidFill>
                <a:latin typeface="Segoe UI"/>
              </a:rPr>
              <a:t>Datum und Startzeit</a:t>
            </a:r>
            <a:r>
              <a:rPr sz="1150" b="0" i="0" lang="de-DE">
                <a:solidFill>
                  <a:srgbClr val="2B3844"/>
                </a:solidFill>
                <a:latin typeface="Segoe UI"/>
              </a:rPr>
              <a:t> gesetzt</a:t>
            </a:r>
          </a:p>
        </p:txBody>
      </p:sp>
      <p:sp>
        <p:nvSpPr>
          <p:cNvPr id="12" name="Rounded Rectangle 11"/>
          <p:cNvSpPr/>
          <p:nvPr/>
        </p:nvSpPr>
        <p:spPr>
          <a:xfrm>
            <a:off x="566928"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08076" y="2019300"/>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14" name="TextBox 13"/>
          <p:cNvSpPr txBox="1"/>
          <p:nvPr/>
        </p:nvSpPr>
        <p:spPr>
          <a:xfrm>
            <a:off x="914400" y="2005584"/>
            <a:ext cx="4975707" cy="237744"/>
          </a:xfrm>
          <a:prstGeom prst="rect">
            <a:avLst/>
          </a:prstGeom>
          <a:noFill/>
        </p:spPr>
        <p:txBody>
          <a:bodyPr wrap="square" lIns="0" rIns="0" tIns="0" bIns="0" anchor="t">
            <a:spAutoFit/>
          </a:bodyPr>
          <a:lstStyle/>
          <a:p>
            <a:pPr algn="l">
              <a:lnSpc>
                <a:spcPct val="120000"/>
              </a:lnSpc>
            </a:pPr>
            <a:r>
              <a:rPr sz="1150" b="1" i="0" lang="de-DE">
                <a:solidFill>
                  <a:srgbClr val="2B3844"/>
                </a:solidFill>
                <a:latin typeface="Segoe UI"/>
              </a:rPr>
              <a:t>Endzeit</a:t>
            </a:r>
            <a:r>
              <a:rPr sz="1150" b="0" i="0" lang="de-DE">
                <a:solidFill>
                  <a:srgbClr val="2B3844"/>
                </a:solidFill>
                <a:latin typeface="Segoe UI"/>
              </a:rPr>
              <a:t> gesetzt – sonst rechnet das System mit einer Stunde</a:t>
            </a:r>
          </a:p>
        </p:txBody>
      </p:sp>
      <p:sp>
        <p:nvSpPr>
          <p:cNvPr id="15" name="Rounded Rectangle 14"/>
          <p:cNvSpPr/>
          <p:nvPr/>
        </p:nvSpPr>
        <p:spPr>
          <a:xfrm>
            <a:off x="566928"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08076" y="2340864"/>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17" name="TextBox 16"/>
          <p:cNvSpPr txBox="1"/>
          <p:nvPr/>
        </p:nvSpPr>
        <p:spPr>
          <a:xfrm>
            <a:off x="914400" y="2327148"/>
            <a:ext cx="4975707" cy="237744"/>
          </a:xfrm>
          <a:prstGeom prst="rect">
            <a:avLst/>
          </a:prstGeom>
          <a:noFill/>
        </p:spPr>
        <p:txBody>
          <a:bodyPr wrap="square" lIns="0" rIns="0" tIns="0" bIns="0" anchor="t">
            <a:spAutoFit/>
          </a:bodyPr>
          <a:lstStyle/>
          <a:p>
            <a:pPr algn="l">
              <a:lnSpc>
                <a:spcPct val="120000"/>
              </a:lnSpc>
            </a:pPr>
            <a:r>
              <a:rPr sz="1150" b="1" i="0" lang="de-DE">
                <a:solidFill>
                  <a:srgbClr val="2B3844"/>
                </a:solidFill>
                <a:latin typeface="Segoe UI"/>
              </a:rPr>
              <a:t>Hauptveranstaltung</a:t>
            </a:r>
            <a:r>
              <a:rPr sz="1150" b="0" i="0" lang="de-DE">
                <a:solidFill>
                  <a:srgbClr val="2B3844"/>
                </a:solidFill>
                <a:latin typeface="Segoe UI"/>
              </a:rPr>
              <a:t> zugeordnet</a:t>
            </a:r>
          </a:p>
        </p:txBody>
      </p:sp>
      <p:sp>
        <p:nvSpPr>
          <p:cNvPr id="18" name="Rounded Rectangle 17"/>
          <p:cNvSpPr/>
          <p:nvPr/>
        </p:nvSpPr>
        <p:spPr>
          <a:xfrm>
            <a:off x="566928" y="2639568"/>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08076" y="2662428"/>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0" name="TextBox 19"/>
          <p:cNvSpPr txBox="1"/>
          <p:nvPr/>
        </p:nvSpPr>
        <p:spPr>
          <a:xfrm>
            <a:off x="914400" y="2648712"/>
            <a:ext cx="4975707" cy="237744"/>
          </a:xfrm>
          <a:prstGeom prst="rect">
            <a:avLst/>
          </a:prstGeom>
          <a:noFill/>
        </p:spPr>
        <p:txBody>
          <a:bodyPr wrap="square" lIns="0" rIns="0" tIns="0" bIns="0" anchor="t">
            <a:spAutoFit/>
          </a:bodyPr>
          <a:lstStyle/>
          <a:p>
            <a:pPr algn="l">
              <a:lnSpc>
                <a:spcPct val="120000"/>
              </a:lnSpc>
            </a:pPr>
            <a:r>
              <a:rPr sz="1150" b="1" i="0" lang="de-DE">
                <a:solidFill>
                  <a:srgbClr val="2B3844"/>
                </a:solidFill>
                <a:latin typeface="Segoe UI"/>
              </a:rPr>
              <a:t>Ort</a:t>
            </a:r>
            <a:r>
              <a:rPr sz="1150" b="0" i="0" lang="de-DE">
                <a:solidFill>
                  <a:srgbClr val="2B3844"/>
                </a:solidFill>
                <a:latin typeface="Segoe UI"/>
              </a:rPr>
              <a:t> gewählt – sonst fehlt der Punkt im Zeitplan</a:t>
            </a:r>
          </a:p>
        </p:txBody>
      </p:sp>
      <p:sp>
        <p:nvSpPr>
          <p:cNvPr id="21" name="Rounded Rectangle 20"/>
          <p:cNvSpPr/>
          <p:nvPr/>
        </p:nvSpPr>
        <p:spPr>
          <a:xfrm>
            <a:off x="6301587"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342735" y="1376172"/>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3" name="TextBox 22"/>
          <p:cNvSpPr txBox="1"/>
          <p:nvPr/>
        </p:nvSpPr>
        <p:spPr>
          <a:xfrm>
            <a:off x="6649059" y="1362456"/>
            <a:ext cx="4975707" cy="237744"/>
          </a:xfrm>
          <a:prstGeom prst="rect">
            <a:avLst/>
          </a:prstGeom>
          <a:noFill/>
        </p:spPr>
        <p:txBody>
          <a:bodyPr wrap="square" lIns="0" rIns="0" tIns="0" bIns="0" anchor="t">
            <a:spAutoFit/>
          </a:bodyPr>
          <a:lstStyle/>
          <a:p>
            <a:pPr algn="l">
              <a:lnSpc>
                <a:spcPct val="120000"/>
              </a:lnSpc>
            </a:pPr>
            <a:r>
              <a:rPr sz="1150" b="1" i="0" lang="de-DE">
                <a:solidFill>
                  <a:srgbClr val="2B3844"/>
                </a:solidFill>
                <a:latin typeface="Segoe UI"/>
              </a:rPr>
              <a:t>Kategorie</a:t>
            </a:r>
            <a:r>
              <a:rPr sz="1150" b="0" i="0" lang="de-DE">
                <a:solidFill>
                  <a:srgbClr val="2B3844"/>
                </a:solidFill>
                <a:latin typeface="Segoe UI"/>
              </a:rPr>
              <a:t> und </a:t>
            </a:r>
            <a:r>
              <a:rPr sz="1150" b="1" i="0" lang="de-DE">
                <a:solidFill>
                  <a:srgbClr val="2B3844"/>
                </a:solidFill>
                <a:latin typeface="Segoe UI"/>
              </a:rPr>
              <a:t>Hauptkategorie</a:t>
            </a:r>
            <a:r>
              <a:rPr sz="1150" b="0" i="0" lang="de-DE">
                <a:solidFill>
                  <a:srgbClr val="2B3844"/>
                </a:solidFill>
                <a:latin typeface="Segoe UI"/>
              </a:rPr>
              <a:t> gesetzt</a:t>
            </a:r>
          </a:p>
        </p:txBody>
      </p:sp>
      <p:sp>
        <p:nvSpPr>
          <p:cNvPr id="24" name="Rounded Rectangle 23"/>
          <p:cNvSpPr/>
          <p:nvPr/>
        </p:nvSpPr>
        <p:spPr>
          <a:xfrm>
            <a:off x="6301587"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342735" y="1697736"/>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6" name="TextBox 25"/>
          <p:cNvSpPr txBox="1"/>
          <p:nvPr/>
        </p:nvSpPr>
        <p:spPr>
          <a:xfrm>
            <a:off x="6649059" y="1684020"/>
            <a:ext cx="4975707" cy="237744"/>
          </a:xfrm>
          <a:prstGeom prst="rect">
            <a:avLst/>
          </a:prstGeom>
          <a:noFill/>
        </p:spPr>
        <p:txBody>
          <a:bodyPr wrap="square" lIns="0" rIns="0" tIns="0" bIns="0" anchor="t">
            <a:spAutoFit/>
          </a:bodyPr>
          <a:lstStyle/>
          <a:p>
            <a:pPr algn="l">
              <a:lnSpc>
                <a:spcPct val="120000"/>
              </a:lnSpc>
            </a:pPr>
            <a:r>
              <a:rPr sz="1150" b="1" i="0" lang="de-DE">
                <a:solidFill>
                  <a:srgbClr val="2B3844"/>
                </a:solidFill>
                <a:latin typeface="Segoe UI"/>
              </a:rPr>
              <a:t>Auszug</a:t>
            </a:r>
            <a:r>
              <a:rPr sz="1150" b="0" i="0" lang="de-DE">
                <a:solidFill>
                  <a:srgbClr val="2B3844"/>
                </a:solidFill>
                <a:latin typeface="Segoe UI"/>
              </a:rPr>
              <a:t> mit ein bis zwei Sätzen gefüllt</a:t>
            </a:r>
          </a:p>
        </p:txBody>
      </p:sp>
      <p:sp>
        <p:nvSpPr>
          <p:cNvPr id="27" name="Rounded Rectangle 26"/>
          <p:cNvSpPr/>
          <p:nvPr/>
        </p:nvSpPr>
        <p:spPr>
          <a:xfrm>
            <a:off x="6301587"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342735" y="2019300"/>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9" name="TextBox 28"/>
          <p:cNvSpPr txBox="1"/>
          <p:nvPr/>
        </p:nvSpPr>
        <p:spPr>
          <a:xfrm>
            <a:off x="6649059" y="2005584"/>
            <a:ext cx="4975707" cy="237744"/>
          </a:xfrm>
          <a:prstGeom prst="rect">
            <a:avLst/>
          </a:prstGeom>
          <a:noFill/>
        </p:spPr>
        <p:txBody>
          <a:bodyPr wrap="square" lIns="0" rIns="0" tIns="0" bIns="0" anchor="t">
            <a:spAutoFit/>
          </a:bodyPr>
          <a:lstStyle/>
          <a:p>
            <a:pPr algn="l">
              <a:lnSpc>
                <a:spcPct val="120000"/>
              </a:lnSpc>
            </a:pPr>
            <a:r>
              <a:rPr sz="1150" b="1" i="0" lang="de-DE">
                <a:solidFill>
                  <a:srgbClr val="2B3844"/>
                </a:solidFill>
                <a:latin typeface="Segoe UI"/>
              </a:rPr>
              <a:t>Beitragsbild</a:t>
            </a:r>
            <a:r>
              <a:rPr sz="1150" b="0" i="0" lang="de-DE">
                <a:solidFill>
                  <a:srgbClr val="2B3844"/>
                </a:solidFill>
                <a:latin typeface="Segoe UI"/>
              </a:rPr>
              <a:t> gesetzt oder bewusst geerbt</a:t>
            </a:r>
          </a:p>
        </p:txBody>
      </p:sp>
      <p:sp>
        <p:nvSpPr>
          <p:cNvPr id="30" name="Rounded Rectangle 29"/>
          <p:cNvSpPr/>
          <p:nvPr/>
        </p:nvSpPr>
        <p:spPr>
          <a:xfrm>
            <a:off x="6301587"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6342735" y="2340864"/>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32" name="TextBox 31"/>
          <p:cNvSpPr txBox="1"/>
          <p:nvPr/>
        </p:nvSpPr>
        <p:spPr>
          <a:xfrm>
            <a:off x="6649059" y="2327148"/>
            <a:ext cx="4975707" cy="237744"/>
          </a:xfrm>
          <a:prstGeom prst="rect">
            <a:avLst/>
          </a:prstGeom>
          <a:noFill/>
        </p:spPr>
        <p:txBody>
          <a:bodyPr wrap="square" lIns="0" rIns="0" tIns="0" bIns="0" anchor="t">
            <a:spAutoFit/>
          </a:bodyPr>
          <a:lstStyle/>
          <a:p>
            <a:pPr algn="l">
              <a:lnSpc>
                <a:spcPct val="120000"/>
              </a:lnSpc>
            </a:pPr>
            <a:r>
              <a:rPr sz="1150" b="1" i="0" lang="de-DE">
                <a:solidFill>
                  <a:srgbClr val="2B3844"/>
                </a:solidFill>
                <a:latin typeface="Segoe UI"/>
              </a:rPr>
              <a:t>Personen und Rollen</a:t>
            </a:r>
            <a:r>
              <a:rPr sz="1150" b="0" i="0" lang="de-DE">
                <a:solidFill>
                  <a:srgbClr val="2B3844"/>
                </a:solidFill>
                <a:latin typeface="Segoe UI"/>
              </a:rPr>
              <a:t> eingetragen, falls jemand auftritt</a:t>
            </a:r>
          </a:p>
        </p:txBody>
      </p:sp>
      <p:sp>
        <p:nvSpPr>
          <p:cNvPr id="33" name="Rounded Rectangle 32"/>
          <p:cNvSpPr/>
          <p:nvPr/>
        </p:nvSpPr>
        <p:spPr>
          <a:xfrm>
            <a:off x="6301587" y="2639568"/>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6342735" y="2662428"/>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35" name="TextBox 34"/>
          <p:cNvSpPr txBox="1"/>
          <p:nvPr/>
        </p:nvSpPr>
        <p:spPr>
          <a:xfrm>
            <a:off x="6649059" y="2648712"/>
            <a:ext cx="4975707" cy="237744"/>
          </a:xfrm>
          <a:prstGeom prst="rect">
            <a:avLst/>
          </a:prstGeom>
          <a:noFill/>
        </p:spPr>
        <p:txBody>
          <a:bodyPr wrap="square" lIns="0" rIns="0" tIns="0" bIns="0" anchor="t">
            <a:spAutoFit/>
          </a:bodyPr>
          <a:lstStyle/>
          <a:p>
            <a:pPr algn="l">
              <a:lnSpc>
                <a:spcPct val="120000"/>
              </a:lnSpc>
            </a:pPr>
            <a:r>
              <a:rPr sz="1150" b="1" i="0" lang="de-DE">
                <a:solidFill>
                  <a:srgbClr val="2B3844"/>
                </a:solidFill>
                <a:latin typeface="Segoe UI"/>
              </a:rPr>
              <a:t>Klick-Aktion</a:t>
            </a:r>
            <a:r>
              <a:rPr sz="1150" b="0" i="0" lang="de-DE">
                <a:solidFill>
                  <a:srgbClr val="2B3844"/>
                </a:solidFill>
                <a:latin typeface="Segoe UI"/>
              </a:rPr>
              <a:t> passend gewählt</a:t>
            </a:r>
          </a:p>
        </p:txBody>
      </p:sp>
      <p:sp>
        <p:nvSpPr>
          <p:cNvPr id="36" name="Rectangle 35"/>
          <p:cNvSpPr/>
          <p:nvPr/>
        </p:nvSpPr>
        <p:spPr>
          <a:xfrm>
            <a:off x="566928" y="576072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566928" y="576072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749808" y="5879592"/>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39" name="TextBox 38"/>
          <p:cNvSpPr txBox="1"/>
          <p:nvPr/>
        </p:nvSpPr>
        <p:spPr>
          <a:xfrm>
            <a:off x="1773936" y="5879592"/>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Diese zehn Punkte prüft auch das Dashboard automatisch für Ihren gesamten Bestand. Sie müssen also nicht jeden Eintrag einzeln durchgehen – siehe Kapitel 4.</a:t>
            </a:r>
          </a:p>
        </p:txBody>
      </p:sp>
      <p:sp>
        <p:nvSpPr>
          <p:cNvPr id="40" name="Rectangle 3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5 · Eine Veranstaltung anlegen</a:t>
            </a:r>
          </a:p>
        </p:txBody>
      </p:sp>
      <p:sp>
        <p:nvSpPr>
          <p:cNvPr id="42" name="TextBox 4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76 / 140</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de-DE">
                <a:solidFill>
                  <a:srgbClr val="CDDFEE"/>
                </a:solidFill>
                <a:latin typeface="Segoe UI"/>
              </a:rPr>
              <a:t>6</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de-DE">
                <a:solidFill>
                  <a:srgbClr val="0B3A5D"/>
                </a:solidFill>
                <a:latin typeface="Segoe UI"/>
              </a:rPr>
              <a:t>Kategorien, Orte</a:t>
            </a:r>
          </a:p>
          <a:p>
            <a:pPr algn="l">
              <a:lnSpc>
                <a:spcPct val="106000"/>
              </a:lnSpc>
            </a:pPr>
            <a:r>
              <a:rPr sz="3200" b="1" i="0" lang="de-DE">
                <a:solidFill>
                  <a:srgbClr val="0B3A5D"/>
                </a:solidFill>
                <a:latin typeface="Segoe UI"/>
              </a:rPr>
              <a:t>und Rollen</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de-DE">
                <a:solidFill>
                  <a:srgbClr val="4A5D6E"/>
                </a:solidFill>
                <a:latin typeface="Segoe UI"/>
              </a:rPr>
              <a:t>Die drei Ordnungssysteme, aus denen sich Farben, Filter und der ganze Zeitplan speisen.</a:t>
            </a:r>
          </a:p>
        </p:txBody>
      </p:sp>
      <p:sp>
        <p:nvSpPr>
          <p:cNvPr id="9" name="Rectangle 8"/>
          <p:cNvSpPr/>
          <p:nvPr/>
        </p:nvSpPr>
        <p:spPr>
          <a:xfrm>
            <a:off x="7434072" y="1783080"/>
            <a:ext cx="32004" cy="2011680"/>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Die drei im Vergleich</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Orte anlegen</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Kategorien anlegen</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Rollen pflegen</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Umbenennen und Aufräumen</a:t>
            </a:r>
          </a:p>
        </p:txBody>
      </p:sp>
      <p:sp>
        <p:nvSpPr>
          <p:cNvPr id="25" name="Rectangle 24"/>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8CA6BC"/>
                </a:solidFill>
                <a:latin typeface="Segoe UI"/>
              </a:rPr>
              <a:t>6 · Kategorien, Orte und Rollen</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8CA6BC"/>
                </a:solidFill>
                <a:latin typeface="Segoe UI"/>
              </a:rPr>
              <a:t>77 / 140</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6.1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drei Systeme im Vergleich</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706105" cy="164592"/>
          </a:xfrm>
          <a:prstGeom prst="rect">
            <a:avLst/>
          </a:prstGeom>
          <a:noFill/>
        </p:spPr>
        <p:txBody>
          <a:bodyPr wrap="square" lIns="0" rIns="0" tIns="0" bIns="0" anchor="t">
            <a:spAutoFit/>
          </a:bodyPr>
          <a:lstStyle/>
          <a:p>
            <a:pPr algn="l">
              <a:lnSpc>
                <a:spcPct val="100000"/>
              </a:lnSpc>
            </a:pPr>
          </a:p>
        </p:txBody>
      </p:sp>
      <p:sp>
        <p:nvSpPr>
          <p:cNvPr id="8" name="TextBox 7"/>
          <p:cNvSpPr txBox="1"/>
          <p:nvPr/>
        </p:nvSpPr>
        <p:spPr>
          <a:xfrm>
            <a:off x="3565641" y="1435608"/>
            <a:ext cx="2656294"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Orte</a:t>
            </a:r>
          </a:p>
        </p:txBody>
      </p:sp>
      <p:sp>
        <p:nvSpPr>
          <p:cNvPr id="9" name="TextBox 8"/>
          <p:cNvSpPr txBox="1"/>
          <p:nvPr/>
        </p:nvSpPr>
        <p:spPr>
          <a:xfrm>
            <a:off x="6404815" y="1435608"/>
            <a:ext cx="2656294"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Kategorien</a:t>
            </a:r>
          </a:p>
        </p:txBody>
      </p:sp>
      <p:sp>
        <p:nvSpPr>
          <p:cNvPr id="10" name="TextBox 9"/>
          <p:cNvSpPr txBox="1"/>
          <p:nvPr/>
        </p:nvSpPr>
        <p:spPr>
          <a:xfrm>
            <a:off x="9243990" y="1435608"/>
            <a:ext cx="2307624"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Rollen</a:t>
            </a:r>
          </a:p>
        </p:txBody>
      </p:sp>
      <p:sp>
        <p:nvSpPr>
          <p:cNvPr id="11" name="TextBox 10"/>
          <p:cNvSpPr txBox="1"/>
          <p:nvPr/>
        </p:nvSpPr>
        <p:spPr>
          <a:xfrm>
            <a:off x="676656" y="1820710"/>
            <a:ext cx="2706105"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Beantwortet die Frage</a:t>
            </a:r>
          </a:p>
        </p:txBody>
      </p:sp>
      <p:sp>
        <p:nvSpPr>
          <p:cNvPr id="12" name="TextBox 11"/>
          <p:cNvSpPr txBox="1"/>
          <p:nvPr/>
        </p:nvSpPr>
        <p:spPr>
          <a:xfrm>
            <a:off x="3565641" y="1820710"/>
            <a:ext cx="265629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Wo</a:t>
            </a:r>
            <a:r>
              <a:rPr sz="950" b="0" i="0" lang="de-DE">
                <a:solidFill>
                  <a:srgbClr val="1F2933"/>
                </a:solidFill>
                <a:latin typeface="Segoe UI"/>
              </a:rPr>
              <a:t> findet es statt?</a:t>
            </a:r>
          </a:p>
        </p:txBody>
      </p:sp>
      <p:sp>
        <p:nvSpPr>
          <p:cNvPr id="13" name="TextBox 12"/>
          <p:cNvSpPr txBox="1"/>
          <p:nvPr/>
        </p:nvSpPr>
        <p:spPr>
          <a:xfrm>
            <a:off x="6404815" y="1820710"/>
            <a:ext cx="265629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Was</a:t>
            </a:r>
            <a:r>
              <a:rPr sz="950" b="0" i="0" lang="de-DE">
                <a:solidFill>
                  <a:srgbClr val="1F2933"/>
                </a:solidFill>
                <a:latin typeface="Segoe UI"/>
              </a:rPr>
              <a:t> ist es?</a:t>
            </a:r>
          </a:p>
        </p:txBody>
      </p:sp>
      <p:sp>
        <p:nvSpPr>
          <p:cNvPr id="14" name="TextBox 13"/>
          <p:cNvSpPr txBox="1"/>
          <p:nvPr/>
        </p:nvSpPr>
        <p:spPr>
          <a:xfrm>
            <a:off x="9243990" y="1820710"/>
            <a:ext cx="230762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Wer</a:t>
            </a:r>
            <a:r>
              <a:rPr sz="950" b="0" i="0" lang="de-DE">
                <a:solidFill>
                  <a:srgbClr val="1F2933"/>
                </a:solidFill>
                <a:latin typeface="Segoe UI"/>
              </a:rPr>
              <a:t> wirkt mit?</a:t>
            </a:r>
          </a:p>
        </p:txBody>
      </p:sp>
      <p:sp>
        <p:nvSpPr>
          <p:cNvPr id="15" name="Rectangle 14"/>
          <p:cNvSpPr/>
          <p:nvPr/>
        </p:nvSpPr>
        <p:spPr>
          <a:xfrm>
            <a:off x="566928" y="211957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566928" y="2119579"/>
            <a:ext cx="11057839" cy="45537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676656" y="2276081"/>
            <a:ext cx="2706105"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Beispiele</a:t>
            </a:r>
          </a:p>
        </p:txBody>
      </p:sp>
      <p:sp>
        <p:nvSpPr>
          <p:cNvPr id="18" name="TextBox 17"/>
          <p:cNvSpPr txBox="1"/>
          <p:nvPr/>
        </p:nvSpPr>
        <p:spPr>
          <a:xfrm>
            <a:off x="3565641" y="2276081"/>
            <a:ext cx="265629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Saal A, Raum 2, Bühne, Foyer</a:t>
            </a:r>
          </a:p>
        </p:txBody>
      </p:sp>
      <p:sp>
        <p:nvSpPr>
          <p:cNvPr id="19" name="TextBox 18"/>
          <p:cNvSpPr txBox="1"/>
          <p:nvPr/>
        </p:nvSpPr>
        <p:spPr>
          <a:xfrm>
            <a:off x="6404815" y="2276081"/>
            <a:ext cx="265629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Vortrag, Workshop, Konzert, Lesung</a:t>
            </a:r>
          </a:p>
        </p:txBody>
      </p:sp>
      <p:sp>
        <p:nvSpPr>
          <p:cNvPr id="20" name="TextBox 19"/>
          <p:cNvSpPr txBox="1"/>
          <p:nvPr/>
        </p:nvSpPr>
        <p:spPr>
          <a:xfrm>
            <a:off x="9243990" y="2276081"/>
            <a:ext cx="230762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Autorin, Moderator, Band, DJ</a:t>
            </a:r>
          </a:p>
        </p:txBody>
      </p:sp>
      <p:sp>
        <p:nvSpPr>
          <p:cNvPr id="21" name="Rectangle 20"/>
          <p:cNvSpPr/>
          <p:nvPr/>
        </p:nvSpPr>
        <p:spPr>
          <a:xfrm>
            <a:off x="566928" y="257495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76656" y="2731452"/>
            <a:ext cx="2706105"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Pro Programmpunkt</a:t>
            </a:r>
          </a:p>
        </p:txBody>
      </p:sp>
      <p:sp>
        <p:nvSpPr>
          <p:cNvPr id="23" name="TextBox 22"/>
          <p:cNvSpPr txBox="1"/>
          <p:nvPr/>
        </p:nvSpPr>
        <p:spPr>
          <a:xfrm>
            <a:off x="3565641" y="2731452"/>
            <a:ext cx="265629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genau einer</a:t>
            </a:r>
          </a:p>
        </p:txBody>
      </p:sp>
      <p:sp>
        <p:nvSpPr>
          <p:cNvPr id="24" name="TextBox 23"/>
          <p:cNvSpPr txBox="1"/>
          <p:nvPr/>
        </p:nvSpPr>
        <p:spPr>
          <a:xfrm>
            <a:off x="6404815" y="2731452"/>
            <a:ext cx="265629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beliebig viele, davon eine als Kennzeichen</a:t>
            </a:r>
          </a:p>
        </p:txBody>
      </p:sp>
      <p:sp>
        <p:nvSpPr>
          <p:cNvPr id="25" name="TextBox 24"/>
          <p:cNvSpPr txBox="1"/>
          <p:nvPr/>
        </p:nvSpPr>
        <p:spPr>
          <a:xfrm>
            <a:off x="9243990" y="2731452"/>
            <a:ext cx="230762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eine</a:t>
            </a:r>
          </a:p>
        </p:txBody>
      </p:sp>
      <p:sp>
        <p:nvSpPr>
          <p:cNvPr id="26" name="Rectangle 25"/>
          <p:cNvSpPr/>
          <p:nvPr/>
        </p:nvSpPr>
        <p:spPr>
          <a:xfrm>
            <a:off x="566928" y="303032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3030321"/>
            <a:ext cx="11057839" cy="45537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186823"/>
            <a:ext cx="2706105"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Eigene Farbe möglich</a:t>
            </a:r>
          </a:p>
        </p:txBody>
      </p:sp>
      <p:sp>
        <p:nvSpPr>
          <p:cNvPr id="29" name="TextBox 28"/>
          <p:cNvSpPr txBox="1"/>
          <p:nvPr/>
        </p:nvSpPr>
        <p:spPr>
          <a:xfrm>
            <a:off x="3565641" y="3186823"/>
            <a:ext cx="265629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ja</a:t>
            </a:r>
          </a:p>
        </p:txBody>
      </p:sp>
      <p:sp>
        <p:nvSpPr>
          <p:cNvPr id="30" name="TextBox 29"/>
          <p:cNvSpPr txBox="1"/>
          <p:nvPr/>
        </p:nvSpPr>
        <p:spPr>
          <a:xfrm>
            <a:off x="6404815" y="3186823"/>
            <a:ext cx="265629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ja</a:t>
            </a:r>
          </a:p>
        </p:txBody>
      </p:sp>
      <p:sp>
        <p:nvSpPr>
          <p:cNvPr id="31" name="TextBox 30"/>
          <p:cNvSpPr txBox="1"/>
          <p:nvPr/>
        </p:nvSpPr>
        <p:spPr>
          <a:xfrm>
            <a:off x="9243990" y="3186823"/>
            <a:ext cx="230762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nein</a:t>
            </a:r>
          </a:p>
        </p:txBody>
      </p:sp>
      <p:sp>
        <p:nvSpPr>
          <p:cNvPr id="32" name="Rectangle 31"/>
          <p:cNvSpPr/>
          <p:nvPr/>
        </p:nvSpPr>
        <p:spPr>
          <a:xfrm>
            <a:off x="566928" y="348569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3642194"/>
            <a:ext cx="2706105"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Eigenes Bild möglich</a:t>
            </a:r>
          </a:p>
        </p:txBody>
      </p:sp>
      <p:sp>
        <p:nvSpPr>
          <p:cNvPr id="34" name="TextBox 33"/>
          <p:cNvSpPr txBox="1"/>
          <p:nvPr/>
        </p:nvSpPr>
        <p:spPr>
          <a:xfrm>
            <a:off x="3565641" y="3642194"/>
            <a:ext cx="265629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ja</a:t>
            </a:r>
          </a:p>
        </p:txBody>
      </p:sp>
      <p:sp>
        <p:nvSpPr>
          <p:cNvPr id="35" name="TextBox 34"/>
          <p:cNvSpPr txBox="1"/>
          <p:nvPr/>
        </p:nvSpPr>
        <p:spPr>
          <a:xfrm>
            <a:off x="6404815" y="3642194"/>
            <a:ext cx="265629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nein</a:t>
            </a:r>
          </a:p>
        </p:txBody>
      </p:sp>
      <p:sp>
        <p:nvSpPr>
          <p:cNvPr id="36" name="TextBox 35"/>
          <p:cNvSpPr txBox="1"/>
          <p:nvPr/>
        </p:nvSpPr>
        <p:spPr>
          <a:xfrm>
            <a:off x="9243990" y="3642194"/>
            <a:ext cx="230762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nein</a:t>
            </a:r>
          </a:p>
        </p:txBody>
      </p:sp>
      <p:sp>
        <p:nvSpPr>
          <p:cNvPr id="37" name="Rectangle 36"/>
          <p:cNvSpPr/>
          <p:nvPr/>
        </p:nvSpPr>
        <p:spPr>
          <a:xfrm>
            <a:off x="566928" y="394106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566928" y="3941063"/>
            <a:ext cx="11057839" cy="45537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676656" y="4097566"/>
            <a:ext cx="2706105"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Farbe vererbt sich</a:t>
            </a:r>
          </a:p>
        </p:txBody>
      </p:sp>
      <p:sp>
        <p:nvSpPr>
          <p:cNvPr id="40" name="TextBox 39"/>
          <p:cNvSpPr txBox="1"/>
          <p:nvPr/>
        </p:nvSpPr>
        <p:spPr>
          <a:xfrm>
            <a:off x="3565641" y="4097566"/>
            <a:ext cx="265629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ja</a:t>
            </a:r>
            <a:r>
              <a:rPr sz="950" b="0" i="0" lang="de-DE">
                <a:solidFill>
                  <a:srgbClr val="1F2933"/>
                </a:solidFill>
                <a:latin typeface="Segoe UI"/>
              </a:rPr>
              <a:t>, an Unterbegriffe</a:t>
            </a:r>
          </a:p>
        </p:txBody>
      </p:sp>
      <p:sp>
        <p:nvSpPr>
          <p:cNvPr id="41" name="TextBox 40"/>
          <p:cNvSpPr txBox="1"/>
          <p:nvPr/>
        </p:nvSpPr>
        <p:spPr>
          <a:xfrm>
            <a:off x="6404815" y="4097566"/>
            <a:ext cx="265629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ja</a:t>
            </a:r>
            <a:r>
              <a:rPr sz="950" b="0" i="0" lang="de-DE">
                <a:solidFill>
                  <a:srgbClr val="1F2933"/>
                </a:solidFill>
                <a:latin typeface="Segoe UI"/>
              </a:rPr>
              <a:t>, an Unterbegriffe</a:t>
            </a:r>
          </a:p>
        </p:txBody>
      </p:sp>
      <p:sp>
        <p:nvSpPr>
          <p:cNvPr id="42" name="TextBox 41"/>
          <p:cNvSpPr txBox="1"/>
          <p:nvPr/>
        </p:nvSpPr>
        <p:spPr>
          <a:xfrm>
            <a:off x="9243990" y="4097566"/>
            <a:ext cx="230762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a:t>
            </a:r>
          </a:p>
        </p:txBody>
      </p:sp>
      <p:sp>
        <p:nvSpPr>
          <p:cNvPr id="43" name="Rectangle 42"/>
          <p:cNvSpPr/>
          <p:nvPr/>
        </p:nvSpPr>
        <p:spPr>
          <a:xfrm>
            <a:off x="566928" y="439643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76656" y="4552937"/>
            <a:ext cx="2706105"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Wirkung im Zeitplan</a:t>
            </a:r>
          </a:p>
        </p:txBody>
      </p:sp>
      <p:sp>
        <p:nvSpPr>
          <p:cNvPr id="45" name="TextBox 44"/>
          <p:cNvSpPr txBox="1"/>
          <p:nvPr/>
        </p:nvSpPr>
        <p:spPr>
          <a:xfrm>
            <a:off x="3565641" y="4552937"/>
            <a:ext cx="265629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bestimmt die </a:t>
            </a:r>
            <a:r>
              <a:rPr sz="950" b="1" i="0" lang="de-DE">
                <a:solidFill>
                  <a:srgbClr val="1F2933"/>
                </a:solidFill>
                <a:latin typeface="Segoe UI"/>
              </a:rPr>
              <a:t>Spalten</a:t>
            </a:r>
          </a:p>
        </p:txBody>
      </p:sp>
      <p:sp>
        <p:nvSpPr>
          <p:cNvPr id="46" name="TextBox 45"/>
          <p:cNvSpPr txBox="1"/>
          <p:nvPr/>
        </p:nvSpPr>
        <p:spPr>
          <a:xfrm>
            <a:off x="6404815" y="4552937"/>
            <a:ext cx="265629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färbt die Kachel</a:t>
            </a:r>
          </a:p>
        </p:txBody>
      </p:sp>
      <p:sp>
        <p:nvSpPr>
          <p:cNvPr id="47" name="TextBox 46"/>
          <p:cNvSpPr txBox="1"/>
          <p:nvPr/>
        </p:nvSpPr>
        <p:spPr>
          <a:xfrm>
            <a:off x="9243990" y="4552937"/>
            <a:ext cx="230762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a:t>
            </a:r>
          </a:p>
        </p:txBody>
      </p:sp>
      <p:sp>
        <p:nvSpPr>
          <p:cNvPr id="48" name="Rectangle 47"/>
          <p:cNvSpPr/>
          <p:nvPr/>
        </p:nvSpPr>
        <p:spPr>
          <a:xfrm>
            <a:off x="566928" y="485180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Rectangle 48"/>
          <p:cNvSpPr/>
          <p:nvPr/>
        </p:nvSpPr>
        <p:spPr>
          <a:xfrm>
            <a:off x="566928" y="4851806"/>
            <a:ext cx="11057839" cy="45537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676656" y="5008308"/>
            <a:ext cx="2706105"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Wirkung als Rückfallbild</a:t>
            </a:r>
          </a:p>
        </p:txBody>
      </p:sp>
      <p:sp>
        <p:nvSpPr>
          <p:cNvPr id="51" name="TextBox 50"/>
          <p:cNvSpPr txBox="1"/>
          <p:nvPr/>
        </p:nvSpPr>
        <p:spPr>
          <a:xfrm>
            <a:off x="3565641" y="5008308"/>
            <a:ext cx="265629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Bild des Raums</a:t>
            </a:r>
          </a:p>
        </p:txBody>
      </p:sp>
      <p:sp>
        <p:nvSpPr>
          <p:cNvPr id="52" name="TextBox 51"/>
          <p:cNvSpPr txBox="1"/>
          <p:nvPr/>
        </p:nvSpPr>
        <p:spPr>
          <a:xfrm>
            <a:off x="6404815" y="5008308"/>
            <a:ext cx="265629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a:t>
            </a:r>
          </a:p>
        </p:txBody>
      </p:sp>
      <p:sp>
        <p:nvSpPr>
          <p:cNvPr id="53" name="TextBox 52"/>
          <p:cNvSpPr txBox="1"/>
          <p:nvPr/>
        </p:nvSpPr>
        <p:spPr>
          <a:xfrm>
            <a:off x="9243990" y="5008308"/>
            <a:ext cx="230762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a:t>
            </a:r>
          </a:p>
        </p:txBody>
      </p:sp>
      <p:sp>
        <p:nvSpPr>
          <p:cNvPr id="54" name="Rectangle 53"/>
          <p:cNvSpPr/>
          <p:nvPr/>
        </p:nvSpPr>
        <p:spPr>
          <a:xfrm>
            <a:off x="566928" y="530717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676656" y="5463679"/>
            <a:ext cx="2706105"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Filter im Frontend</a:t>
            </a:r>
          </a:p>
        </p:txBody>
      </p:sp>
      <p:sp>
        <p:nvSpPr>
          <p:cNvPr id="56" name="TextBox 55"/>
          <p:cNvSpPr txBox="1"/>
          <p:nvPr/>
        </p:nvSpPr>
        <p:spPr>
          <a:xfrm>
            <a:off x="3565641" y="5463679"/>
            <a:ext cx="265629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ja</a:t>
            </a:r>
          </a:p>
        </p:txBody>
      </p:sp>
      <p:sp>
        <p:nvSpPr>
          <p:cNvPr id="57" name="TextBox 56"/>
          <p:cNvSpPr txBox="1"/>
          <p:nvPr/>
        </p:nvSpPr>
        <p:spPr>
          <a:xfrm>
            <a:off x="6404815" y="5463679"/>
            <a:ext cx="265629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ja</a:t>
            </a:r>
          </a:p>
        </p:txBody>
      </p:sp>
      <p:sp>
        <p:nvSpPr>
          <p:cNvPr id="58" name="TextBox 57"/>
          <p:cNvSpPr txBox="1"/>
          <p:nvPr/>
        </p:nvSpPr>
        <p:spPr>
          <a:xfrm>
            <a:off x="9243990" y="5463679"/>
            <a:ext cx="230762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ja</a:t>
            </a:r>
          </a:p>
        </p:txBody>
      </p:sp>
      <p:sp>
        <p:nvSpPr>
          <p:cNvPr id="59" name="Rectangle 58"/>
          <p:cNvSpPr/>
          <p:nvPr/>
        </p:nvSpPr>
        <p:spPr>
          <a:xfrm>
            <a:off x="566928" y="576254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Rectangle 59"/>
          <p:cNvSpPr/>
          <p:nvPr/>
        </p:nvSpPr>
        <p:spPr>
          <a:xfrm>
            <a:off x="566928" y="5762548"/>
            <a:ext cx="11057839" cy="45537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676656" y="5919050"/>
            <a:ext cx="2706105"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Bereits vorbelegt</a:t>
            </a:r>
          </a:p>
        </p:txBody>
      </p:sp>
      <p:sp>
        <p:nvSpPr>
          <p:cNvPr id="62" name="TextBox 61"/>
          <p:cNvSpPr txBox="1"/>
          <p:nvPr/>
        </p:nvSpPr>
        <p:spPr>
          <a:xfrm>
            <a:off x="3565641" y="5919050"/>
            <a:ext cx="265629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nein</a:t>
            </a:r>
          </a:p>
        </p:txBody>
      </p:sp>
      <p:sp>
        <p:nvSpPr>
          <p:cNvPr id="63" name="TextBox 62"/>
          <p:cNvSpPr txBox="1"/>
          <p:nvPr/>
        </p:nvSpPr>
        <p:spPr>
          <a:xfrm>
            <a:off x="6404815" y="5919050"/>
            <a:ext cx="265629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nein</a:t>
            </a:r>
          </a:p>
        </p:txBody>
      </p:sp>
      <p:sp>
        <p:nvSpPr>
          <p:cNvPr id="64" name="TextBox 63"/>
          <p:cNvSpPr txBox="1"/>
          <p:nvPr/>
        </p:nvSpPr>
        <p:spPr>
          <a:xfrm>
            <a:off x="9243990" y="5919050"/>
            <a:ext cx="230762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ja, rund 25 Rollen</a:t>
            </a:r>
          </a:p>
        </p:txBody>
      </p:sp>
      <p:sp>
        <p:nvSpPr>
          <p:cNvPr id="65" name="Rectangle 64"/>
          <p:cNvSpPr/>
          <p:nvPr/>
        </p:nvSpPr>
        <p:spPr>
          <a:xfrm>
            <a:off x="566928" y="621792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Rectangle 6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6 · Kategorien, Orte und Rollen</a:t>
            </a:r>
          </a:p>
        </p:txBody>
      </p:sp>
      <p:sp>
        <p:nvSpPr>
          <p:cNvPr id="68" name="TextBox 6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78 / 140</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6.2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Warum Orte die wichtigste der drei sind</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533141"/>
            <a:ext cx="11057839" cy="2033016"/>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533141"/>
            <a:ext cx="54864" cy="203301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2953765"/>
            <a:ext cx="9777679" cy="533399"/>
          </a:xfrm>
          <a:prstGeom prst="rect">
            <a:avLst/>
          </a:prstGeom>
          <a:noFill/>
        </p:spPr>
        <p:txBody>
          <a:bodyPr wrap="square" lIns="0" rIns="0" tIns="0" bIns="0" anchor="t">
            <a:spAutoFit/>
          </a:bodyPr>
          <a:lstStyle/>
          <a:p>
            <a:pPr algn="l">
              <a:lnSpc>
                <a:spcPct val="115000"/>
              </a:lnSpc>
            </a:pPr>
            <a:r>
              <a:rPr sz="2400" b="1" i="0" lang="de-DE">
                <a:solidFill>
                  <a:srgbClr val="0B3A5D"/>
                </a:solidFill>
                <a:latin typeface="Segoe UI"/>
              </a:rPr>
              <a:t>Ohne gepflegte Orte kein Zeitplan – und keine Bildschirme vor Ort.</a:t>
            </a:r>
          </a:p>
        </p:txBody>
      </p:sp>
      <p:sp>
        <p:nvSpPr>
          <p:cNvPr id="9" name="TextBox 8"/>
          <p:cNvSpPr txBox="1"/>
          <p:nvPr/>
        </p:nvSpPr>
        <p:spPr>
          <a:xfrm>
            <a:off x="1207007" y="3615181"/>
            <a:ext cx="9777679" cy="768096"/>
          </a:xfrm>
          <a:prstGeom prst="rect">
            <a:avLst/>
          </a:prstGeom>
          <a:noFill/>
        </p:spPr>
        <p:txBody>
          <a:bodyPr wrap="square" lIns="0" rIns="0" tIns="0" bIns="0" anchor="t">
            <a:spAutoFit/>
          </a:bodyPr>
          <a:lstStyle/>
          <a:p>
            <a:pPr algn="l">
              <a:lnSpc>
                <a:spcPct val="128000"/>
              </a:lnSpc>
            </a:pPr>
            <a:r>
              <a:rPr sz="1200" b="0" i="0" lang="de-DE">
                <a:solidFill>
                  <a:srgbClr val="4A5D6E"/>
                </a:solidFill>
                <a:latin typeface="Segoe UI"/>
              </a:rPr>
              <a:t>Die Orte bestimmen die Spalten im Zeitplan-Raster – und nur sie können ein </a:t>
            </a:r>
            <a:r>
              <a:rPr sz="1200" b="1" i="0" lang="de-DE">
                <a:solidFill>
                  <a:srgbClr val="4A5D6E"/>
                </a:solidFill>
                <a:latin typeface="Segoe UI"/>
              </a:rPr>
              <a:t>Bild</a:t>
            </a:r>
            <a:r>
              <a:rPr sz="1200" b="0" i="0" lang="de-DE">
                <a:solidFill>
                  <a:srgbClr val="4A5D6E"/>
                </a:solidFill>
                <a:latin typeface="Segoe UI"/>
              </a:rPr>
              <a:t> tragen. Farbe und Bild werden automatisch an alle Programmpunkte dieses Raumes vererbt; das spart später sehr viel Einzelarbeit. Eine eigene Farbe können inzwischen auch Kategorien bekommen, doch ohne gepflegte Orte bleiben Zeitplan und Raummonitor leer.</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6 · Kategorien, Orte und Rollen</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79 / 140</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6.2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Einen Ort anlegen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Consolas"/>
              </a:rPr>
              <a:t>Veranstaltungen → Orte</a:t>
            </a:r>
            <a:r>
              <a:rPr sz="1150" b="0" i="0" lang="de-DE">
                <a:solidFill>
                  <a:srgbClr val="25333F"/>
                </a:solidFill>
                <a:latin typeface="Segoe UI"/>
              </a:rPr>
              <a:t> aufrufen.</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1" name="TextBox 10"/>
          <p:cNvSpPr txBox="1"/>
          <p:nvPr/>
        </p:nvSpPr>
        <p:spPr>
          <a:xfrm>
            <a:off x="950976" y="1769237"/>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Links im Formular den </a:t>
            </a:r>
            <a:r>
              <a:rPr sz="1150" b="1" i="0" lang="de-DE">
                <a:solidFill>
                  <a:srgbClr val="25333F"/>
                </a:solidFill>
                <a:latin typeface="Segoe UI"/>
              </a:rPr>
              <a:t>Namen</a:t>
            </a:r>
            <a:r>
              <a:rPr sz="1150" b="0" i="0" lang="de-DE">
                <a:solidFill>
                  <a:srgbClr val="25333F"/>
                </a:solidFill>
                <a:latin typeface="Segoe UI"/>
              </a:rPr>
              <a:t> eintragen, z. B. „Saal A“.</a:t>
            </a:r>
          </a:p>
        </p:txBody>
      </p:sp>
      <p:sp>
        <p:nvSpPr>
          <p:cNvPr id="12" name="TextBox 11"/>
          <p:cNvSpPr txBox="1"/>
          <p:nvPr/>
        </p:nvSpPr>
        <p:spPr>
          <a:xfrm>
            <a:off x="950976" y="1993138"/>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Die Titelform (Slug) können Sie leer lassen – WordPress erzeugt sie selbst.</a:t>
            </a:r>
          </a:p>
        </p:txBody>
      </p:sp>
      <p:sp>
        <p:nvSpPr>
          <p:cNvPr id="13" name="Oval 12"/>
          <p:cNvSpPr/>
          <p:nvPr/>
        </p:nvSpPr>
        <p:spPr>
          <a:xfrm>
            <a:off x="566928" y="252958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57073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5" name="TextBox 14"/>
          <p:cNvSpPr txBox="1"/>
          <p:nvPr/>
        </p:nvSpPr>
        <p:spPr>
          <a:xfrm>
            <a:off x="950976" y="2520442"/>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Eine </a:t>
            </a:r>
            <a:r>
              <a:rPr sz="1150" b="1" i="0" lang="de-DE">
                <a:solidFill>
                  <a:srgbClr val="25333F"/>
                </a:solidFill>
                <a:latin typeface="Segoe UI"/>
              </a:rPr>
              <a:t>Farbe</a:t>
            </a:r>
            <a:r>
              <a:rPr sz="1150" b="0" i="0" lang="de-DE">
                <a:solidFill>
                  <a:srgbClr val="25333F"/>
                </a:solidFill>
                <a:latin typeface="Segoe UI"/>
              </a:rPr>
              <a:t> wählen. Sie erscheint später als linke Kante jeder Zeitplan-Kachel dieses Raumes.</a:t>
            </a:r>
          </a:p>
        </p:txBody>
      </p:sp>
      <p:sp>
        <p:nvSpPr>
          <p:cNvPr id="16" name="TextBox 15"/>
          <p:cNvSpPr txBox="1"/>
          <p:nvPr/>
        </p:nvSpPr>
        <p:spPr>
          <a:xfrm>
            <a:off x="950976" y="2922524"/>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Nehmen Sie gut unterscheidbare Farben – im Zeitplan liegen die Spalten dicht nebeneinander.</a:t>
            </a:r>
          </a:p>
        </p:txBody>
      </p:sp>
      <p:sp>
        <p:nvSpPr>
          <p:cNvPr id="17" name="Oval 16"/>
          <p:cNvSpPr/>
          <p:nvPr/>
        </p:nvSpPr>
        <p:spPr>
          <a:xfrm>
            <a:off x="566928" y="345897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50012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9" name="TextBox 18"/>
          <p:cNvSpPr txBox="1"/>
          <p:nvPr/>
        </p:nvSpPr>
        <p:spPr>
          <a:xfrm>
            <a:off x="950976" y="3449828"/>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Ein </a:t>
            </a:r>
            <a:r>
              <a:rPr sz="1150" b="1" i="0" lang="de-DE">
                <a:solidFill>
                  <a:srgbClr val="25333F"/>
                </a:solidFill>
                <a:latin typeface="Segoe UI"/>
              </a:rPr>
              <a:t>Bild</a:t>
            </a:r>
            <a:r>
              <a:rPr sz="1150" b="0" i="0" lang="de-DE">
                <a:solidFill>
                  <a:srgbClr val="25333F"/>
                </a:solidFill>
                <a:latin typeface="Segoe UI"/>
              </a:rPr>
              <a:t> auswählen. Es dient allen Programmpunkten dieses Raums als Rückfallbild und füllt im Raummonitor des Add-ons den Hintergrund.</a:t>
            </a:r>
          </a:p>
        </p:txBody>
      </p:sp>
      <p:sp>
        <p:nvSpPr>
          <p:cNvPr id="20" name="Oval 19"/>
          <p:cNvSpPr/>
          <p:nvPr/>
        </p:nvSpPr>
        <p:spPr>
          <a:xfrm>
            <a:off x="566928" y="4231259"/>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4272407"/>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2" name="TextBox 21"/>
          <p:cNvSpPr txBox="1"/>
          <p:nvPr/>
        </p:nvSpPr>
        <p:spPr>
          <a:xfrm>
            <a:off x="950976" y="4222115"/>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Auf </a:t>
            </a:r>
            <a:r>
              <a:rPr sz="1150" b="1" i="0" lang="de-DE">
                <a:solidFill>
                  <a:srgbClr val="25333F"/>
                </a:solidFill>
                <a:latin typeface="Segoe UI"/>
              </a:rPr>
              <a:t>Neuen Ort hinzufügen</a:t>
            </a:r>
            <a:r>
              <a:rPr sz="1150" b="0" i="0" lang="de-DE">
                <a:solidFill>
                  <a:srgbClr val="25333F"/>
                </a:solidFill>
                <a:latin typeface="Segoe UI"/>
              </a:rPr>
              <a:t> klicken. Der Ort erscheint sofort rechts in der Liste.</a:t>
            </a:r>
          </a:p>
        </p:txBody>
      </p:sp>
      <p:sp>
        <p:nvSpPr>
          <p:cNvPr id="23" name="Rectangle 22"/>
          <p:cNvSpPr/>
          <p:nvPr/>
        </p:nvSpPr>
        <p:spPr>
          <a:xfrm>
            <a:off x="5315407" y="1353312"/>
            <a:ext cx="6309360" cy="310896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5315407" y="1353312"/>
            <a:ext cx="63093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40684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 Kongress</a:t>
            </a:r>
          </a:p>
        </p:txBody>
      </p:sp>
      <p:sp>
        <p:nvSpPr>
          <p:cNvPr id="26" name="Rectangle 25"/>
          <p:cNvSpPr/>
          <p:nvPr/>
        </p:nvSpPr>
        <p:spPr>
          <a:xfrm>
            <a:off x="5315407" y="1572768"/>
            <a:ext cx="1481328" cy="288950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46171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28" name="Rectangle 27"/>
          <p:cNvSpPr/>
          <p:nvPr/>
        </p:nvSpPr>
        <p:spPr>
          <a:xfrm>
            <a:off x="531540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46171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Veranstaltungen</a:t>
            </a:r>
          </a:p>
        </p:txBody>
      </p:sp>
      <p:sp>
        <p:nvSpPr>
          <p:cNvPr id="30" name="Rectangle 29"/>
          <p:cNvSpPr/>
          <p:nvPr/>
        </p:nvSpPr>
        <p:spPr>
          <a:xfrm>
            <a:off x="5315407"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58972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2" name="TextBox 31"/>
          <p:cNvSpPr txBox="1"/>
          <p:nvPr/>
        </p:nvSpPr>
        <p:spPr>
          <a:xfrm>
            <a:off x="558972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Alle Veranstaltungen</a:t>
            </a:r>
          </a:p>
        </p:txBody>
      </p:sp>
      <p:sp>
        <p:nvSpPr>
          <p:cNvPr id="33" name="TextBox 32"/>
          <p:cNvSpPr txBox="1"/>
          <p:nvPr/>
        </p:nvSpPr>
        <p:spPr>
          <a:xfrm>
            <a:off x="558972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Erstellen</a:t>
            </a:r>
          </a:p>
        </p:txBody>
      </p:sp>
      <p:sp>
        <p:nvSpPr>
          <p:cNvPr id="34" name="TextBox 33"/>
          <p:cNvSpPr txBox="1"/>
          <p:nvPr/>
        </p:nvSpPr>
        <p:spPr>
          <a:xfrm>
            <a:off x="558972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Sprecher</a:t>
            </a:r>
          </a:p>
        </p:txBody>
      </p:sp>
      <p:sp>
        <p:nvSpPr>
          <p:cNvPr id="35" name="TextBox 34"/>
          <p:cNvSpPr txBox="1"/>
          <p:nvPr/>
        </p:nvSpPr>
        <p:spPr>
          <a:xfrm>
            <a:off x="558972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36" name="TextBox 35"/>
          <p:cNvSpPr txBox="1"/>
          <p:nvPr/>
        </p:nvSpPr>
        <p:spPr>
          <a:xfrm>
            <a:off x="5589727" y="306781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Orte</a:t>
            </a:r>
          </a:p>
        </p:txBody>
      </p:sp>
      <p:sp>
        <p:nvSpPr>
          <p:cNvPr id="37" name="TextBox 36"/>
          <p:cNvSpPr txBox="1"/>
          <p:nvPr/>
        </p:nvSpPr>
        <p:spPr>
          <a:xfrm>
            <a:off x="5589727" y="32506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Rollen</a:t>
            </a:r>
          </a:p>
        </p:txBody>
      </p:sp>
      <p:sp>
        <p:nvSpPr>
          <p:cNvPr id="38" name="TextBox 37"/>
          <p:cNvSpPr txBox="1"/>
          <p:nvPr/>
        </p:nvSpPr>
        <p:spPr>
          <a:xfrm>
            <a:off x="5589727" y="34335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Master Editor</a:t>
            </a:r>
          </a:p>
        </p:txBody>
      </p:sp>
      <p:sp>
        <p:nvSpPr>
          <p:cNvPr id="39" name="TextBox 38"/>
          <p:cNvSpPr txBox="1"/>
          <p:nvPr/>
        </p:nvSpPr>
        <p:spPr>
          <a:xfrm>
            <a:off x="5589727" y="36164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40" name="TextBox 39"/>
          <p:cNvSpPr txBox="1"/>
          <p:nvPr/>
        </p:nvSpPr>
        <p:spPr>
          <a:xfrm>
            <a:off x="5589727" y="37993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41" name="TextBox 40"/>
          <p:cNvSpPr txBox="1"/>
          <p:nvPr/>
        </p:nvSpPr>
        <p:spPr>
          <a:xfrm>
            <a:off x="5589727" y="39822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42" name="TextBox 41"/>
          <p:cNvSpPr txBox="1"/>
          <p:nvPr/>
        </p:nvSpPr>
        <p:spPr>
          <a:xfrm>
            <a:off x="6997903" y="1719072"/>
            <a:ext cx="4425696" cy="274320"/>
          </a:xfrm>
          <a:prstGeom prst="rect">
            <a:avLst/>
          </a:prstGeom>
          <a:noFill/>
        </p:spPr>
        <p:txBody>
          <a:bodyPr wrap="square" lIns="0" rIns="0" tIns="0" bIns="0" anchor="t">
            <a:spAutoFit/>
          </a:bodyPr>
          <a:lstStyle/>
          <a:p>
            <a:pPr algn="l">
              <a:lnSpc>
                <a:spcPct val="100000"/>
              </a:lnSpc>
            </a:pPr>
            <a:r>
              <a:rPr sz="1300" b="0" i="0" lang="de-DE">
                <a:solidFill>
                  <a:srgbClr val="1D2327"/>
                </a:solidFill>
                <a:latin typeface="Segoe UI"/>
              </a:rPr>
              <a:t>Orte</a:t>
            </a:r>
          </a:p>
        </p:txBody>
      </p:sp>
      <p:sp>
        <p:nvSpPr>
          <p:cNvPr id="43" name="TextBox 42"/>
          <p:cNvSpPr txBox="1"/>
          <p:nvPr/>
        </p:nvSpPr>
        <p:spPr>
          <a:xfrm>
            <a:off x="6997903" y="2103120"/>
            <a:ext cx="1858792" cy="182880"/>
          </a:xfrm>
          <a:prstGeom prst="rect">
            <a:avLst/>
          </a:prstGeom>
          <a:noFill/>
        </p:spPr>
        <p:txBody>
          <a:bodyPr wrap="square" lIns="0" rIns="0" tIns="0" bIns="0" anchor="t">
            <a:spAutoFit/>
          </a:bodyPr>
          <a:lstStyle/>
          <a:p>
            <a:pPr algn="l">
              <a:lnSpc>
                <a:spcPct val="100000"/>
              </a:lnSpc>
            </a:pPr>
            <a:r>
              <a:rPr sz="900" b="1" i="0" lang="de-DE">
                <a:solidFill>
                  <a:srgbClr val="0B3A5D"/>
                </a:solidFill>
                <a:latin typeface="Segoe UI"/>
              </a:rPr>
              <a:t>Neuen Ort hinzufügen</a:t>
            </a:r>
          </a:p>
        </p:txBody>
      </p:sp>
      <p:sp>
        <p:nvSpPr>
          <p:cNvPr id="44" name="TextBox 43"/>
          <p:cNvSpPr txBox="1"/>
          <p:nvPr/>
        </p:nvSpPr>
        <p:spPr>
          <a:xfrm>
            <a:off x="6997903" y="2359152"/>
            <a:ext cx="1767352"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Name</a:t>
            </a:r>
          </a:p>
        </p:txBody>
      </p:sp>
      <p:sp>
        <p:nvSpPr>
          <p:cNvPr id="45" name="Rounded Rectangle 44"/>
          <p:cNvSpPr/>
          <p:nvPr/>
        </p:nvSpPr>
        <p:spPr>
          <a:xfrm>
            <a:off x="6997903" y="2569464"/>
            <a:ext cx="1767352"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7089343" y="2619756"/>
            <a:ext cx="1383304"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Saal A</a:t>
            </a:r>
          </a:p>
        </p:txBody>
      </p:sp>
      <p:sp>
        <p:nvSpPr>
          <p:cNvPr id="47" name="TextBox 46"/>
          <p:cNvSpPr txBox="1"/>
          <p:nvPr/>
        </p:nvSpPr>
        <p:spPr>
          <a:xfrm>
            <a:off x="6997903" y="2898648"/>
            <a:ext cx="1767352"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Titelform (Slug)</a:t>
            </a:r>
          </a:p>
        </p:txBody>
      </p:sp>
      <p:sp>
        <p:nvSpPr>
          <p:cNvPr id="48" name="Rounded Rectangle 47"/>
          <p:cNvSpPr/>
          <p:nvPr/>
        </p:nvSpPr>
        <p:spPr>
          <a:xfrm>
            <a:off x="6997903" y="3108960"/>
            <a:ext cx="1767352"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089343" y="3159252"/>
            <a:ext cx="1383304" cy="146304"/>
          </a:xfrm>
          <a:prstGeom prst="rect">
            <a:avLst/>
          </a:prstGeom>
          <a:noFill/>
        </p:spPr>
        <p:txBody>
          <a:bodyPr wrap="square" lIns="0" rIns="0" tIns="0" bIns="0" anchor="t">
            <a:spAutoFit/>
          </a:bodyPr>
          <a:lstStyle/>
          <a:p>
            <a:pPr algn="l">
              <a:lnSpc>
                <a:spcPct val="100000"/>
              </a:lnSpc>
            </a:pPr>
          </a:p>
        </p:txBody>
      </p:sp>
      <p:sp>
        <p:nvSpPr>
          <p:cNvPr id="50" name="TextBox 49"/>
          <p:cNvSpPr txBox="1"/>
          <p:nvPr/>
        </p:nvSpPr>
        <p:spPr>
          <a:xfrm>
            <a:off x="6997903" y="3438144"/>
            <a:ext cx="1767352" cy="164592"/>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Ort-Farbe (Hintergrund)</a:t>
            </a:r>
          </a:p>
        </p:txBody>
      </p:sp>
      <p:sp>
        <p:nvSpPr>
          <p:cNvPr id="51" name="Rectangle 50"/>
          <p:cNvSpPr/>
          <p:nvPr/>
        </p:nvSpPr>
        <p:spPr>
          <a:xfrm>
            <a:off x="6997903" y="3639312"/>
            <a:ext cx="1097280" cy="237744"/>
          </a:xfrm>
          <a:prstGeom prst="rect">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Rectangle 51"/>
          <p:cNvSpPr/>
          <p:nvPr/>
        </p:nvSpPr>
        <p:spPr>
          <a:xfrm>
            <a:off x="7043623" y="3685032"/>
            <a:ext cx="182880" cy="146304"/>
          </a:xfrm>
          <a:prstGeom prst="rect">
            <a:avLst/>
          </a:prstGeom>
          <a:solidFill>
            <a:srgbClr val="2C6E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7290511" y="3689604"/>
            <a:ext cx="731520" cy="146304"/>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Consolas"/>
              </a:rPr>
              <a:t>#2c6ea8</a:t>
            </a:r>
          </a:p>
        </p:txBody>
      </p:sp>
      <p:sp>
        <p:nvSpPr>
          <p:cNvPr id="54" name="TextBox 53"/>
          <p:cNvSpPr txBox="1"/>
          <p:nvPr/>
        </p:nvSpPr>
        <p:spPr>
          <a:xfrm>
            <a:off x="6997903" y="3986784"/>
            <a:ext cx="1767352" cy="164592"/>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Ort-Bild</a:t>
            </a:r>
          </a:p>
        </p:txBody>
      </p:sp>
      <p:sp>
        <p:nvSpPr>
          <p:cNvPr id="55" name="Rectangle 54"/>
          <p:cNvSpPr/>
          <p:nvPr/>
        </p:nvSpPr>
        <p:spPr>
          <a:xfrm>
            <a:off x="6997903" y="4187952"/>
            <a:ext cx="960120" cy="457200"/>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6997903" y="4334256"/>
            <a:ext cx="960120" cy="164592"/>
          </a:xfrm>
          <a:prstGeom prst="rect">
            <a:avLst/>
          </a:prstGeom>
          <a:noFill/>
        </p:spPr>
        <p:txBody>
          <a:bodyPr wrap="square" lIns="0" rIns="0" tIns="0" bIns="0" anchor="t">
            <a:spAutoFit/>
          </a:bodyPr>
          <a:lstStyle/>
          <a:p>
            <a:pPr algn="ctr">
              <a:lnSpc>
                <a:spcPct val="100000"/>
              </a:lnSpc>
            </a:pPr>
            <a:r>
              <a:rPr sz="750" b="0" i="0" lang="de-DE">
                <a:solidFill>
                  <a:srgbClr val="6B7A88"/>
                </a:solidFill>
                <a:latin typeface="Segoe UI"/>
              </a:rPr>
              <a:t>Vorschau</a:t>
            </a:r>
          </a:p>
        </p:txBody>
      </p:sp>
      <p:sp>
        <p:nvSpPr>
          <p:cNvPr id="57" name="Rounded Rectangle 56"/>
          <p:cNvSpPr/>
          <p:nvPr/>
        </p:nvSpPr>
        <p:spPr>
          <a:xfrm>
            <a:off x="8076895" y="4315968"/>
            <a:ext cx="897940" cy="24688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8076895" y="4366260"/>
            <a:ext cx="897940" cy="146304"/>
          </a:xfrm>
          <a:prstGeom prst="rect">
            <a:avLst/>
          </a:prstGeom>
          <a:noFill/>
        </p:spPr>
        <p:txBody>
          <a:bodyPr wrap="square" lIns="0" rIns="0" tIns="0" bIns="0" anchor="t">
            <a:spAutoFit/>
          </a:bodyPr>
          <a:lstStyle/>
          <a:p>
            <a:pPr algn="ctr">
              <a:lnSpc>
                <a:spcPct val="100000"/>
              </a:lnSpc>
            </a:pPr>
            <a:r>
              <a:rPr sz="800" b="0" i="0" lang="de-DE">
                <a:solidFill>
                  <a:srgbClr val="2271B1"/>
                </a:solidFill>
                <a:latin typeface="Segoe UI"/>
              </a:rPr>
              <a:t>Bild wählen</a:t>
            </a:r>
          </a:p>
        </p:txBody>
      </p:sp>
      <p:sp>
        <p:nvSpPr>
          <p:cNvPr id="59" name="Rounded Rectangle 58"/>
          <p:cNvSpPr/>
          <p:nvPr/>
        </p:nvSpPr>
        <p:spPr>
          <a:xfrm>
            <a:off x="6997903" y="4773168"/>
            <a:ext cx="1408176"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6997903" y="4823460"/>
            <a:ext cx="1408176"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Neuen Ort hinzufügen</a:t>
            </a:r>
          </a:p>
        </p:txBody>
      </p:sp>
      <p:sp>
        <p:nvSpPr>
          <p:cNvPr id="61" name="Rectangle 60"/>
          <p:cNvSpPr/>
          <p:nvPr/>
        </p:nvSpPr>
        <p:spPr>
          <a:xfrm>
            <a:off x="9131015" y="2103120"/>
            <a:ext cx="2292583" cy="23774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9195023" y="2157984"/>
            <a:ext cx="917296" cy="137160"/>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Name</a:t>
            </a:r>
          </a:p>
        </p:txBody>
      </p:sp>
      <p:sp>
        <p:nvSpPr>
          <p:cNvPr id="63" name="TextBox 62"/>
          <p:cNvSpPr txBox="1"/>
          <p:nvPr/>
        </p:nvSpPr>
        <p:spPr>
          <a:xfrm>
            <a:off x="10203760" y="2157984"/>
            <a:ext cx="688038" cy="137160"/>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Farbe</a:t>
            </a:r>
          </a:p>
        </p:txBody>
      </p:sp>
      <p:sp>
        <p:nvSpPr>
          <p:cNvPr id="64" name="TextBox 63"/>
          <p:cNvSpPr txBox="1"/>
          <p:nvPr/>
        </p:nvSpPr>
        <p:spPr>
          <a:xfrm>
            <a:off x="10983238" y="2157984"/>
            <a:ext cx="412928" cy="137160"/>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Anzahl</a:t>
            </a:r>
          </a:p>
        </p:txBody>
      </p:sp>
      <p:sp>
        <p:nvSpPr>
          <p:cNvPr id="65" name="Rectangle 64"/>
          <p:cNvSpPr/>
          <p:nvPr/>
        </p:nvSpPr>
        <p:spPr>
          <a:xfrm>
            <a:off x="9131015" y="2340864"/>
            <a:ext cx="229258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9195023" y="2414016"/>
            <a:ext cx="917296"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Saal A</a:t>
            </a:r>
          </a:p>
        </p:txBody>
      </p:sp>
      <p:sp>
        <p:nvSpPr>
          <p:cNvPr id="67" name="TextBox 66"/>
          <p:cNvSpPr txBox="1"/>
          <p:nvPr/>
        </p:nvSpPr>
        <p:spPr>
          <a:xfrm>
            <a:off x="10203760" y="2414016"/>
            <a:ext cx="688038"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  #2c6ea8</a:t>
            </a:r>
          </a:p>
        </p:txBody>
      </p:sp>
      <p:sp>
        <p:nvSpPr>
          <p:cNvPr id="68" name="TextBox 67"/>
          <p:cNvSpPr txBox="1"/>
          <p:nvPr/>
        </p:nvSpPr>
        <p:spPr>
          <a:xfrm>
            <a:off x="10983238" y="2414016"/>
            <a:ext cx="412928"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24</a:t>
            </a:r>
          </a:p>
        </p:txBody>
      </p:sp>
      <p:sp>
        <p:nvSpPr>
          <p:cNvPr id="69" name="Rectangle 68"/>
          <p:cNvSpPr/>
          <p:nvPr/>
        </p:nvSpPr>
        <p:spPr>
          <a:xfrm>
            <a:off x="9131015" y="2615184"/>
            <a:ext cx="2292583"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Rectangle 69"/>
          <p:cNvSpPr/>
          <p:nvPr/>
        </p:nvSpPr>
        <p:spPr>
          <a:xfrm>
            <a:off x="9131015" y="2615184"/>
            <a:ext cx="229258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9195023" y="2688336"/>
            <a:ext cx="917296"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Raum 2</a:t>
            </a:r>
          </a:p>
        </p:txBody>
      </p:sp>
      <p:sp>
        <p:nvSpPr>
          <p:cNvPr id="72" name="TextBox 71"/>
          <p:cNvSpPr txBox="1"/>
          <p:nvPr/>
        </p:nvSpPr>
        <p:spPr>
          <a:xfrm>
            <a:off x="10203760" y="2688336"/>
            <a:ext cx="688038"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  #1e8e5a</a:t>
            </a:r>
          </a:p>
        </p:txBody>
      </p:sp>
      <p:sp>
        <p:nvSpPr>
          <p:cNvPr id="73" name="TextBox 72"/>
          <p:cNvSpPr txBox="1"/>
          <p:nvPr/>
        </p:nvSpPr>
        <p:spPr>
          <a:xfrm>
            <a:off x="10983238" y="2688336"/>
            <a:ext cx="412928"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18</a:t>
            </a:r>
          </a:p>
        </p:txBody>
      </p:sp>
      <p:sp>
        <p:nvSpPr>
          <p:cNvPr id="74" name="Rectangle 73"/>
          <p:cNvSpPr/>
          <p:nvPr/>
        </p:nvSpPr>
        <p:spPr>
          <a:xfrm>
            <a:off x="9131015" y="2889504"/>
            <a:ext cx="229258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TextBox 74"/>
          <p:cNvSpPr txBox="1"/>
          <p:nvPr/>
        </p:nvSpPr>
        <p:spPr>
          <a:xfrm>
            <a:off x="9195023" y="2962656"/>
            <a:ext cx="917296"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Bühne</a:t>
            </a:r>
          </a:p>
        </p:txBody>
      </p:sp>
      <p:sp>
        <p:nvSpPr>
          <p:cNvPr id="76" name="TextBox 75"/>
          <p:cNvSpPr txBox="1"/>
          <p:nvPr/>
        </p:nvSpPr>
        <p:spPr>
          <a:xfrm>
            <a:off x="10203760" y="2962656"/>
            <a:ext cx="688038"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  #9b358c</a:t>
            </a:r>
          </a:p>
        </p:txBody>
      </p:sp>
      <p:sp>
        <p:nvSpPr>
          <p:cNvPr id="77" name="TextBox 76"/>
          <p:cNvSpPr txBox="1"/>
          <p:nvPr/>
        </p:nvSpPr>
        <p:spPr>
          <a:xfrm>
            <a:off x="10983238" y="2962656"/>
            <a:ext cx="412928"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11</a:t>
            </a:r>
          </a:p>
        </p:txBody>
      </p:sp>
      <p:sp>
        <p:nvSpPr>
          <p:cNvPr id="78" name="Rectangle 77"/>
          <p:cNvSpPr/>
          <p:nvPr/>
        </p:nvSpPr>
        <p:spPr>
          <a:xfrm>
            <a:off x="9131015" y="3163824"/>
            <a:ext cx="2292583"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Rectangle 78"/>
          <p:cNvSpPr/>
          <p:nvPr/>
        </p:nvSpPr>
        <p:spPr>
          <a:xfrm>
            <a:off x="9131015" y="3163824"/>
            <a:ext cx="229258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9195023" y="3236976"/>
            <a:ext cx="917296"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Foyer</a:t>
            </a:r>
          </a:p>
        </p:txBody>
      </p:sp>
      <p:sp>
        <p:nvSpPr>
          <p:cNvPr id="81" name="TextBox 80"/>
          <p:cNvSpPr txBox="1"/>
          <p:nvPr/>
        </p:nvSpPr>
        <p:spPr>
          <a:xfrm>
            <a:off x="10203760" y="3236976"/>
            <a:ext cx="688038"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  #c25708</a:t>
            </a:r>
          </a:p>
        </p:txBody>
      </p:sp>
      <p:sp>
        <p:nvSpPr>
          <p:cNvPr id="82" name="TextBox 81"/>
          <p:cNvSpPr txBox="1"/>
          <p:nvPr/>
        </p:nvSpPr>
        <p:spPr>
          <a:xfrm>
            <a:off x="10983238" y="3236976"/>
            <a:ext cx="412928"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4</a:t>
            </a:r>
          </a:p>
        </p:txBody>
      </p:sp>
      <p:sp>
        <p:nvSpPr>
          <p:cNvPr id="83" name="Rectangle 82"/>
          <p:cNvSpPr/>
          <p:nvPr/>
        </p:nvSpPr>
        <p:spPr>
          <a:xfrm>
            <a:off x="9131015" y="3438144"/>
            <a:ext cx="229258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Oval 83"/>
          <p:cNvSpPr/>
          <p:nvPr/>
        </p:nvSpPr>
        <p:spPr>
          <a:xfrm>
            <a:off x="8790127" y="255117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8790127" y="261061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86" name="Oval 85"/>
          <p:cNvSpPr/>
          <p:nvPr/>
        </p:nvSpPr>
        <p:spPr>
          <a:xfrm>
            <a:off x="8790127" y="341071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7" name="TextBox 86"/>
          <p:cNvSpPr txBox="1"/>
          <p:nvPr/>
        </p:nvSpPr>
        <p:spPr>
          <a:xfrm>
            <a:off x="8790127" y="347014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88" name="Oval 87"/>
          <p:cNvSpPr/>
          <p:nvPr/>
        </p:nvSpPr>
        <p:spPr>
          <a:xfrm>
            <a:off x="8790127" y="40690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9" name="TextBox 88"/>
          <p:cNvSpPr txBox="1"/>
          <p:nvPr/>
        </p:nvSpPr>
        <p:spPr>
          <a:xfrm>
            <a:off x="8790127" y="412851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90" name="Rectangle 89"/>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1" name="Rectangle 90"/>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TextBox 91"/>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93" name="TextBox 92"/>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Orte, Kategorien und Rollen dürfen auch </a:t>
            </a:r>
            <a:r>
              <a:rPr sz="1000" b="1" i="0" lang="de-DE">
                <a:solidFill>
                  <a:srgbClr val="2B3844"/>
                </a:solidFill>
                <a:latin typeface="Segoe UI"/>
              </a:rPr>
              <a:t>Autoren</a:t>
            </a:r>
            <a:r>
              <a:rPr sz="1000" b="0" i="0" lang="de-DE">
                <a:solidFill>
                  <a:srgbClr val="2B3844"/>
                </a:solidFill>
                <a:latin typeface="Segoe UI"/>
              </a:rPr>
              <a:t> anlegen und pflegen – dafür sind keine Administratorrechte nötig.</a:t>
            </a:r>
          </a:p>
        </p:txBody>
      </p:sp>
      <p:sp>
        <p:nvSpPr>
          <p:cNvPr id="94" name="Rectangle 9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5" name="TextBox 9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6 · Kategorien, Orte und Rollen</a:t>
            </a:r>
          </a:p>
        </p:txBody>
      </p:sp>
      <p:sp>
        <p:nvSpPr>
          <p:cNvPr id="96" name="TextBox 9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80 / 140</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6.2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Was Farbe und Bild eines Ortes bewirken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566928" y="1353312"/>
            <a:ext cx="3063240" cy="182880"/>
          </a:xfrm>
          <a:prstGeom prst="rect">
            <a:avLst/>
          </a:prstGeom>
          <a:noFill/>
        </p:spPr>
        <p:txBody>
          <a:bodyPr wrap="square" lIns="0" rIns="0" tIns="0" bIns="0" anchor="t">
            <a:spAutoFit/>
          </a:bodyPr>
          <a:lstStyle/>
          <a:p>
            <a:pPr algn="l">
              <a:lnSpc>
                <a:spcPct val="100000"/>
              </a:lnSpc>
            </a:pPr>
            <a:r>
              <a:rPr sz="900" b="1" i="0" lang="de-DE">
                <a:solidFill>
                  <a:srgbClr val="0B3A5D"/>
                </a:solidFill>
                <a:latin typeface="Segoe UI"/>
              </a:rPr>
              <a:t>Im Zeitplan</a:t>
            </a:r>
          </a:p>
        </p:txBody>
      </p:sp>
      <p:sp>
        <p:nvSpPr>
          <p:cNvPr id="7" name="Rectangle 6"/>
          <p:cNvSpPr/>
          <p:nvPr/>
        </p:nvSpPr>
        <p:spPr>
          <a:xfrm>
            <a:off x="566928" y="1591056"/>
            <a:ext cx="3063240" cy="2103120"/>
          </a:xfrm>
          <a:prstGeom prst="rect">
            <a:avLst/>
          </a:prstGeom>
          <a:solidFill>
            <a:srgbClr val="FFFFFF"/>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1591056"/>
            <a:ext cx="3063240" cy="256032"/>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566928" y="1659636"/>
            <a:ext cx="1021080" cy="146304"/>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Saal A</a:t>
            </a:r>
          </a:p>
        </p:txBody>
      </p:sp>
      <p:sp>
        <p:nvSpPr>
          <p:cNvPr id="10" name="TextBox 9"/>
          <p:cNvSpPr txBox="1"/>
          <p:nvPr/>
        </p:nvSpPr>
        <p:spPr>
          <a:xfrm>
            <a:off x="1588008" y="1659636"/>
            <a:ext cx="1021080" cy="146304"/>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Raum 2</a:t>
            </a:r>
          </a:p>
        </p:txBody>
      </p:sp>
      <p:sp>
        <p:nvSpPr>
          <p:cNvPr id="11" name="TextBox 10"/>
          <p:cNvSpPr txBox="1"/>
          <p:nvPr/>
        </p:nvSpPr>
        <p:spPr>
          <a:xfrm>
            <a:off x="2609088" y="1659636"/>
            <a:ext cx="1021080" cy="146304"/>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Bühne</a:t>
            </a:r>
          </a:p>
        </p:txBody>
      </p:sp>
      <p:sp>
        <p:nvSpPr>
          <p:cNvPr id="12" name="Rounded Rectangle 11"/>
          <p:cNvSpPr/>
          <p:nvPr/>
        </p:nvSpPr>
        <p:spPr>
          <a:xfrm>
            <a:off x="621792" y="2011680"/>
            <a:ext cx="893064" cy="566928"/>
          </a:xfrm>
          <a:prstGeom prst="roundRect">
            <a:avLst>
              <a:gd name="adj" fmla="val 10000"/>
            </a:avLst>
          </a:prstGeom>
          <a:solidFill>
            <a:srgbClr val="FFFFFF"/>
          </a:solidFill>
          <a:ln w="12700">
            <a:solidFill>
              <a:srgbClr val="2C6E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ectangle 12"/>
          <p:cNvSpPr/>
          <p:nvPr/>
        </p:nvSpPr>
        <p:spPr>
          <a:xfrm>
            <a:off x="621792" y="2011680"/>
            <a:ext cx="54864" cy="566928"/>
          </a:xfrm>
          <a:prstGeom prst="rect">
            <a:avLst/>
          </a:prstGeom>
          <a:solidFill>
            <a:srgbClr val="2C6E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49808" y="2103120"/>
            <a:ext cx="728472" cy="274320"/>
          </a:xfrm>
          <a:prstGeom prst="rect">
            <a:avLst/>
          </a:prstGeom>
          <a:noFill/>
        </p:spPr>
        <p:txBody>
          <a:bodyPr wrap="square" lIns="0" rIns="0" tIns="0" bIns="0" anchor="t">
            <a:spAutoFit/>
          </a:bodyPr>
          <a:lstStyle/>
          <a:p>
            <a:pPr algn="l">
              <a:lnSpc>
                <a:spcPct val="105000"/>
              </a:lnSpc>
            </a:pPr>
            <a:r>
              <a:rPr sz="600" b="0" i="0" lang="de-DE">
                <a:solidFill>
                  <a:srgbClr val="0B3A5D"/>
                </a:solidFill>
                <a:latin typeface="Segoe UI"/>
              </a:rPr>
              <a:t>Programm-</a:t>
            </a:r>
          </a:p>
          <a:p>
            <a:pPr algn="l">
              <a:lnSpc>
                <a:spcPct val="105000"/>
              </a:lnSpc>
            </a:pPr>
            <a:r>
              <a:rPr sz="600" b="0" i="0" lang="de-DE">
                <a:solidFill>
                  <a:srgbClr val="0B3A5D"/>
                </a:solidFill>
                <a:latin typeface="Segoe UI"/>
              </a:rPr>
              <a:t>punkt</a:t>
            </a:r>
          </a:p>
        </p:txBody>
      </p:sp>
      <p:sp>
        <p:nvSpPr>
          <p:cNvPr id="15" name="Rounded Rectangle 14"/>
          <p:cNvSpPr/>
          <p:nvPr/>
        </p:nvSpPr>
        <p:spPr>
          <a:xfrm>
            <a:off x="621792" y="2798064"/>
            <a:ext cx="893064" cy="438912"/>
          </a:xfrm>
          <a:prstGeom prst="roundRect">
            <a:avLst>
              <a:gd name="adj" fmla="val 10000"/>
            </a:avLst>
          </a:prstGeom>
          <a:solidFill>
            <a:srgbClr val="FFFFFF"/>
          </a:solidFill>
          <a:ln w="12700">
            <a:solidFill>
              <a:srgbClr val="2C6E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621792" y="2798064"/>
            <a:ext cx="54864" cy="438912"/>
          </a:xfrm>
          <a:prstGeom prst="rect">
            <a:avLst/>
          </a:prstGeom>
          <a:solidFill>
            <a:srgbClr val="2C6E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49808" y="2889504"/>
            <a:ext cx="728472" cy="274320"/>
          </a:xfrm>
          <a:prstGeom prst="rect">
            <a:avLst/>
          </a:prstGeom>
          <a:noFill/>
        </p:spPr>
        <p:txBody>
          <a:bodyPr wrap="square" lIns="0" rIns="0" tIns="0" bIns="0" anchor="t">
            <a:spAutoFit/>
          </a:bodyPr>
          <a:lstStyle/>
          <a:p>
            <a:pPr algn="l">
              <a:lnSpc>
                <a:spcPct val="105000"/>
              </a:lnSpc>
            </a:pPr>
            <a:r>
              <a:rPr sz="600" b="0" i="0" lang="de-DE">
                <a:solidFill>
                  <a:srgbClr val="0B3A5D"/>
                </a:solidFill>
                <a:latin typeface="Segoe UI"/>
              </a:rPr>
              <a:t>Programm-</a:t>
            </a:r>
          </a:p>
          <a:p>
            <a:pPr algn="l">
              <a:lnSpc>
                <a:spcPct val="105000"/>
              </a:lnSpc>
            </a:pPr>
            <a:r>
              <a:rPr sz="600" b="0" i="0" lang="de-DE">
                <a:solidFill>
                  <a:srgbClr val="0B3A5D"/>
                </a:solidFill>
                <a:latin typeface="Segoe UI"/>
              </a:rPr>
              <a:t>punkt</a:t>
            </a:r>
          </a:p>
        </p:txBody>
      </p:sp>
      <p:sp>
        <p:nvSpPr>
          <p:cNvPr id="18" name="Rounded Rectangle 17"/>
          <p:cNvSpPr/>
          <p:nvPr/>
        </p:nvSpPr>
        <p:spPr>
          <a:xfrm>
            <a:off x="1642872" y="2011680"/>
            <a:ext cx="893064" cy="566928"/>
          </a:xfrm>
          <a:prstGeom prst="roundRect">
            <a:avLst>
              <a:gd name="adj" fmla="val 10000"/>
            </a:avLst>
          </a:prstGeom>
          <a:solidFill>
            <a:srgbClr val="FFFFFF"/>
          </a:solidFill>
          <a:ln w="1270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1642872" y="2011680"/>
            <a:ext cx="54864" cy="566928"/>
          </a:xfrm>
          <a:prstGeom prst="rect">
            <a:avLst/>
          </a:prstGeom>
          <a:solidFill>
            <a:srgbClr val="1E8E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1770888" y="2103120"/>
            <a:ext cx="728472" cy="274320"/>
          </a:xfrm>
          <a:prstGeom prst="rect">
            <a:avLst/>
          </a:prstGeom>
          <a:noFill/>
        </p:spPr>
        <p:txBody>
          <a:bodyPr wrap="square" lIns="0" rIns="0" tIns="0" bIns="0" anchor="t">
            <a:spAutoFit/>
          </a:bodyPr>
          <a:lstStyle/>
          <a:p>
            <a:pPr algn="l">
              <a:lnSpc>
                <a:spcPct val="105000"/>
              </a:lnSpc>
            </a:pPr>
            <a:r>
              <a:rPr sz="600" b="0" i="0" lang="de-DE">
                <a:solidFill>
                  <a:srgbClr val="0B3A5D"/>
                </a:solidFill>
                <a:latin typeface="Segoe UI"/>
              </a:rPr>
              <a:t>Programm-</a:t>
            </a:r>
          </a:p>
          <a:p>
            <a:pPr algn="l">
              <a:lnSpc>
                <a:spcPct val="105000"/>
              </a:lnSpc>
            </a:pPr>
            <a:r>
              <a:rPr sz="600" b="0" i="0" lang="de-DE">
                <a:solidFill>
                  <a:srgbClr val="0B3A5D"/>
                </a:solidFill>
                <a:latin typeface="Segoe UI"/>
              </a:rPr>
              <a:t>punkt</a:t>
            </a:r>
          </a:p>
        </p:txBody>
      </p:sp>
      <p:sp>
        <p:nvSpPr>
          <p:cNvPr id="21" name="Rounded Rectangle 20"/>
          <p:cNvSpPr/>
          <p:nvPr/>
        </p:nvSpPr>
        <p:spPr>
          <a:xfrm>
            <a:off x="1642872" y="2798064"/>
            <a:ext cx="893064" cy="438912"/>
          </a:xfrm>
          <a:prstGeom prst="roundRect">
            <a:avLst>
              <a:gd name="adj" fmla="val 10000"/>
            </a:avLst>
          </a:prstGeom>
          <a:solidFill>
            <a:srgbClr val="FFFFFF"/>
          </a:solidFill>
          <a:ln w="1270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1642872" y="2798064"/>
            <a:ext cx="54864" cy="438912"/>
          </a:xfrm>
          <a:prstGeom prst="rect">
            <a:avLst/>
          </a:prstGeom>
          <a:solidFill>
            <a:srgbClr val="1E8E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1770888" y="2889504"/>
            <a:ext cx="728472" cy="274320"/>
          </a:xfrm>
          <a:prstGeom prst="rect">
            <a:avLst/>
          </a:prstGeom>
          <a:noFill/>
        </p:spPr>
        <p:txBody>
          <a:bodyPr wrap="square" lIns="0" rIns="0" tIns="0" bIns="0" anchor="t">
            <a:spAutoFit/>
          </a:bodyPr>
          <a:lstStyle/>
          <a:p>
            <a:pPr algn="l">
              <a:lnSpc>
                <a:spcPct val="105000"/>
              </a:lnSpc>
            </a:pPr>
            <a:r>
              <a:rPr sz="600" b="0" i="0" lang="de-DE">
                <a:solidFill>
                  <a:srgbClr val="0B3A5D"/>
                </a:solidFill>
                <a:latin typeface="Segoe UI"/>
              </a:rPr>
              <a:t>Programm-</a:t>
            </a:r>
          </a:p>
          <a:p>
            <a:pPr algn="l">
              <a:lnSpc>
                <a:spcPct val="105000"/>
              </a:lnSpc>
            </a:pPr>
            <a:r>
              <a:rPr sz="600" b="0" i="0" lang="de-DE">
                <a:solidFill>
                  <a:srgbClr val="0B3A5D"/>
                </a:solidFill>
                <a:latin typeface="Segoe UI"/>
              </a:rPr>
              <a:t>punkt</a:t>
            </a:r>
          </a:p>
        </p:txBody>
      </p:sp>
      <p:sp>
        <p:nvSpPr>
          <p:cNvPr id="24" name="Rounded Rectangle 23"/>
          <p:cNvSpPr/>
          <p:nvPr/>
        </p:nvSpPr>
        <p:spPr>
          <a:xfrm>
            <a:off x="2663952" y="2011680"/>
            <a:ext cx="893064" cy="566928"/>
          </a:xfrm>
          <a:prstGeom prst="roundRect">
            <a:avLst>
              <a:gd name="adj" fmla="val 10000"/>
            </a:avLst>
          </a:prstGeom>
          <a:solidFill>
            <a:srgbClr val="FFFFFF"/>
          </a:solidFill>
          <a:ln w="12700">
            <a:solidFill>
              <a:srgbClr val="9B358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2663952" y="2011680"/>
            <a:ext cx="54864" cy="566928"/>
          </a:xfrm>
          <a:prstGeom prst="rect">
            <a:avLst/>
          </a:prstGeom>
          <a:solidFill>
            <a:srgbClr val="9B358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2791968" y="2103120"/>
            <a:ext cx="728472" cy="274320"/>
          </a:xfrm>
          <a:prstGeom prst="rect">
            <a:avLst/>
          </a:prstGeom>
          <a:noFill/>
        </p:spPr>
        <p:txBody>
          <a:bodyPr wrap="square" lIns="0" rIns="0" tIns="0" bIns="0" anchor="t">
            <a:spAutoFit/>
          </a:bodyPr>
          <a:lstStyle/>
          <a:p>
            <a:pPr algn="l">
              <a:lnSpc>
                <a:spcPct val="105000"/>
              </a:lnSpc>
            </a:pPr>
            <a:r>
              <a:rPr sz="600" b="0" i="0" lang="de-DE">
                <a:solidFill>
                  <a:srgbClr val="0B3A5D"/>
                </a:solidFill>
                <a:latin typeface="Segoe UI"/>
              </a:rPr>
              <a:t>Programm-</a:t>
            </a:r>
          </a:p>
          <a:p>
            <a:pPr algn="l">
              <a:lnSpc>
                <a:spcPct val="105000"/>
              </a:lnSpc>
            </a:pPr>
            <a:r>
              <a:rPr sz="600" b="0" i="0" lang="de-DE">
                <a:solidFill>
                  <a:srgbClr val="0B3A5D"/>
                </a:solidFill>
                <a:latin typeface="Segoe UI"/>
              </a:rPr>
              <a:t>punkt</a:t>
            </a:r>
          </a:p>
        </p:txBody>
      </p:sp>
      <p:sp>
        <p:nvSpPr>
          <p:cNvPr id="27" name="Rounded Rectangle 26"/>
          <p:cNvSpPr/>
          <p:nvPr/>
        </p:nvSpPr>
        <p:spPr>
          <a:xfrm>
            <a:off x="2663952" y="2798064"/>
            <a:ext cx="893064" cy="438912"/>
          </a:xfrm>
          <a:prstGeom prst="roundRect">
            <a:avLst>
              <a:gd name="adj" fmla="val 10000"/>
            </a:avLst>
          </a:prstGeom>
          <a:solidFill>
            <a:srgbClr val="FFFFFF"/>
          </a:solidFill>
          <a:ln w="12700">
            <a:solidFill>
              <a:srgbClr val="9B358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2663952" y="2798064"/>
            <a:ext cx="54864" cy="438912"/>
          </a:xfrm>
          <a:prstGeom prst="rect">
            <a:avLst/>
          </a:prstGeom>
          <a:solidFill>
            <a:srgbClr val="9B358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2791968" y="2889504"/>
            <a:ext cx="728472" cy="274320"/>
          </a:xfrm>
          <a:prstGeom prst="rect">
            <a:avLst/>
          </a:prstGeom>
          <a:noFill/>
        </p:spPr>
        <p:txBody>
          <a:bodyPr wrap="square" lIns="0" rIns="0" tIns="0" bIns="0" anchor="t">
            <a:spAutoFit/>
          </a:bodyPr>
          <a:lstStyle/>
          <a:p>
            <a:pPr algn="l">
              <a:lnSpc>
                <a:spcPct val="105000"/>
              </a:lnSpc>
            </a:pPr>
            <a:r>
              <a:rPr sz="600" b="0" i="0" lang="de-DE">
                <a:solidFill>
                  <a:srgbClr val="0B3A5D"/>
                </a:solidFill>
                <a:latin typeface="Segoe UI"/>
              </a:rPr>
              <a:t>Programm-</a:t>
            </a:r>
          </a:p>
          <a:p>
            <a:pPr algn="l">
              <a:lnSpc>
                <a:spcPct val="105000"/>
              </a:lnSpc>
            </a:pPr>
            <a:r>
              <a:rPr sz="600" b="0" i="0" lang="de-DE">
                <a:solidFill>
                  <a:srgbClr val="0B3A5D"/>
                </a:solidFill>
                <a:latin typeface="Segoe UI"/>
              </a:rPr>
              <a:t>punkt</a:t>
            </a:r>
          </a:p>
        </p:txBody>
      </p:sp>
      <p:sp>
        <p:nvSpPr>
          <p:cNvPr id="30" name="TextBox 29"/>
          <p:cNvSpPr txBox="1"/>
          <p:nvPr/>
        </p:nvSpPr>
        <p:spPr>
          <a:xfrm>
            <a:off x="3904487" y="1353312"/>
            <a:ext cx="3063240" cy="182880"/>
          </a:xfrm>
          <a:prstGeom prst="rect">
            <a:avLst/>
          </a:prstGeom>
          <a:noFill/>
        </p:spPr>
        <p:txBody>
          <a:bodyPr wrap="square" lIns="0" rIns="0" tIns="0" bIns="0" anchor="t">
            <a:spAutoFit/>
          </a:bodyPr>
          <a:lstStyle/>
          <a:p>
            <a:pPr algn="l">
              <a:lnSpc>
                <a:spcPct val="100000"/>
              </a:lnSpc>
            </a:pPr>
            <a:r>
              <a:rPr sz="900" b="1" i="0" lang="de-DE">
                <a:solidFill>
                  <a:srgbClr val="0B3A5D"/>
                </a:solidFill>
                <a:latin typeface="Segoe UI"/>
              </a:rPr>
              <a:t>Im Raummonitor (Add-on)</a:t>
            </a:r>
          </a:p>
        </p:txBody>
      </p:sp>
      <p:sp>
        <p:nvSpPr>
          <p:cNvPr id="31" name="Rectangle 30"/>
          <p:cNvSpPr/>
          <p:nvPr/>
        </p:nvSpPr>
        <p:spPr>
          <a:xfrm>
            <a:off x="3904487" y="1591056"/>
            <a:ext cx="3063240" cy="2103120"/>
          </a:xfrm>
          <a:prstGeom prst="rect">
            <a:avLst/>
          </a:prstGeom>
          <a:solidFill>
            <a:srgbClr val="0A121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3995928" y="1682496"/>
            <a:ext cx="2880360" cy="1188720"/>
          </a:xfrm>
          <a:prstGeom prst="rect">
            <a:avLst/>
          </a:prstGeom>
          <a:solidFill>
            <a:srgbClr val="1B334A"/>
          </a:solidFill>
          <a:ln w="15240">
            <a:solidFill>
              <a:srgbClr val="2C6EA8"/>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3995928" y="2194560"/>
            <a:ext cx="2880360" cy="182880"/>
          </a:xfrm>
          <a:prstGeom prst="rect">
            <a:avLst/>
          </a:prstGeom>
          <a:noFill/>
        </p:spPr>
        <p:txBody>
          <a:bodyPr wrap="square" lIns="0" rIns="0" tIns="0" bIns="0" anchor="t">
            <a:spAutoFit/>
          </a:bodyPr>
          <a:lstStyle/>
          <a:p>
            <a:pPr algn="ctr">
              <a:lnSpc>
                <a:spcPct val="100000"/>
              </a:lnSpc>
            </a:pPr>
            <a:r>
              <a:rPr sz="750" b="0" i="0" lang="de-DE">
                <a:solidFill>
                  <a:srgbClr val="9FC4E2"/>
                </a:solidFill>
                <a:latin typeface="Segoe UI"/>
              </a:rPr>
              <a:t>Bild des Ortes als Hintergrund</a:t>
            </a:r>
          </a:p>
        </p:txBody>
      </p:sp>
      <p:sp>
        <p:nvSpPr>
          <p:cNvPr id="34" name="TextBox 33"/>
          <p:cNvSpPr txBox="1"/>
          <p:nvPr/>
        </p:nvSpPr>
        <p:spPr>
          <a:xfrm>
            <a:off x="4123944" y="3017520"/>
            <a:ext cx="2624328" cy="219456"/>
          </a:xfrm>
          <a:prstGeom prst="rect">
            <a:avLst/>
          </a:prstGeom>
          <a:noFill/>
        </p:spPr>
        <p:txBody>
          <a:bodyPr wrap="square" lIns="0" rIns="0" tIns="0" bIns="0" anchor="t">
            <a:spAutoFit/>
          </a:bodyPr>
          <a:lstStyle/>
          <a:p>
            <a:pPr algn="l">
              <a:lnSpc>
                <a:spcPct val="100000"/>
              </a:lnSpc>
            </a:pPr>
            <a:r>
              <a:rPr sz="1100" b="1" i="0" lang="de-DE">
                <a:solidFill>
                  <a:srgbClr val="FFFFFF"/>
                </a:solidFill>
                <a:latin typeface="Segoe UI"/>
              </a:rPr>
              <a:t>SAAL A</a:t>
            </a:r>
          </a:p>
        </p:txBody>
      </p:sp>
      <p:sp>
        <p:nvSpPr>
          <p:cNvPr id="35" name="TextBox 34"/>
          <p:cNvSpPr txBox="1"/>
          <p:nvPr/>
        </p:nvSpPr>
        <p:spPr>
          <a:xfrm>
            <a:off x="4123944" y="3273552"/>
            <a:ext cx="2624328" cy="182880"/>
          </a:xfrm>
          <a:prstGeom prst="rect">
            <a:avLst/>
          </a:prstGeom>
          <a:noFill/>
        </p:spPr>
        <p:txBody>
          <a:bodyPr wrap="square" lIns="0" rIns="0" tIns="0" bIns="0" anchor="t">
            <a:spAutoFit/>
          </a:bodyPr>
          <a:lstStyle/>
          <a:p>
            <a:pPr algn="l">
              <a:lnSpc>
                <a:spcPct val="100000"/>
              </a:lnSpc>
            </a:pPr>
            <a:r>
              <a:rPr sz="800" b="0" i="0" lang="de-DE">
                <a:solidFill>
                  <a:srgbClr val="9FC4E2"/>
                </a:solidFill>
                <a:latin typeface="Segoe UI"/>
              </a:rPr>
              <a:t>Eröffnungsvortrag · 10:00</a:t>
            </a:r>
          </a:p>
        </p:txBody>
      </p:sp>
      <p:sp>
        <p:nvSpPr>
          <p:cNvPr id="36" name="TextBox 35"/>
          <p:cNvSpPr txBox="1"/>
          <p:nvPr/>
        </p:nvSpPr>
        <p:spPr>
          <a:xfrm>
            <a:off x="7379208" y="1353312"/>
            <a:ext cx="424555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Vier Wirkungen</a:t>
            </a:r>
          </a:p>
        </p:txBody>
      </p:sp>
      <p:sp>
        <p:nvSpPr>
          <p:cNvPr id="37" name="TextBox 36"/>
          <p:cNvSpPr txBox="1"/>
          <p:nvPr/>
        </p:nvSpPr>
        <p:spPr>
          <a:xfrm>
            <a:off x="7379208" y="1737360"/>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Im Zeitplan</a:t>
            </a:r>
          </a:p>
        </p:txBody>
      </p:sp>
      <p:sp>
        <p:nvSpPr>
          <p:cNvPr id="38" name="TextBox 37"/>
          <p:cNvSpPr txBox="1"/>
          <p:nvPr/>
        </p:nvSpPr>
        <p:spPr>
          <a:xfrm>
            <a:off x="7379208" y="1957070"/>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Die Farbe bildet die linke Kante jeder Kachel dieses Raumes. Bei mehreren parallelen Spalten ist das der schnellste Orientierungsanker.</a:t>
            </a:r>
          </a:p>
        </p:txBody>
      </p:sp>
      <p:sp>
        <p:nvSpPr>
          <p:cNvPr id="39" name="TextBox 38"/>
          <p:cNvSpPr txBox="1"/>
          <p:nvPr/>
        </p:nvSpPr>
        <p:spPr>
          <a:xfrm>
            <a:off x="7379208" y="2486406"/>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Im Kalender</a:t>
            </a:r>
          </a:p>
        </p:txBody>
      </p:sp>
      <p:sp>
        <p:nvSpPr>
          <p:cNvPr id="40" name="TextBox 39"/>
          <p:cNvSpPr txBox="1"/>
          <p:nvPr/>
        </p:nvSpPr>
        <p:spPr>
          <a:xfrm>
            <a:off x="7379208" y="2706116"/>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Die Farbe setzt dezente Akzente an der Kachel.</a:t>
            </a:r>
          </a:p>
        </p:txBody>
      </p:sp>
      <p:sp>
        <p:nvSpPr>
          <p:cNvPr id="41" name="TextBox 40"/>
          <p:cNvSpPr txBox="1"/>
          <p:nvPr/>
        </p:nvSpPr>
        <p:spPr>
          <a:xfrm>
            <a:off x="7379208" y="3080512"/>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Im Raummonitor</a:t>
            </a:r>
          </a:p>
        </p:txBody>
      </p:sp>
      <p:sp>
        <p:nvSpPr>
          <p:cNvPr id="42" name="TextBox 41"/>
          <p:cNvSpPr txBox="1"/>
          <p:nvPr/>
        </p:nvSpPr>
        <p:spPr>
          <a:xfrm>
            <a:off x="7379208" y="3300222"/>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Mit dem Add-on füllt das Bild den Hintergrund der Vollbildanzeige vor diesem Raum.</a:t>
            </a:r>
          </a:p>
        </p:txBody>
      </p:sp>
      <p:sp>
        <p:nvSpPr>
          <p:cNvPr id="43" name="TextBox 42"/>
          <p:cNvSpPr txBox="1"/>
          <p:nvPr/>
        </p:nvSpPr>
        <p:spPr>
          <a:xfrm>
            <a:off x="7379208" y="3829558"/>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Als Rückfallbild</a:t>
            </a:r>
          </a:p>
        </p:txBody>
      </p:sp>
      <p:sp>
        <p:nvSpPr>
          <p:cNvPr id="44" name="TextBox 43"/>
          <p:cNvSpPr txBox="1"/>
          <p:nvPr/>
        </p:nvSpPr>
        <p:spPr>
          <a:xfrm>
            <a:off x="7379208" y="4049268"/>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Programmpunkte ohne eigenes Beitragsbild erben zuerst das Bild ihrer Hauptveranstaltung, danach das des Ortes. Erst wenn beides fehlt, greift der globale Platzhalter.</a:t>
            </a:r>
          </a:p>
        </p:txBody>
      </p:sp>
      <p:sp>
        <p:nvSpPr>
          <p:cNvPr id="45" name="Rectangle 44"/>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48" name="TextBox 47"/>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Ein gutes Raumbild ist die beste Investition von fünf Minuten: Es rettet jeden Programmpunkt, für den niemand ein eigenes Bild geliefert hat – und wertet die Bildschirme vor Ort auf.</a:t>
            </a:r>
          </a:p>
        </p:txBody>
      </p:sp>
      <p:sp>
        <p:nvSpPr>
          <p:cNvPr id="49" name="Rectangle 4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6 · Kategorien, Orte und Rollen</a:t>
            </a:r>
          </a:p>
        </p:txBody>
      </p:sp>
      <p:sp>
        <p:nvSpPr>
          <p:cNvPr id="51" name="TextBox 5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81 / 140</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6.3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Eine Kategorie anlegen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Consolas"/>
              </a:rPr>
              <a:t>Veranstaltungen → Kategorien</a:t>
            </a:r>
            <a:r>
              <a:rPr sz="1150" b="0" i="0" lang="de-DE">
                <a:solidFill>
                  <a:srgbClr val="25333F"/>
                </a:solidFill>
                <a:latin typeface="Segoe UI"/>
              </a:rPr>
              <a:t> aufrufen.</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1" name="TextBox 10"/>
          <p:cNvSpPr txBox="1"/>
          <p:nvPr/>
        </p:nvSpPr>
        <p:spPr>
          <a:xfrm>
            <a:off x="950976" y="1769237"/>
            <a:ext cx="395295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Namen</a:t>
            </a:r>
            <a:r>
              <a:rPr sz="1150" b="0" i="0" lang="de-DE">
                <a:solidFill>
                  <a:srgbClr val="25333F"/>
                </a:solidFill>
                <a:latin typeface="Segoe UI"/>
              </a:rPr>
              <a:t> eintragen, z. B. „Workshop“.</a:t>
            </a:r>
          </a:p>
        </p:txBody>
      </p:sp>
      <p:sp>
        <p:nvSpPr>
          <p:cNvPr id="12" name="Oval 11"/>
          <p:cNvSpPr/>
          <p:nvPr/>
        </p:nvSpPr>
        <p:spPr>
          <a:xfrm>
            <a:off x="566928" y="219430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223545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4" name="TextBox 13"/>
          <p:cNvSpPr txBox="1"/>
          <p:nvPr/>
        </p:nvSpPr>
        <p:spPr>
          <a:xfrm>
            <a:off x="950976" y="2185162"/>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Optional eine </a:t>
            </a:r>
            <a:r>
              <a:rPr sz="1150" b="1" i="0" lang="de-DE">
                <a:solidFill>
                  <a:srgbClr val="25333F"/>
                </a:solidFill>
                <a:latin typeface="Segoe UI"/>
              </a:rPr>
              <a:t>Kategorie-Farbe</a:t>
            </a:r>
            <a:r>
              <a:rPr sz="1150" b="0" i="0" lang="de-DE">
                <a:solidFill>
                  <a:srgbClr val="25333F"/>
                </a:solidFill>
                <a:latin typeface="Segoe UI"/>
              </a:rPr>
              <a:t> wählen.</a:t>
            </a:r>
          </a:p>
        </p:txBody>
      </p:sp>
      <p:sp>
        <p:nvSpPr>
          <p:cNvPr id="15" name="TextBox 14"/>
          <p:cNvSpPr txBox="1"/>
          <p:nvPr/>
        </p:nvSpPr>
        <p:spPr>
          <a:xfrm>
            <a:off x="950976" y="2409062"/>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Sie wird nur wirksam, wenn die Farbquelle in den Einstellungen auf „Kategorie“ steht – dann färbt sie die Kacheln und erscheint als Farbfeld im Kategorie-Filter.</a:t>
            </a:r>
          </a:p>
        </p:txBody>
      </p:sp>
      <p:sp>
        <p:nvSpPr>
          <p:cNvPr id="16" name="Oval 15"/>
          <p:cNvSpPr/>
          <p:nvPr/>
        </p:nvSpPr>
        <p:spPr>
          <a:xfrm>
            <a:off x="566928" y="309029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313143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8" name="TextBox 17"/>
          <p:cNvSpPr txBox="1"/>
          <p:nvPr/>
        </p:nvSpPr>
        <p:spPr>
          <a:xfrm>
            <a:off x="950976" y="3081147"/>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Optional eine </a:t>
            </a:r>
            <a:r>
              <a:rPr sz="1150" b="1" i="0" lang="de-DE">
                <a:solidFill>
                  <a:srgbClr val="25333F"/>
                </a:solidFill>
                <a:latin typeface="Segoe UI"/>
              </a:rPr>
              <a:t>Beschreibung</a:t>
            </a:r>
            <a:r>
              <a:rPr sz="1150" b="0" i="0" lang="de-DE">
                <a:solidFill>
                  <a:srgbClr val="25333F"/>
                </a:solidFill>
                <a:latin typeface="Segoe UI"/>
              </a:rPr>
              <a:t> ergänzen.</a:t>
            </a:r>
          </a:p>
        </p:txBody>
      </p:sp>
      <p:sp>
        <p:nvSpPr>
          <p:cNvPr id="19" name="TextBox 18"/>
          <p:cNvSpPr txBox="1"/>
          <p:nvPr/>
        </p:nvSpPr>
        <p:spPr>
          <a:xfrm>
            <a:off x="950976" y="3305047"/>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Sie dient nur Ihrer eigenen Übersicht im Backend.</a:t>
            </a:r>
          </a:p>
        </p:txBody>
      </p:sp>
      <p:sp>
        <p:nvSpPr>
          <p:cNvPr id="20" name="Oval 19"/>
          <p:cNvSpPr/>
          <p:nvPr/>
        </p:nvSpPr>
        <p:spPr>
          <a:xfrm>
            <a:off x="566928" y="3696715"/>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3737863"/>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2" name="TextBox 21"/>
          <p:cNvSpPr txBox="1"/>
          <p:nvPr/>
        </p:nvSpPr>
        <p:spPr>
          <a:xfrm>
            <a:off x="950976" y="3687572"/>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Auf </a:t>
            </a:r>
            <a:r>
              <a:rPr sz="1150" b="1" i="0" lang="de-DE">
                <a:solidFill>
                  <a:srgbClr val="25333F"/>
                </a:solidFill>
                <a:latin typeface="Segoe UI"/>
              </a:rPr>
              <a:t>Neue Kategorie hinzufügen</a:t>
            </a:r>
            <a:r>
              <a:rPr sz="1150" b="0" i="0" lang="de-DE">
                <a:solidFill>
                  <a:srgbClr val="25333F"/>
                </a:solidFill>
                <a:latin typeface="Segoe UI"/>
              </a:rPr>
              <a:t> klicken.</a:t>
            </a:r>
          </a:p>
        </p:txBody>
      </p:sp>
      <p:sp>
        <p:nvSpPr>
          <p:cNvPr id="23" name="Oval 22"/>
          <p:cNvSpPr/>
          <p:nvPr/>
        </p:nvSpPr>
        <p:spPr>
          <a:xfrm>
            <a:off x="566928" y="4112640"/>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66928" y="4153788"/>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6</a:t>
            </a:r>
          </a:p>
        </p:txBody>
      </p:sp>
      <p:sp>
        <p:nvSpPr>
          <p:cNvPr id="25" name="TextBox 24"/>
          <p:cNvSpPr txBox="1"/>
          <p:nvPr/>
        </p:nvSpPr>
        <p:spPr>
          <a:xfrm>
            <a:off x="950976" y="4103496"/>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Die Kategorie steht ab sofort in jeder Bearbeitungsmaske und als Filter im Frontend zur Verfügung.</a:t>
            </a:r>
          </a:p>
        </p:txBody>
      </p:sp>
      <p:sp>
        <p:nvSpPr>
          <p:cNvPr id="26" name="Rectangle 25"/>
          <p:cNvSpPr/>
          <p:nvPr/>
        </p:nvSpPr>
        <p:spPr>
          <a:xfrm>
            <a:off x="5315407" y="1353312"/>
            <a:ext cx="6309360" cy="310896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315407" y="1353312"/>
            <a:ext cx="63093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40684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 Kongress</a:t>
            </a:r>
          </a:p>
        </p:txBody>
      </p:sp>
      <p:sp>
        <p:nvSpPr>
          <p:cNvPr id="29" name="Rectangle 28"/>
          <p:cNvSpPr/>
          <p:nvPr/>
        </p:nvSpPr>
        <p:spPr>
          <a:xfrm>
            <a:off x="5315407" y="1572768"/>
            <a:ext cx="1481328" cy="288950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46171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31" name="Rectangle 30"/>
          <p:cNvSpPr/>
          <p:nvPr/>
        </p:nvSpPr>
        <p:spPr>
          <a:xfrm>
            <a:off x="531540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46171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Veranstaltungen</a:t>
            </a:r>
          </a:p>
        </p:txBody>
      </p:sp>
      <p:sp>
        <p:nvSpPr>
          <p:cNvPr id="33" name="Rectangle 32"/>
          <p:cNvSpPr/>
          <p:nvPr/>
        </p:nvSpPr>
        <p:spPr>
          <a:xfrm>
            <a:off x="5315407"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558972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5" name="TextBox 34"/>
          <p:cNvSpPr txBox="1"/>
          <p:nvPr/>
        </p:nvSpPr>
        <p:spPr>
          <a:xfrm>
            <a:off x="558972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Alle Veranstaltungen</a:t>
            </a:r>
          </a:p>
        </p:txBody>
      </p:sp>
      <p:sp>
        <p:nvSpPr>
          <p:cNvPr id="36" name="TextBox 35"/>
          <p:cNvSpPr txBox="1"/>
          <p:nvPr/>
        </p:nvSpPr>
        <p:spPr>
          <a:xfrm>
            <a:off x="558972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Erstellen</a:t>
            </a:r>
          </a:p>
        </p:txBody>
      </p:sp>
      <p:sp>
        <p:nvSpPr>
          <p:cNvPr id="37" name="TextBox 36"/>
          <p:cNvSpPr txBox="1"/>
          <p:nvPr/>
        </p:nvSpPr>
        <p:spPr>
          <a:xfrm>
            <a:off x="558972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Sprecher</a:t>
            </a:r>
          </a:p>
        </p:txBody>
      </p:sp>
      <p:sp>
        <p:nvSpPr>
          <p:cNvPr id="38" name="TextBox 37"/>
          <p:cNvSpPr txBox="1"/>
          <p:nvPr/>
        </p:nvSpPr>
        <p:spPr>
          <a:xfrm>
            <a:off x="5589727" y="288493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Kategorien</a:t>
            </a:r>
          </a:p>
        </p:txBody>
      </p:sp>
      <p:sp>
        <p:nvSpPr>
          <p:cNvPr id="39" name="TextBox 38"/>
          <p:cNvSpPr txBox="1"/>
          <p:nvPr/>
        </p:nvSpPr>
        <p:spPr>
          <a:xfrm>
            <a:off x="558972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Orte</a:t>
            </a:r>
          </a:p>
        </p:txBody>
      </p:sp>
      <p:sp>
        <p:nvSpPr>
          <p:cNvPr id="40" name="TextBox 39"/>
          <p:cNvSpPr txBox="1"/>
          <p:nvPr/>
        </p:nvSpPr>
        <p:spPr>
          <a:xfrm>
            <a:off x="5589727" y="32506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Rollen</a:t>
            </a:r>
          </a:p>
        </p:txBody>
      </p:sp>
      <p:sp>
        <p:nvSpPr>
          <p:cNvPr id="41" name="TextBox 40"/>
          <p:cNvSpPr txBox="1"/>
          <p:nvPr/>
        </p:nvSpPr>
        <p:spPr>
          <a:xfrm>
            <a:off x="5589727" y="34335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Master Editor</a:t>
            </a:r>
          </a:p>
        </p:txBody>
      </p:sp>
      <p:sp>
        <p:nvSpPr>
          <p:cNvPr id="42" name="TextBox 41"/>
          <p:cNvSpPr txBox="1"/>
          <p:nvPr/>
        </p:nvSpPr>
        <p:spPr>
          <a:xfrm>
            <a:off x="5589727" y="36164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43" name="TextBox 42"/>
          <p:cNvSpPr txBox="1"/>
          <p:nvPr/>
        </p:nvSpPr>
        <p:spPr>
          <a:xfrm>
            <a:off x="5589727" y="37993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44" name="TextBox 43"/>
          <p:cNvSpPr txBox="1"/>
          <p:nvPr/>
        </p:nvSpPr>
        <p:spPr>
          <a:xfrm>
            <a:off x="5589727" y="39822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45" name="TextBox 44"/>
          <p:cNvSpPr txBox="1"/>
          <p:nvPr/>
        </p:nvSpPr>
        <p:spPr>
          <a:xfrm>
            <a:off x="6997903" y="1719072"/>
            <a:ext cx="4425696" cy="274320"/>
          </a:xfrm>
          <a:prstGeom prst="rect">
            <a:avLst/>
          </a:prstGeom>
          <a:noFill/>
        </p:spPr>
        <p:txBody>
          <a:bodyPr wrap="square" lIns="0" rIns="0" tIns="0" bIns="0" anchor="t">
            <a:spAutoFit/>
          </a:bodyPr>
          <a:lstStyle/>
          <a:p>
            <a:pPr algn="l">
              <a:lnSpc>
                <a:spcPct val="100000"/>
              </a:lnSpc>
            </a:pPr>
            <a:r>
              <a:rPr sz="1300" b="0" i="0" lang="de-DE">
                <a:solidFill>
                  <a:srgbClr val="1D2327"/>
                </a:solidFill>
                <a:latin typeface="Segoe UI"/>
              </a:rPr>
              <a:t>Kategorien</a:t>
            </a:r>
          </a:p>
        </p:txBody>
      </p:sp>
      <p:sp>
        <p:nvSpPr>
          <p:cNvPr id="46" name="TextBox 45"/>
          <p:cNvSpPr txBox="1"/>
          <p:nvPr/>
        </p:nvSpPr>
        <p:spPr>
          <a:xfrm>
            <a:off x="6997903" y="2103120"/>
            <a:ext cx="1858792" cy="182880"/>
          </a:xfrm>
          <a:prstGeom prst="rect">
            <a:avLst/>
          </a:prstGeom>
          <a:noFill/>
        </p:spPr>
        <p:txBody>
          <a:bodyPr wrap="square" lIns="0" rIns="0" tIns="0" bIns="0" anchor="t">
            <a:spAutoFit/>
          </a:bodyPr>
          <a:lstStyle/>
          <a:p>
            <a:pPr algn="l">
              <a:lnSpc>
                <a:spcPct val="100000"/>
              </a:lnSpc>
            </a:pPr>
            <a:r>
              <a:rPr sz="900" b="1" i="0" lang="de-DE">
                <a:solidFill>
                  <a:srgbClr val="0B3A5D"/>
                </a:solidFill>
                <a:latin typeface="Segoe UI"/>
              </a:rPr>
              <a:t>Neue Kategorie hinzufügen</a:t>
            </a:r>
          </a:p>
        </p:txBody>
      </p:sp>
      <p:sp>
        <p:nvSpPr>
          <p:cNvPr id="47" name="TextBox 46"/>
          <p:cNvSpPr txBox="1"/>
          <p:nvPr/>
        </p:nvSpPr>
        <p:spPr>
          <a:xfrm>
            <a:off x="6997903" y="2359152"/>
            <a:ext cx="1767352"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Name</a:t>
            </a:r>
          </a:p>
        </p:txBody>
      </p:sp>
      <p:sp>
        <p:nvSpPr>
          <p:cNvPr id="48" name="Rounded Rectangle 47"/>
          <p:cNvSpPr/>
          <p:nvPr/>
        </p:nvSpPr>
        <p:spPr>
          <a:xfrm>
            <a:off x="6997903" y="2569464"/>
            <a:ext cx="1767352"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089343" y="2619756"/>
            <a:ext cx="1383304"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Workshop</a:t>
            </a:r>
          </a:p>
        </p:txBody>
      </p:sp>
      <p:sp>
        <p:nvSpPr>
          <p:cNvPr id="50" name="TextBox 49"/>
          <p:cNvSpPr txBox="1"/>
          <p:nvPr/>
        </p:nvSpPr>
        <p:spPr>
          <a:xfrm>
            <a:off x="6997903" y="2898648"/>
            <a:ext cx="1767352"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Titelform (Slug)</a:t>
            </a:r>
          </a:p>
        </p:txBody>
      </p:sp>
      <p:sp>
        <p:nvSpPr>
          <p:cNvPr id="51" name="Rounded Rectangle 50"/>
          <p:cNvSpPr/>
          <p:nvPr/>
        </p:nvSpPr>
        <p:spPr>
          <a:xfrm>
            <a:off x="6997903" y="3108960"/>
            <a:ext cx="1767352"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7089343" y="3159252"/>
            <a:ext cx="1383304" cy="146304"/>
          </a:xfrm>
          <a:prstGeom prst="rect">
            <a:avLst/>
          </a:prstGeom>
          <a:noFill/>
        </p:spPr>
        <p:txBody>
          <a:bodyPr wrap="square" lIns="0" rIns="0" tIns="0" bIns="0" anchor="t">
            <a:spAutoFit/>
          </a:bodyPr>
          <a:lstStyle/>
          <a:p>
            <a:pPr algn="l">
              <a:lnSpc>
                <a:spcPct val="100000"/>
              </a:lnSpc>
            </a:pPr>
          </a:p>
        </p:txBody>
      </p:sp>
      <p:sp>
        <p:nvSpPr>
          <p:cNvPr id="53" name="TextBox 52"/>
          <p:cNvSpPr txBox="1"/>
          <p:nvPr/>
        </p:nvSpPr>
        <p:spPr>
          <a:xfrm>
            <a:off x="6997903" y="3438144"/>
            <a:ext cx="1767352" cy="164592"/>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Kategorie-Farbe</a:t>
            </a:r>
          </a:p>
        </p:txBody>
      </p:sp>
      <p:sp>
        <p:nvSpPr>
          <p:cNvPr id="54" name="Rectangle 53"/>
          <p:cNvSpPr/>
          <p:nvPr/>
        </p:nvSpPr>
        <p:spPr>
          <a:xfrm>
            <a:off x="6997903" y="3639312"/>
            <a:ext cx="1097280" cy="237744"/>
          </a:xfrm>
          <a:prstGeom prst="rect">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Rectangle 54"/>
          <p:cNvSpPr/>
          <p:nvPr/>
        </p:nvSpPr>
        <p:spPr>
          <a:xfrm>
            <a:off x="7043623" y="3685032"/>
            <a:ext cx="182880" cy="146304"/>
          </a:xfrm>
          <a:prstGeom prst="rect">
            <a:avLst/>
          </a:prstGeom>
          <a:solidFill>
            <a:srgbClr val="1E8E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7290511" y="3689604"/>
            <a:ext cx="731520" cy="146304"/>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Consolas"/>
              </a:rPr>
              <a:t>#1e8e5a</a:t>
            </a:r>
          </a:p>
        </p:txBody>
      </p:sp>
      <p:sp>
        <p:nvSpPr>
          <p:cNvPr id="57" name="TextBox 56"/>
          <p:cNvSpPr txBox="1"/>
          <p:nvPr/>
        </p:nvSpPr>
        <p:spPr>
          <a:xfrm>
            <a:off x="6997903" y="3986784"/>
            <a:ext cx="1767352"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Beschreibung</a:t>
            </a:r>
          </a:p>
        </p:txBody>
      </p:sp>
      <p:sp>
        <p:nvSpPr>
          <p:cNvPr id="58" name="Rounded Rectangle 57"/>
          <p:cNvSpPr/>
          <p:nvPr/>
        </p:nvSpPr>
        <p:spPr>
          <a:xfrm>
            <a:off x="6997903" y="4197096"/>
            <a:ext cx="1767352" cy="502920"/>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7089343" y="4247388"/>
            <a:ext cx="1383304" cy="411480"/>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Praktische Formate zum Mitmachen</a:t>
            </a:r>
          </a:p>
        </p:txBody>
      </p:sp>
      <p:sp>
        <p:nvSpPr>
          <p:cNvPr id="60" name="Rounded Rectangle 59"/>
          <p:cNvSpPr/>
          <p:nvPr/>
        </p:nvSpPr>
        <p:spPr>
          <a:xfrm>
            <a:off x="6997903" y="4846320"/>
            <a:ext cx="1691640"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6997903" y="4896612"/>
            <a:ext cx="1691640"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Neue Kategorie hinzufügen</a:t>
            </a:r>
          </a:p>
        </p:txBody>
      </p:sp>
      <p:sp>
        <p:nvSpPr>
          <p:cNvPr id="62" name="Rectangle 61"/>
          <p:cNvSpPr/>
          <p:nvPr/>
        </p:nvSpPr>
        <p:spPr>
          <a:xfrm>
            <a:off x="9131015" y="2103120"/>
            <a:ext cx="2292583" cy="23774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9195023" y="2157984"/>
            <a:ext cx="596335" cy="137160"/>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Name</a:t>
            </a:r>
          </a:p>
        </p:txBody>
      </p:sp>
      <p:sp>
        <p:nvSpPr>
          <p:cNvPr id="64" name="TextBox 63"/>
          <p:cNvSpPr txBox="1"/>
          <p:nvPr/>
        </p:nvSpPr>
        <p:spPr>
          <a:xfrm>
            <a:off x="9882798" y="2157984"/>
            <a:ext cx="1009000" cy="137160"/>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Beschreibung</a:t>
            </a:r>
          </a:p>
        </p:txBody>
      </p:sp>
      <p:sp>
        <p:nvSpPr>
          <p:cNvPr id="65" name="TextBox 64"/>
          <p:cNvSpPr txBox="1"/>
          <p:nvPr/>
        </p:nvSpPr>
        <p:spPr>
          <a:xfrm>
            <a:off x="10983238" y="2157984"/>
            <a:ext cx="412928" cy="137160"/>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Anzahl</a:t>
            </a:r>
          </a:p>
        </p:txBody>
      </p:sp>
      <p:sp>
        <p:nvSpPr>
          <p:cNvPr id="66" name="Rectangle 65"/>
          <p:cNvSpPr/>
          <p:nvPr/>
        </p:nvSpPr>
        <p:spPr>
          <a:xfrm>
            <a:off x="9131015" y="2340864"/>
            <a:ext cx="229258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9195023" y="2414016"/>
            <a:ext cx="596335"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Vortrag</a:t>
            </a:r>
          </a:p>
        </p:txBody>
      </p:sp>
      <p:sp>
        <p:nvSpPr>
          <p:cNvPr id="68" name="TextBox 67"/>
          <p:cNvSpPr txBox="1"/>
          <p:nvPr/>
        </p:nvSpPr>
        <p:spPr>
          <a:xfrm>
            <a:off x="9882798" y="2414016"/>
            <a:ext cx="1009000"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Bühnenformate</a:t>
            </a:r>
          </a:p>
        </p:txBody>
      </p:sp>
      <p:sp>
        <p:nvSpPr>
          <p:cNvPr id="69" name="TextBox 68"/>
          <p:cNvSpPr txBox="1"/>
          <p:nvPr/>
        </p:nvSpPr>
        <p:spPr>
          <a:xfrm>
            <a:off x="10983238" y="2414016"/>
            <a:ext cx="412928"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22</a:t>
            </a:r>
          </a:p>
        </p:txBody>
      </p:sp>
      <p:sp>
        <p:nvSpPr>
          <p:cNvPr id="70" name="Rectangle 69"/>
          <p:cNvSpPr/>
          <p:nvPr/>
        </p:nvSpPr>
        <p:spPr>
          <a:xfrm>
            <a:off x="9131015" y="2615184"/>
            <a:ext cx="2292583"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Rectangle 70"/>
          <p:cNvSpPr/>
          <p:nvPr/>
        </p:nvSpPr>
        <p:spPr>
          <a:xfrm>
            <a:off x="9131015" y="2615184"/>
            <a:ext cx="229258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9195023" y="2688336"/>
            <a:ext cx="596335"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Workshop</a:t>
            </a:r>
          </a:p>
        </p:txBody>
      </p:sp>
      <p:sp>
        <p:nvSpPr>
          <p:cNvPr id="73" name="TextBox 72"/>
          <p:cNvSpPr txBox="1"/>
          <p:nvPr/>
        </p:nvSpPr>
        <p:spPr>
          <a:xfrm>
            <a:off x="9882798" y="2688336"/>
            <a:ext cx="1009000"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Zum Mitmachen</a:t>
            </a:r>
          </a:p>
        </p:txBody>
      </p:sp>
      <p:sp>
        <p:nvSpPr>
          <p:cNvPr id="74" name="TextBox 73"/>
          <p:cNvSpPr txBox="1"/>
          <p:nvPr/>
        </p:nvSpPr>
        <p:spPr>
          <a:xfrm>
            <a:off x="10983238" y="2688336"/>
            <a:ext cx="412928"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14</a:t>
            </a:r>
          </a:p>
        </p:txBody>
      </p:sp>
      <p:sp>
        <p:nvSpPr>
          <p:cNvPr id="75" name="Rectangle 74"/>
          <p:cNvSpPr/>
          <p:nvPr/>
        </p:nvSpPr>
        <p:spPr>
          <a:xfrm>
            <a:off x="9131015" y="2889504"/>
            <a:ext cx="229258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9195023" y="2962656"/>
            <a:ext cx="596335"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Konzert</a:t>
            </a:r>
          </a:p>
        </p:txBody>
      </p:sp>
      <p:sp>
        <p:nvSpPr>
          <p:cNvPr id="77" name="TextBox 76"/>
          <p:cNvSpPr txBox="1"/>
          <p:nvPr/>
        </p:nvSpPr>
        <p:spPr>
          <a:xfrm>
            <a:off x="9882798" y="2962656"/>
            <a:ext cx="1009000"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Musik</a:t>
            </a:r>
          </a:p>
        </p:txBody>
      </p:sp>
      <p:sp>
        <p:nvSpPr>
          <p:cNvPr id="78" name="TextBox 77"/>
          <p:cNvSpPr txBox="1"/>
          <p:nvPr/>
        </p:nvSpPr>
        <p:spPr>
          <a:xfrm>
            <a:off x="10983238" y="2962656"/>
            <a:ext cx="412928"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6</a:t>
            </a:r>
          </a:p>
        </p:txBody>
      </p:sp>
      <p:sp>
        <p:nvSpPr>
          <p:cNvPr id="79" name="Rectangle 78"/>
          <p:cNvSpPr/>
          <p:nvPr/>
        </p:nvSpPr>
        <p:spPr>
          <a:xfrm>
            <a:off x="9131015" y="3163824"/>
            <a:ext cx="2292583"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Rectangle 79"/>
          <p:cNvSpPr/>
          <p:nvPr/>
        </p:nvSpPr>
        <p:spPr>
          <a:xfrm>
            <a:off x="9131015" y="3163824"/>
            <a:ext cx="229258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TextBox 80"/>
          <p:cNvSpPr txBox="1"/>
          <p:nvPr/>
        </p:nvSpPr>
        <p:spPr>
          <a:xfrm>
            <a:off x="9195023" y="3236976"/>
            <a:ext cx="596335"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Lesung</a:t>
            </a:r>
          </a:p>
        </p:txBody>
      </p:sp>
      <p:sp>
        <p:nvSpPr>
          <p:cNvPr id="82" name="TextBox 81"/>
          <p:cNvSpPr txBox="1"/>
          <p:nvPr/>
        </p:nvSpPr>
        <p:spPr>
          <a:xfrm>
            <a:off x="9882798" y="3236976"/>
            <a:ext cx="1009000"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Literatur</a:t>
            </a:r>
          </a:p>
        </p:txBody>
      </p:sp>
      <p:sp>
        <p:nvSpPr>
          <p:cNvPr id="83" name="TextBox 82"/>
          <p:cNvSpPr txBox="1"/>
          <p:nvPr/>
        </p:nvSpPr>
        <p:spPr>
          <a:xfrm>
            <a:off x="10983238" y="3236976"/>
            <a:ext cx="412928"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9</a:t>
            </a:r>
          </a:p>
        </p:txBody>
      </p:sp>
      <p:sp>
        <p:nvSpPr>
          <p:cNvPr id="84" name="Rectangle 83"/>
          <p:cNvSpPr/>
          <p:nvPr/>
        </p:nvSpPr>
        <p:spPr>
          <a:xfrm>
            <a:off x="9131015" y="3438144"/>
            <a:ext cx="229258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Oval 84"/>
          <p:cNvSpPr/>
          <p:nvPr/>
        </p:nvSpPr>
        <p:spPr>
          <a:xfrm>
            <a:off x="8790127" y="255117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8790127" y="261061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87" name="Oval 86"/>
          <p:cNvSpPr/>
          <p:nvPr/>
        </p:nvSpPr>
        <p:spPr>
          <a:xfrm>
            <a:off x="8790127" y="341071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8790127" y="347014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89" name="Oval 88"/>
          <p:cNvSpPr/>
          <p:nvPr/>
        </p:nvSpPr>
        <p:spPr>
          <a:xfrm>
            <a:off x="8790127" y="40690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8790127" y="412851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91" name="Rectangle 90"/>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Rectangle 91"/>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TextBox 92"/>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94" name="TextBox 93"/>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Das farbige Kennzeichen auf einer Kachel mit Foto folgt weiterhin Ihrem globalen Farbschema – die Kategorie-Farbe wirkt auf die Fläche der Kachel, nicht auf das Kennzeichen darüber.</a:t>
            </a:r>
          </a:p>
        </p:txBody>
      </p:sp>
      <p:sp>
        <p:nvSpPr>
          <p:cNvPr id="95" name="Rectangle 9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6" name="TextBox 9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6 · Kategorien, Orte und Rollen</a:t>
            </a:r>
          </a:p>
        </p:txBody>
      </p:sp>
      <p:sp>
        <p:nvSpPr>
          <p:cNvPr id="97" name="TextBox 9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82 / 140</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6.3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Drei Regeln für gute Kategorien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444752"/>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41247" y="1353312"/>
            <a:ext cx="10783519" cy="237744"/>
          </a:xfrm>
          <a:prstGeom prst="rect">
            <a:avLst/>
          </a:prstGeom>
          <a:noFill/>
        </p:spPr>
        <p:txBody>
          <a:bodyPr wrap="square" lIns="0" rIns="0" tIns="0" bIns="0" anchor="t">
            <a:spAutoFit/>
          </a:bodyPr>
          <a:lstStyle/>
          <a:p>
            <a:pPr algn="l">
              <a:lnSpc>
                <a:spcPct val="100000"/>
              </a:lnSpc>
            </a:pPr>
            <a:r>
              <a:rPr sz="1250" b="1" i="0" lang="de-DE">
                <a:solidFill>
                  <a:srgbClr val="0B3A5D"/>
                </a:solidFill>
                <a:latin typeface="Segoe UI"/>
              </a:rPr>
              <a:t>Fünf bis zehn genügen.</a:t>
            </a:r>
          </a:p>
        </p:txBody>
      </p:sp>
      <p:sp>
        <p:nvSpPr>
          <p:cNvPr id="8" name="TextBox 7"/>
          <p:cNvSpPr txBox="1"/>
          <p:nvPr/>
        </p:nvSpPr>
        <p:spPr>
          <a:xfrm>
            <a:off x="841247" y="1604645"/>
            <a:ext cx="10783519" cy="274320"/>
          </a:xfrm>
          <a:prstGeom prst="rect">
            <a:avLst/>
          </a:prstGeom>
          <a:noFill/>
        </p:spPr>
        <p:txBody>
          <a:bodyPr wrap="square" lIns="0" rIns="0" tIns="0" bIns="0" anchor="t">
            <a:spAutoFit/>
          </a:bodyPr>
          <a:lstStyle/>
          <a:p>
            <a:pPr algn="l">
              <a:lnSpc>
                <a:spcPct val="122000"/>
              </a:lnSpc>
            </a:pPr>
            <a:r>
              <a:rPr sz="1100" b="0" i="0" lang="de-DE">
                <a:solidFill>
                  <a:srgbClr val="3B4A57"/>
                </a:solidFill>
                <a:latin typeface="Segoe UI"/>
              </a:rPr>
              <a:t>Kategorien sind ein Filter für Ihre Gäste, kein Ablagesystem. Wer zwanzig Kategorien anbietet, zwingt jeden Besucher zu einer Entscheidung, die er nicht treffen kann. Fassen Sie im Zweifel zusammen.</a:t>
            </a:r>
          </a:p>
        </p:txBody>
      </p:sp>
      <p:sp>
        <p:nvSpPr>
          <p:cNvPr id="9" name="Oval 8"/>
          <p:cNvSpPr/>
          <p:nvPr/>
        </p:nvSpPr>
        <p:spPr>
          <a:xfrm>
            <a:off x="566928" y="2292985"/>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841247" y="2201545"/>
            <a:ext cx="10783519" cy="237744"/>
          </a:xfrm>
          <a:prstGeom prst="rect">
            <a:avLst/>
          </a:prstGeom>
          <a:noFill/>
        </p:spPr>
        <p:txBody>
          <a:bodyPr wrap="square" lIns="0" rIns="0" tIns="0" bIns="0" anchor="t">
            <a:spAutoFit/>
          </a:bodyPr>
          <a:lstStyle/>
          <a:p>
            <a:pPr algn="l">
              <a:lnSpc>
                <a:spcPct val="100000"/>
              </a:lnSpc>
            </a:pPr>
            <a:r>
              <a:rPr sz="1250" b="1" i="0" lang="de-DE">
                <a:solidFill>
                  <a:srgbClr val="0B3A5D"/>
                </a:solidFill>
                <a:latin typeface="Segoe UI"/>
              </a:rPr>
              <a:t>Vergessen Sie die Hauptkategorie nicht.</a:t>
            </a:r>
          </a:p>
        </p:txBody>
      </p:sp>
      <p:sp>
        <p:nvSpPr>
          <p:cNvPr id="11" name="TextBox 10"/>
          <p:cNvSpPr txBox="1"/>
          <p:nvPr/>
        </p:nvSpPr>
        <p:spPr>
          <a:xfrm>
            <a:off x="841247" y="2452878"/>
            <a:ext cx="10783519" cy="274320"/>
          </a:xfrm>
          <a:prstGeom prst="rect">
            <a:avLst/>
          </a:prstGeom>
          <a:noFill/>
        </p:spPr>
        <p:txBody>
          <a:bodyPr wrap="square" lIns="0" rIns="0" tIns="0" bIns="0" anchor="t">
            <a:spAutoFit/>
          </a:bodyPr>
          <a:lstStyle/>
          <a:p>
            <a:pPr algn="l">
              <a:lnSpc>
                <a:spcPct val="122000"/>
              </a:lnSpc>
            </a:pPr>
            <a:r>
              <a:rPr sz="1100" b="0" i="0" lang="de-DE">
                <a:solidFill>
                  <a:srgbClr val="3B4A57"/>
                </a:solidFill>
                <a:latin typeface="Segoe UI"/>
              </a:rPr>
              <a:t>Ein Programmpunkt darf mehreren Kategorien angehören – auf der Kachel erscheint aber nur </a:t>
            </a:r>
            <a:r>
              <a:rPr sz="1100" b="1" i="0" lang="de-DE">
                <a:solidFill>
                  <a:srgbClr val="3B4A57"/>
                </a:solidFill>
                <a:latin typeface="Segoe UI"/>
              </a:rPr>
              <a:t>eine</a:t>
            </a:r>
            <a:r>
              <a:rPr sz="1100" b="0" i="0" lang="de-DE">
                <a:solidFill>
                  <a:srgbClr val="3B4A57"/>
                </a:solidFill>
                <a:latin typeface="Segoe UI"/>
              </a:rPr>
              <a:t> als farbiges Kennzeichen. Welche das ist, legen Sie in der Bearbeitungsmaske unter </a:t>
            </a:r>
            <a:r>
              <a:rPr sz="1100" b="1" i="0" lang="de-DE">
                <a:solidFill>
                  <a:srgbClr val="3B4A57"/>
                </a:solidFill>
                <a:latin typeface="Segoe UI"/>
              </a:rPr>
              <a:t>Hauptkategorie (Badge)</a:t>
            </a:r>
            <a:r>
              <a:rPr sz="1100" b="0" i="0" lang="de-DE">
                <a:solidFill>
                  <a:srgbClr val="3B4A57"/>
                </a:solidFill>
                <a:latin typeface="Segoe UI"/>
              </a:rPr>
              <a:t> fest. Ohne Ihre Wahl nimmt das System die alphabetisch erste, was selten die aussagekräftigste ist.</a:t>
            </a:r>
          </a:p>
        </p:txBody>
      </p:sp>
      <p:sp>
        <p:nvSpPr>
          <p:cNvPr id="12" name="Oval 11"/>
          <p:cNvSpPr/>
          <p:nvPr/>
        </p:nvSpPr>
        <p:spPr>
          <a:xfrm>
            <a:off x="566928" y="3141218"/>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841247" y="3049778"/>
            <a:ext cx="10783519" cy="237744"/>
          </a:xfrm>
          <a:prstGeom prst="rect">
            <a:avLst/>
          </a:prstGeom>
          <a:noFill/>
        </p:spPr>
        <p:txBody>
          <a:bodyPr wrap="square" lIns="0" rIns="0" tIns="0" bIns="0" anchor="t">
            <a:spAutoFit/>
          </a:bodyPr>
          <a:lstStyle/>
          <a:p>
            <a:pPr algn="l">
              <a:lnSpc>
                <a:spcPct val="100000"/>
              </a:lnSpc>
            </a:pPr>
            <a:r>
              <a:rPr sz="1250" b="1" i="0" lang="de-DE">
                <a:solidFill>
                  <a:srgbClr val="0B3A5D"/>
                </a:solidFill>
                <a:latin typeface="Segoe UI"/>
              </a:rPr>
              <a:t>Nutzen Sie die Vererbung.</a:t>
            </a:r>
          </a:p>
        </p:txBody>
      </p:sp>
      <p:sp>
        <p:nvSpPr>
          <p:cNvPr id="14" name="TextBox 13"/>
          <p:cNvSpPr txBox="1"/>
          <p:nvPr/>
        </p:nvSpPr>
        <p:spPr>
          <a:xfrm>
            <a:off x="841247" y="3301111"/>
            <a:ext cx="10783519" cy="274320"/>
          </a:xfrm>
          <a:prstGeom prst="rect">
            <a:avLst/>
          </a:prstGeom>
          <a:noFill/>
        </p:spPr>
        <p:txBody>
          <a:bodyPr wrap="square" lIns="0" rIns="0" tIns="0" bIns="0" anchor="t">
            <a:spAutoFit/>
          </a:bodyPr>
          <a:lstStyle/>
          <a:p>
            <a:pPr algn="l">
              <a:lnSpc>
                <a:spcPct val="122000"/>
              </a:lnSpc>
            </a:pPr>
            <a:r>
              <a:rPr sz="1100" b="0" i="0" lang="de-DE">
                <a:solidFill>
                  <a:srgbClr val="3B4A57"/>
                </a:solidFill>
                <a:latin typeface="Segoe UI"/>
              </a:rPr>
              <a:t>Legen Sie Unterkategorien unterhalb eines Ober-Begriffs an, genügt eine Farbe am Ober-Begriff – alle darunter übernehmen sie. Eine eigene Farbe am Unterbegriff hat Vorrang, Weiß gilt als „keine Farbe“. Dasselbe gilt für Orte. </a:t>
            </a:r>
            <a:r>
              <a:rPr sz="1100" b="1" i="0" lang="de-DE">
                <a:solidFill>
                  <a:srgbClr val="3B4A57"/>
                </a:solidFill>
                <a:latin typeface="Segoe UI"/>
              </a:rPr>
              <a:t>Die Hierarchie wirkt nur auf die Farbe</a:t>
            </a:r>
            <a:r>
              <a:rPr sz="1100" b="0" i="0" lang="de-DE">
                <a:solidFill>
                  <a:srgbClr val="3B4A57"/>
                </a:solidFill>
                <a:latin typeface="Segoe UI"/>
              </a:rPr>
              <a:t> – an Zuordnung, Filtern und Anzeige ändert sie nichts.</a:t>
            </a:r>
          </a:p>
        </p:txBody>
      </p:sp>
      <p:sp>
        <p:nvSpPr>
          <p:cNvPr id="15" name="Rectangle 14"/>
          <p:cNvSpPr/>
          <p:nvPr/>
        </p:nvSpPr>
        <p:spPr>
          <a:xfrm>
            <a:off x="566928" y="5650992"/>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566928" y="5650992"/>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49808" y="5769864"/>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18" name="TextBox 17"/>
          <p:cNvSpPr txBox="1"/>
          <p:nvPr/>
        </p:nvSpPr>
        <p:spPr>
          <a:xfrm>
            <a:off x="1773936" y="5769864"/>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Das Dashboard meldet unter „Ohne Kategorie“ zuverlässig alle Programmpunkte, denen noch gar keine Kategorie zugewiesen wurde.</a:t>
            </a:r>
          </a:p>
        </p:txBody>
      </p:sp>
      <p:sp>
        <p:nvSpPr>
          <p:cNvPr id="19" name="Rectangle 1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6 · Kategorien, Orte und Rollen</a:t>
            </a:r>
          </a:p>
        </p:txBody>
      </p:sp>
      <p:sp>
        <p:nvSpPr>
          <p:cNvPr id="21" name="TextBox 2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83 / 140</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6.4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Rollen: bereits vorbereitet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126480" cy="3017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12648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 Kongress</a:t>
            </a:r>
          </a:p>
        </p:txBody>
      </p:sp>
      <p:sp>
        <p:nvSpPr>
          <p:cNvPr id="9" name="Rectangle 8"/>
          <p:cNvSpPr/>
          <p:nvPr/>
        </p:nvSpPr>
        <p:spPr>
          <a:xfrm>
            <a:off x="566928" y="1572768"/>
            <a:ext cx="1481328" cy="2798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Veranstaltungen</a:t>
            </a:r>
          </a:p>
        </p:txBody>
      </p:sp>
      <p:sp>
        <p:nvSpPr>
          <p:cNvPr id="13" name="Rectangle 12"/>
          <p:cNvSpPr/>
          <p:nvPr/>
        </p:nvSpPr>
        <p:spPr>
          <a:xfrm>
            <a:off x="566928"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Alle Veranstaltungen</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Erstellen</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Sprecher</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Orte</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Rollen</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Master Editor</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25" name="TextBox 24"/>
          <p:cNvSpPr txBox="1"/>
          <p:nvPr/>
        </p:nvSpPr>
        <p:spPr>
          <a:xfrm>
            <a:off x="2249424" y="1719072"/>
            <a:ext cx="4242816" cy="274320"/>
          </a:xfrm>
          <a:prstGeom prst="rect">
            <a:avLst/>
          </a:prstGeom>
          <a:noFill/>
        </p:spPr>
        <p:txBody>
          <a:bodyPr wrap="square" lIns="0" rIns="0" tIns="0" bIns="0" anchor="t">
            <a:spAutoFit/>
          </a:bodyPr>
          <a:lstStyle/>
          <a:p>
            <a:pPr algn="l">
              <a:lnSpc>
                <a:spcPct val="100000"/>
              </a:lnSpc>
            </a:pPr>
            <a:r>
              <a:rPr sz="1300" b="0" i="0" lang="de-DE">
                <a:solidFill>
                  <a:srgbClr val="1D2327"/>
                </a:solidFill>
                <a:latin typeface="Segoe UI"/>
              </a:rPr>
              <a:t>Rollen</a:t>
            </a:r>
          </a:p>
        </p:txBody>
      </p:sp>
      <p:sp>
        <p:nvSpPr>
          <p:cNvPr id="26" name="TextBox 25"/>
          <p:cNvSpPr txBox="1"/>
          <p:nvPr/>
        </p:nvSpPr>
        <p:spPr>
          <a:xfrm>
            <a:off x="2249424" y="2103120"/>
            <a:ext cx="1612270" cy="182880"/>
          </a:xfrm>
          <a:prstGeom prst="rect">
            <a:avLst/>
          </a:prstGeom>
          <a:noFill/>
        </p:spPr>
        <p:txBody>
          <a:bodyPr wrap="square" lIns="0" rIns="0" tIns="0" bIns="0" anchor="t">
            <a:spAutoFit/>
          </a:bodyPr>
          <a:lstStyle/>
          <a:p>
            <a:pPr algn="l">
              <a:lnSpc>
                <a:spcPct val="100000"/>
              </a:lnSpc>
            </a:pPr>
            <a:r>
              <a:rPr sz="900" b="1" i="0" lang="de-DE">
                <a:solidFill>
                  <a:srgbClr val="0B3A5D"/>
                </a:solidFill>
                <a:latin typeface="Segoe UI"/>
              </a:rPr>
              <a:t>Neue Rolle hinzufügen</a:t>
            </a:r>
          </a:p>
        </p:txBody>
      </p:sp>
      <p:sp>
        <p:nvSpPr>
          <p:cNvPr id="27" name="TextBox 26"/>
          <p:cNvSpPr txBox="1"/>
          <p:nvPr/>
        </p:nvSpPr>
        <p:spPr>
          <a:xfrm>
            <a:off x="2249424" y="2359152"/>
            <a:ext cx="1520830"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Name</a:t>
            </a:r>
          </a:p>
        </p:txBody>
      </p:sp>
      <p:sp>
        <p:nvSpPr>
          <p:cNvPr id="28" name="Rounded Rectangle 27"/>
          <p:cNvSpPr/>
          <p:nvPr/>
        </p:nvSpPr>
        <p:spPr>
          <a:xfrm>
            <a:off x="2249424" y="2569464"/>
            <a:ext cx="152083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2340864" y="2619756"/>
            <a:ext cx="1136782"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Signierstunde</a:t>
            </a:r>
          </a:p>
        </p:txBody>
      </p:sp>
      <p:sp>
        <p:nvSpPr>
          <p:cNvPr id="30" name="Rounded Rectangle 29"/>
          <p:cNvSpPr/>
          <p:nvPr/>
        </p:nvSpPr>
        <p:spPr>
          <a:xfrm>
            <a:off x="2249424" y="2953512"/>
            <a:ext cx="841247"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2249424" y="3003804"/>
            <a:ext cx="841247"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Hinzufügen</a:t>
            </a:r>
          </a:p>
        </p:txBody>
      </p:sp>
      <p:sp>
        <p:nvSpPr>
          <p:cNvPr id="32" name="Rectangle 31"/>
          <p:cNvSpPr/>
          <p:nvPr/>
        </p:nvSpPr>
        <p:spPr>
          <a:xfrm>
            <a:off x="4136014" y="2103120"/>
            <a:ext cx="2356225" cy="23774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4200022" y="2157984"/>
            <a:ext cx="1510793" cy="137160"/>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Name</a:t>
            </a:r>
          </a:p>
        </p:txBody>
      </p:sp>
      <p:sp>
        <p:nvSpPr>
          <p:cNvPr id="34" name="TextBox 33"/>
          <p:cNvSpPr txBox="1"/>
          <p:nvPr/>
        </p:nvSpPr>
        <p:spPr>
          <a:xfrm>
            <a:off x="5802255" y="2157984"/>
            <a:ext cx="662552" cy="137160"/>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Anzahl</a:t>
            </a:r>
          </a:p>
        </p:txBody>
      </p:sp>
      <p:sp>
        <p:nvSpPr>
          <p:cNvPr id="35" name="Rectangle 34"/>
          <p:cNvSpPr/>
          <p:nvPr/>
        </p:nvSpPr>
        <p:spPr>
          <a:xfrm>
            <a:off x="4136014" y="2340864"/>
            <a:ext cx="235622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4200022" y="2395728"/>
            <a:ext cx="1510793"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Sprecher</a:t>
            </a:r>
          </a:p>
        </p:txBody>
      </p:sp>
      <p:sp>
        <p:nvSpPr>
          <p:cNvPr id="37" name="TextBox 36"/>
          <p:cNvSpPr txBox="1"/>
          <p:nvPr/>
        </p:nvSpPr>
        <p:spPr>
          <a:xfrm>
            <a:off x="5802255" y="2395728"/>
            <a:ext cx="662552"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18</a:t>
            </a:r>
          </a:p>
        </p:txBody>
      </p:sp>
      <p:sp>
        <p:nvSpPr>
          <p:cNvPr id="38" name="Rectangle 37"/>
          <p:cNvSpPr/>
          <p:nvPr/>
        </p:nvSpPr>
        <p:spPr>
          <a:xfrm>
            <a:off x="4136014" y="2578608"/>
            <a:ext cx="2356225" cy="237744"/>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4136014" y="2578608"/>
            <a:ext cx="235622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4200022" y="2633472"/>
            <a:ext cx="1510793"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Künstlerin</a:t>
            </a:r>
          </a:p>
        </p:txBody>
      </p:sp>
      <p:sp>
        <p:nvSpPr>
          <p:cNvPr id="41" name="TextBox 40"/>
          <p:cNvSpPr txBox="1"/>
          <p:nvPr/>
        </p:nvSpPr>
        <p:spPr>
          <a:xfrm>
            <a:off x="5802255" y="2633472"/>
            <a:ext cx="662552"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12</a:t>
            </a:r>
          </a:p>
        </p:txBody>
      </p:sp>
      <p:sp>
        <p:nvSpPr>
          <p:cNvPr id="42" name="Rectangle 41"/>
          <p:cNvSpPr/>
          <p:nvPr/>
        </p:nvSpPr>
        <p:spPr>
          <a:xfrm>
            <a:off x="4136014" y="2816352"/>
            <a:ext cx="235622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4200022" y="2871216"/>
            <a:ext cx="1510793"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Moderation</a:t>
            </a:r>
          </a:p>
        </p:txBody>
      </p:sp>
      <p:sp>
        <p:nvSpPr>
          <p:cNvPr id="44" name="TextBox 43"/>
          <p:cNvSpPr txBox="1"/>
          <p:nvPr/>
        </p:nvSpPr>
        <p:spPr>
          <a:xfrm>
            <a:off x="5802255" y="2871216"/>
            <a:ext cx="662552"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9</a:t>
            </a:r>
          </a:p>
        </p:txBody>
      </p:sp>
      <p:sp>
        <p:nvSpPr>
          <p:cNvPr id="45" name="Rectangle 44"/>
          <p:cNvSpPr/>
          <p:nvPr/>
        </p:nvSpPr>
        <p:spPr>
          <a:xfrm>
            <a:off x="4136014" y="3054096"/>
            <a:ext cx="2356225" cy="237744"/>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4136014" y="3054096"/>
            <a:ext cx="235622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4200022" y="3108960"/>
            <a:ext cx="1510793"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DJ</a:t>
            </a:r>
          </a:p>
        </p:txBody>
      </p:sp>
      <p:sp>
        <p:nvSpPr>
          <p:cNvPr id="48" name="TextBox 47"/>
          <p:cNvSpPr txBox="1"/>
          <p:nvPr/>
        </p:nvSpPr>
        <p:spPr>
          <a:xfrm>
            <a:off x="5802255" y="3108960"/>
            <a:ext cx="662552"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5</a:t>
            </a:r>
          </a:p>
        </p:txBody>
      </p:sp>
      <p:sp>
        <p:nvSpPr>
          <p:cNvPr id="49" name="Rectangle 48"/>
          <p:cNvSpPr/>
          <p:nvPr/>
        </p:nvSpPr>
        <p:spPr>
          <a:xfrm>
            <a:off x="4136014" y="3291840"/>
            <a:ext cx="235622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4200022" y="3346704"/>
            <a:ext cx="1510793"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Workshop-Leitung</a:t>
            </a:r>
          </a:p>
        </p:txBody>
      </p:sp>
      <p:sp>
        <p:nvSpPr>
          <p:cNvPr id="51" name="TextBox 50"/>
          <p:cNvSpPr txBox="1"/>
          <p:nvPr/>
        </p:nvSpPr>
        <p:spPr>
          <a:xfrm>
            <a:off x="5802255" y="3346704"/>
            <a:ext cx="662552"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7</a:t>
            </a:r>
          </a:p>
        </p:txBody>
      </p:sp>
      <p:sp>
        <p:nvSpPr>
          <p:cNvPr id="52" name="Rectangle 51"/>
          <p:cNvSpPr/>
          <p:nvPr/>
        </p:nvSpPr>
        <p:spPr>
          <a:xfrm>
            <a:off x="4136014" y="3529584"/>
            <a:ext cx="2356225" cy="237744"/>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ectangle 52"/>
          <p:cNvSpPr/>
          <p:nvPr/>
        </p:nvSpPr>
        <p:spPr>
          <a:xfrm>
            <a:off x="4136014" y="3529584"/>
            <a:ext cx="235622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4200022" y="3584448"/>
            <a:ext cx="1510793"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Band</a:t>
            </a:r>
          </a:p>
        </p:txBody>
      </p:sp>
      <p:sp>
        <p:nvSpPr>
          <p:cNvPr id="55" name="TextBox 54"/>
          <p:cNvSpPr txBox="1"/>
          <p:nvPr/>
        </p:nvSpPr>
        <p:spPr>
          <a:xfrm>
            <a:off x="5802255" y="3584448"/>
            <a:ext cx="662552"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4</a:t>
            </a:r>
          </a:p>
        </p:txBody>
      </p:sp>
      <p:sp>
        <p:nvSpPr>
          <p:cNvPr id="56" name="Rectangle 55"/>
          <p:cNvSpPr/>
          <p:nvPr/>
        </p:nvSpPr>
        <p:spPr>
          <a:xfrm>
            <a:off x="4136014" y="3767328"/>
            <a:ext cx="235622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4136014" y="3840480"/>
            <a:ext cx="2356225" cy="182880"/>
          </a:xfrm>
          <a:prstGeom prst="rect">
            <a:avLst/>
          </a:prstGeom>
          <a:noFill/>
        </p:spPr>
        <p:txBody>
          <a:bodyPr wrap="square" lIns="0" rIns="0" tIns="0" bIns="0" anchor="t">
            <a:spAutoFit/>
          </a:bodyPr>
          <a:lstStyle/>
          <a:p>
            <a:pPr algn="l">
              <a:lnSpc>
                <a:spcPct val="100000"/>
              </a:lnSpc>
            </a:pPr>
            <a:r>
              <a:rPr sz="700" b="0" i="0" lang="de-DE">
                <a:solidFill>
                  <a:srgbClr val="6B7A88"/>
                </a:solidFill>
                <a:latin typeface="Segoe UI"/>
              </a:rPr>
              <a:t>… und rund 20 weitere, beim ersten Start automatisch angelegt</a:t>
            </a:r>
          </a:p>
        </p:txBody>
      </p:sp>
      <p:sp>
        <p:nvSpPr>
          <p:cNvPr id="58" name="TextBox 57"/>
          <p:cNvSpPr txBox="1"/>
          <p:nvPr/>
        </p:nvSpPr>
        <p:spPr>
          <a:xfrm>
            <a:off x="7104888" y="1353312"/>
            <a:ext cx="451987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Was Sie tun können</a:t>
            </a:r>
          </a:p>
        </p:txBody>
      </p:sp>
      <p:sp>
        <p:nvSpPr>
          <p:cNvPr id="59" name="TextBox 58"/>
          <p:cNvSpPr txBox="1"/>
          <p:nvPr/>
        </p:nvSpPr>
        <p:spPr>
          <a:xfrm>
            <a:off x="7104888" y="1737360"/>
            <a:ext cx="451987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Rund 25 Rollen sind da.</a:t>
            </a:r>
          </a:p>
        </p:txBody>
      </p:sp>
      <p:sp>
        <p:nvSpPr>
          <p:cNvPr id="60" name="TextBox 59"/>
          <p:cNvSpPr txBox="1"/>
          <p:nvPr/>
        </p:nvSpPr>
        <p:spPr>
          <a:xfrm>
            <a:off x="7104888" y="1957070"/>
            <a:ext cx="451987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Beim allerersten Start legt das Plugin gebräuchliche Rollen automatisch an: Sprecher, Künstlerin, Moderation, DJ, Workshop-Leitung und viele weitere.</a:t>
            </a:r>
          </a:p>
        </p:txBody>
      </p:sp>
      <p:sp>
        <p:nvSpPr>
          <p:cNvPr id="61" name="TextBox 60"/>
          <p:cNvSpPr txBox="1"/>
          <p:nvPr/>
        </p:nvSpPr>
        <p:spPr>
          <a:xfrm>
            <a:off x="7104888" y="2486406"/>
            <a:ext cx="451987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Ergänzen</a:t>
            </a:r>
          </a:p>
        </p:txBody>
      </p:sp>
      <p:sp>
        <p:nvSpPr>
          <p:cNvPr id="62" name="TextBox 61"/>
          <p:cNvSpPr txBox="1"/>
          <p:nvPr/>
        </p:nvSpPr>
        <p:spPr>
          <a:xfrm>
            <a:off x="7104888" y="2706116"/>
            <a:ext cx="451987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Fehlt eine Rolle, legen Sie sie wie eine Kategorie an – Name eintragen, hinzufügen, fertig.</a:t>
            </a:r>
          </a:p>
        </p:txBody>
      </p:sp>
      <p:sp>
        <p:nvSpPr>
          <p:cNvPr id="63" name="TextBox 62"/>
          <p:cNvSpPr txBox="1"/>
          <p:nvPr/>
        </p:nvSpPr>
        <p:spPr>
          <a:xfrm>
            <a:off x="7104888" y="3235452"/>
            <a:ext cx="451987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Umbenennen</a:t>
            </a:r>
          </a:p>
        </p:txBody>
      </p:sp>
      <p:sp>
        <p:nvSpPr>
          <p:cNvPr id="64" name="TextBox 63"/>
          <p:cNvSpPr txBox="1"/>
          <p:nvPr/>
        </p:nvSpPr>
        <p:spPr>
          <a:xfrm>
            <a:off x="7104888" y="3455161"/>
            <a:ext cx="451987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Passt eine Bezeichnung nicht zu Ihrer Veranstaltung, benennen Sie sie um. Alle zugeordneten Programmpunkte übernehmen die Änderung sofort.</a:t>
            </a:r>
          </a:p>
        </p:txBody>
      </p:sp>
      <p:sp>
        <p:nvSpPr>
          <p:cNvPr id="65" name="TextBox 64"/>
          <p:cNvSpPr txBox="1"/>
          <p:nvPr/>
        </p:nvSpPr>
        <p:spPr>
          <a:xfrm>
            <a:off x="7104888" y="3984498"/>
            <a:ext cx="451987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Löschen</a:t>
            </a:r>
          </a:p>
        </p:txBody>
      </p:sp>
      <p:sp>
        <p:nvSpPr>
          <p:cNvPr id="66" name="TextBox 65"/>
          <p:cNvSpPr txBox="1"/>
          <p:nvPr/>
        </p:nvSpPr>
        <p:spPr>
          <a:xfrm>
            <a:off x="7104888" y="4204208"/>
            <a:ext cx="451987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Nicht benötigte Rollen können Sie entfernen. Die Programmpunkte bleiben erhalten, nur die Rollenangabe verschwindet.</a:t>
            </a:r>
          </a:p>
        </p:txBody>
      </p:sp>
      <p:sp>
        <p:nvSpPr>
          <p:cNvPr id="67" name="TextBox 66"/>
          <p:cNvSpPr txBox="1"/>
          <p:nvPr/>
        </p:nvSpPr>
        <p:spPr>
          <a:xfrm>
            <a:off x="7104888" y="4733544"/>
            <a:ext cx="451987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Direkt aus der Maske</a:t>
            </a:r>
          </a:p>
        </p:txBody>
      </p:sp>
      <p:sp>
        <p:nvSpPr>
          <p:cNvPr id="68" name="TextBox 67"/>
          <p:cNvSpPr txBox="1"/>
          <p:nvPr/>
        </p:nvSpPr>
        <p:spPr>
          <a:xfrm>
            <a:off x="7104888" y="4953254"/>
            <a:ext cx="451987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In der Box „Personen / Rollen“ führt der Link </a:t>
            </a:r>
            <a:r>
              <a:rPr sz="1000" b="1" i="0" lang="de-DE">
                <a:solidFill>
                  <a:srgbClr val="3B4A57"/>
                </a:solidFill>
                <a:latin typeface="Segoe UI"/>
              </a:rPr>
              <a:t>Verwalten / Hinzufügen</a:t>
            </a:r>
            <a:r>
              <a:rPr sz="1000" b="0" i="0" lang="de-DE">
                <a:solidFill>
                  <a:srgbClr val="3B4A57"/>
                </a:solidFill>
                <a:latin typeface="Segoe UI"/>
              </a:rPr>
              <a:t> direkt hierher.</a:t>
            </a:r>
          </a:p>
        </p:txBody>
      </p:sp>
      <p:sp>
        <p:nvSpPr>
          <p:cNvPr id="69" name="TextBox 68"/>
          <p:cNvSpPr txBox="1"/>
          <p:nvPr/>
        </p:nvSpPr>
        <p:spPr>
          <a:xfrm>
            <a:off x="7104888" y="5482590"/>
            <a:ext cx="451987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Mehrzahl-Bezeichnung</a:t>
            </a:r>
          </a:p>
        </p:txBody>
      </p:sp>
      <p:sp>
        <p:nvSpPr>
          <p:cNvPr id="70" name="TextBox 69"/>
          <p:cNvSpPr txBox="1"/>
          <p:nvPr/>
        </p:nvSpPr>
        <p:spPr>
          <a:xfrm>
            <a:off x="7104888" y="5702300"/>
            <a:ext cx="451987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Jede Rolle hat ein Feld für die Mehrzahl. Sie wird zur Überschrift über einer Sprecherliste – siehe Kapitel 7.</a:t>
            </a:r>
          </a:p>
        </p:txBody>
      </p:sp>
      <p:sp>
        <p:nvSpPr>
          <p:cNvPr id="71" name="Rectangle 7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6 · Kategorien, Orte und Rollen</a:t>
            </a:r>
          </a:p>
        </p:txBody>
      </p:sp>
      <p:sp>
        <p:nvSpPr>
          <p:cNvPr id="73" name="TextBox 7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84 / 140</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6.5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Umbenennen, zusammenführen, aufräumen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Umbenennen ist harmlos</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Ändern Sie den Namen eines Ortes, einer Kategorie oder einer Rolle, ändert er sich überall mit. Alle Zuordnungen bleiben bestehen.</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Jederzeit möglich</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Löschen trennt nur die Verbindung</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Ein gelöschter Ort löscht keine Programmpunkte. Die Punkte verlieren lediglich ihre Ortsangabe – und fallen damit aus dem Zeitplan.</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Danach neu zuweisen</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Zusammenführen geht über den Master Editor</a:t>
            </a:r>
          </a:p>
        </p:txBody>
      </p:sp>
      <p:sp>
        <p:nvSpPr>
          <p:cNvPr id="19" name="TextBox 18"/>
          <p:cNvSpPr txBox="1"/>
          <p:nvPr/>
        </p:nvSpPr>
        <p:spPr>
          <a:xfrm>
            <a:off x="8322868" y="2064004"/>
            <a:ext cx="3100730" cy="180390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Um zwei Kategorien zu vereinen: im Master Editor nach der alten filtern, alle markieren, die neue per Massenaktion zuweisen, dann die alte löschen.</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Siehe Kapitel 9</a:t>
            </a:r>
          </a:p>
        </p:txBody>
      </p:sp>
      <p:sp>
        <p:nvSpPr>
          <p:cNvPr id="21" name="Rectangle 20"/>
          <p:cNvSpPr/>
          <p:nvPr/>
        </p:nvSpPr>
        <p:spPr>
          <a:xfrm>
            <a:off x="566928" y="4526280"/>
            <a:ext cx="1105783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ACHTUNG</a:t>
            </a:r>
          </a:p>
        </p:txBody>
      </p:sp>
      <p:sp>
        <p:nvSpPr>
          <p:cNvPr id="24" name="TextBox 23"/>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Vermeiden Sie das kaufmännische Und im Namen eines Ortes. Ein Ort namens „Halle A &amp; B“ lässt sich später nicht per Baustein-Parameter filtern, weil WordPress solche Zeichen intern anders speichert. Schreiben Sie stattdessen „Halle A und B“ – im Frontend funktioniert der Filter dann einwandfrei.</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6 · Kategorien, Orte und Rollen</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85 / 140</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de-DE">
                <a:solidFill>
                  <a:srgbClr val="CDDFEE"/>
                </a:solidFill>
                <a:latin typeface="Segoe UI"/>
              </a:rPr>
              <a:t>7</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de-DE">
                <a:solidFill>
                  <a:srgbClr val="0B3A5D"/>
                </a:solidFill>
                <a:latin typeface="Segoe UI"/>
              </a:rPr>
              <a:t>Sprecher und</a:t>
            </a:r>
          </a:p>
          <a:p>
            <a:pPr algn="l">
              <a:lnSpc>
                <a:spcPct val="106000"/>
              </a:lnSpc>
            </a:pPr>
            <a:r>
              <a:rPr sz="3200" b="1" i="0" lang="de-DE">
                <a:solidFill>
                  <a:srgbClr val="0B3A5D"/>
                </a:solidFill>
                <a:latin typeface="Segoe UI"/>
              </a:rPr>
              <a:t>Mitwirkende</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de-DE">
                <a:solidFill>
                  <a:srgbClr val="4A5D6E"/>
                </a:solidFill>
                <a:latin typeface="Segoe UI"/>
              </a:rPr>
              <a:t>Personen einmal anlegen, überall verwenden – mit Portrait, eigener Seite und einer Liste aller Auftritte.</a:t>
            </a:r>
          </a:p>
        </p:txBody>
      </p:sp>
      <p:sp>
        <p:nvSpPr>
          <p:cNvPr id="9" name="Rectangle 8"/>
          <p:cNvSpPr/>
          <p:nvPr/>
        </p:nvSpPr>
        <p:spPr>
          <a:xfrm>
            <a:off x="7434072" y="1783080"/>
            <a:ext cx="32004" cy="2395728"/>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Was neu ist</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Einen Sprecher anlegen</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An der Veranstaltung eintragen</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Klickziel bestimmen</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Was Ihre Gäste sehen</a:t>
            </a:r>
          </a:p>
        </p:txBody>
      </p:sp>
      <p:sp>
        <p:nvSpPr>
          <p:cNvPr id="25" name="Oval 24"/>
          <p:cNvSpPr/>
          <p:nvPr/>
        </p:nvSpPr>
        <p:spPr>
          <a:xfrm>
            <a:off x="7342632" y="384048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7" name="TextBox 26"/>
          <p:cNvSpPr txBox="1"/>
          <p:nvPr/>
        </p:nvSpPr>
        <p:spPr>
          <a:xfrm>
            <a:off x="7818120" y="382676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Die Sprecher-Übersicht</a:t>
            </a:r>
          </a:p>
        </p:txBody>
      </p:sp>
      <p:sp>
        <p:nvSpPr>
          <p:cNvPr id="28" name="Rectangle 27"/>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8CA6BC"/>
                </a:solidFill>
                <a:latin typeface="Segoe UI"/>
              </a:rPr>
              <a:t>7 · Sprecher und Mitwirkende</a:t>
            </a:r>
          </a:p>
        </p:txBody>
      </p:sp>
      <p:sp>
        <p:nvSpPr>
          <p:cNvPr id="30" name="TextBox 2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8CA6BC"/>
                </a:solidFill>
                <a:latin typeface="Segoe UI"/>
              </a:rPr>
              <a:t>86 / 140</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7.1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Der Grundgedanke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533141"/>
            <a:ext cx="11057839" cy="2033016"/>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533141"/>
            <a:ext cx="54864" cy="203301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2953765"/>
            <a:ext cx="9777679" cy="533399"/>
          </a:xfrm>
          <a:prstGeom prst="rect">
            <a:avLst/>
          </a:prstGeom>
          <a:noFill/>
        </p:spPr>
        <p:txBody>
          <a:bodyPr wrap="square" lIns="0" rIns="0" tIns="0" bIns="0" anchor="t">
            <a:spAutoFit/>
          </a:bodyPr>
          <a:lstStyle/>
          <a:p>
            <a:pPr algn="l">
              <a:lnSpc>
                <a:spcPct val="115000"/>
              </a:lnSpc>
            </a:pPr>
            <a:r>
              <a:rPr sz="2400" b="1" i="0" lang="de-DE">
                <a:solidFill>
                  <a:srgbClr val="0B3A5D"/>
                </a:solidFill>
                <a:latin typeface="Segoe UI"/>
              </a:rPr>
              <a:t>Eine Person, ein Datensatz – und jeder Auftritt greift darauf zu.</a:t>
            </a:r>
          </a:p>
        </p:txBody>
      </p:sp>
      <p:sp>
        <p:nvSpPr>
          <p:cNvPr id="9" name="TextBox 8"/>
          <p:cNvSpPr txBox="1"/>
          <p:nvPr/>
        </p:nvSpPr>
        <p:spPr>
          <a:xfrm>
            <a:off x="1207007" y="3615181"/>
            <a:ext cx="9777679" cy="768096"/>
          </a:xfrm>
          <a:prstGeom prst="rect">
            <a:avLst/>
          </a:prstGeom>
          <a:noFill/>
        </p:spPr>
        <p:txBody>
          <a:bodyPr wrap="square" lIns="0" rIns="0" tIns="0" bIns="0" anchor="t">
            <a:spAutoFit/>
          </a:bodyPr>
          <a:lstStyle/>
          <a:p>
            <a:pPr algn="l">
              <a:lnSpc>
                <a:spcPct val="128000"/>
              </a:lnSpc>
            </a:pPr>
            <a:r>
              <a:rPr sz="1200" b="0" i="0" lang="de-DE">
                <a:solidFill>
                  <a:srgbClr val="4A5D6E"/>
                </a:solidFill>
                <a:latin typeface="Segoe UI"/>
              </a:rPr>
              <a:t>Bisher war der Name eines Sprechers freier Text an einem einzelnen Programmpunkt. Wer dreimal auftrat, stand dreimal getippt in der Datenbank. Jetzt legen Sie die Person </a:t>
            </a:r>
            <a:r>
              <a:rPr sz="1200" b="1" i="0" lang="de-DE">
                <a:solidFill>
                  <a:srgbClr val="4A5D6E"/>
                </a:solidFill>
                <a:latin typeface="Segoe UI"/>
              </a:rPr>
              <a:t>einmal</a:t>
            </a:r>
            <a:r>
              <a:rPr sz="1200" b="0" i="0" lang="de-DE">
                <a:solidFill>
                  <a:srgbClr val="4A5D6E"/>
                </a:solidFill>
                <a:latin typeface="Segoe UI"/>
              </a:rPr>
              <a:t> an – mit Portrait, Beschreibung und Links – und tragen sie an jedem Auftritt nur noch ein. Eine Korrektur am Datensatz wirkt sofort überall.</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7 · Sprecher und Mitwirkende</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87 / 140</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7.1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Was sich für Sie ändert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558733" cy="164592"/>
          </a:xfrm>
          <a:prstGeom prst="rect">
            <a:avLst/>
          </a:prstGeom>
          <a:noFill/>
        </p:spPr>
        <p:txBody>
          <a:bodyPr wrap="square" lIns="0" rIns="0" tIns="0" bIns="0" anchor="t">
            <a:spAutoFit/>
          </a:bodyPr>
          <a:lstStyle/>
          <a:p>
            <a:pPr algn="l">
              <a:lnSpc>
                <a:spcPct val="100000"/>
              </a:lnSpc>
            </a:pPr>
          </a:p>
        </p:txBody>
      </p:sp>
      <p:sp>
        <p:nvSpPr>
          <p:cNvPr id="8" name="TextBox 7"/>
          <p:cNvSpPr txBox="1"/>
          <p:nvPr/>
        </p:nvSpPr>
        <p:spPr>
          <a:xfrm>
            <a:off x="3418269" y="1435608"/>
            <a:ext cx="3107055"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Bisher</a:t>
            </a:r>
          </a:p>
        </p:txBody>
      </p:sp>
      <p:sp>
        <p:nvSpPr>
          <p:cNvPr id="9" name="TextBox 8"/>
          <p:cNvSpPr txBox="1"/>
          <p:nvPr/>
        </p:nvSpPr>
        <p:spPr>
          <a:xfrm>
            <a:off x="6708204" y="1435608"/>
            <a:ext cx="4843410"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Jetzt</a:t>
            </a:r>
          </a:p>
        </p:txBody>
      </p:sp>
      <p:sp>
        <p:nvSpPr>
          <p:cNvPr id="10" name="TextBox 9"/>
          <p:cNvSpPr txBox="1"/>
          <p:nvPr/>
        </p:nvSpPr>
        <p:spPr>
          <a:xfrm>
            <a:off x="676656" y="1856232"/>
            <a:ext cx="2558733"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Personen je Programmpunkt</a:t>
            </a:r>
          </a:p>
        </p:txBody>
      </p:sp>
      <p:sp>
        <p:nvSpPr>
          <p:cNvPr id="11" name="TextBox 10"/>
          <p:cNvSpPr txBox="1"/>
          <p:nvPr/>
        </p:nvSpPr>
        <p:spPr>
          <a:xfrm>
            <a:off x="3418269" y="1856232"/>
            <a:ext cx="310705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genau eine</a:t>
            </a:r>
          </a:p>
        </p:txBody>
      </p:sp>
      <p:sp>
        <p:nvSpPr>
          <p:cNvPr id="12" name="TextBox 11"/>
          <p:cNvSpPr txBox="1"/>
          <p:nvPr/>
        </p:nvSpPr>
        <p:spPr>
          <a:xfrm>
            <a:off x="6708204" y="1856232"/>
            <a:ext cx="4843410"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beliebig viele</a:t>
            </a:r>
            <a:r>
              <a:rPr sz="1000" b="0" i="0" lang="de-DE">
                <a:solidFill>
                  <a:srgbClr val="1F2933"/>
                </a:solidFill>
                <a:latin typeface="Segoe UI"/>
              </a:rPr>
              <a:t>, per Ziehen sortierbar</a:t>
            </a:r>
          </a:p>
        </p:txBody>
      </p:sp>
      <p:sp>
        <p:nvSpPr>
          <p:cNvPr id="13" name="Rectangle 12"/>
          <p:cNvSpPr/>
          <p:nvPr/>
        </p:nvSpPr>
        <p:spPr>
          <a:xfrm>
            <a:off x="566928" y="219811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198116"/>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390140"/>
            <a:ext cx="2558733"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Wo die Angaben stehen</a:t>
            </a:r>
          </a:p>
        </p:txBody>
      </p:sp>
      <p:sp>
        <p:nvSpPr>
          <p:cNvPr id="16" name="TextBox 15"/>
          <p:cNvSpPr txBox="1"/>
          <p:nvPr/>
        </p:nvSpPr>
        <p:spPr>
          <a:xfrm>
            <a:off x="3418269" y="2390140"/>
            <a:ext cx="310705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am Programmpunkt, als Text</a:t>
            </a:r>
          </a:p>
        </p:txBody>
      </p:sp>
      <p:sp>
        <p:nvSpPr>
          <p:cNvPr id="17" name="TextBox 16"/>
          <p:cNvSpPr txBox="1"/>
          <p:nvPr/>
        </p:nvSpPr>
        <p:spPr>
          <a:xfrm>
            <a:off x="6708204" y="2390140"/>
            <a:ext cx="4843410"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in einem </a:t>
            </a:r>
            <a:r>
              <a:rPr sz="1000" b="1" i="0" lang="de-DE">
                <a:solidFill>
                  <a:srgbClr val="1F2933"/>
                </a:solidFill>
                <a:latin typeface="Segoe UI"/>
              </a:rPr>
              <a:t>eigenen Datensatz</a:t>
            </a:r>
            <a:r>
              <a:rPr sz="1000" b="0" i="0" lang="de-DE">
                <a:solidFill>
                  <a:srgbClr val="1F2933"/>
                </a:solidFill>
                <a:latin typeface="Segoe UI"/>
              </a:rPr>
              <a:t> unter </a:t>
            </a:r>
            <a:r>
              <a:rPr sz="1000" b="0" i="0" lang="de-DE">
                <a:solidFill>
                  <a:srgbClr val="1F2933"/>
                </a:solidFill>
                <a:latin typeface="Consolas"/>
              </a:rPr>
              <a:t>Veranstaltungen → Sprecher</a:t>
            </a:r>
          </a:p>
        </p:txBody>
      </p:sp>
      <p:sp>
        <p:nvSpPr>
          <p:cNvPr id="18" name="Rectangle 17"/>
          <p:cNvSpPr/>
          <p:nvPr/>
        </p:nvSpPr>
        <p:spPr>
          <a:xfrm>
            <a:off x="566928" y="273202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924048"/>
            <a:ext cx="2558733"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Portrait und Beschreibung</a:t>
            </a:r>
          </a:p>
        </p:txBody>
      </p:sp>
      <p:sp>
        <p:nvSpPr>
          <p:cNvPr id="20" name="TextBox 19"/>
          <p:cNvSpPr txBox="1"/>
          <p:nvPr/>
        </p:nvSpPr>
        <p:spPr>
          <a:xfrm>
            <a:off x="3418269" y="2924048"/>
            <a:ext cx="310705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nicht vorgesehen</a:t>
            </a:r>
          </a:p>
        </p:txBody>
      </p:sp>
      <p:sp>
        <p:nvSpPr>
          <p:cNvPr id="21" name="TextBox 20"/>
          <p:cNvSpPr txBox="1"/>
          <p:nvPr/>
        </p:nvSpPr>
        <p:spPr>
          <a:xfrm>
            <a:off x="6708204" y="2924048"/>
            <a:ext cx="4843410"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Beitragsbild, Kurz- und Langtext</a:t>
            </a:r>
          </a:p>
        </p:txBody>
      </p:sp>
      <p:sp>
        <p:nvSpPr>
          <p:cNvPr id="22" name="Rectangle 21"/>
          <p:cNvSpPr/>
          <p:nvPr/>
        </p:nvSpPr>
        <p:spPr>
          <a:xfrm>
            <a:off x="566928" y="326593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265931"/>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457955"/>
            <a:ext cx="2558733"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Eigene Seite</a:t>
            </a:r>
          </a:p>
        </p:txBody>
      </p:sp>
      <p:sp>
        <p:nvSpPr>
          <p:cNvPr id="25" name="TextBox 24"/>
          <p:cNvSpPr txBox="1"/>
          <p:nvPr/>
        </p:nvSpPr>
        <p:spPr>
          <a:xfrm>
            <a:off x="3418269" y="3457955"/>
            <a:ext cx="310705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nur eine externe Profil-Adresse</a:t>
            </a:r>
          </a:p>
        </p:txBody>
      </p:sp>
      <p:sp>
        <p:nvSpPr>
          <p:cNvPr id="26" name="TextBox 25"/>
          <p:cNvSpPr txBox="1"/>
          <p:nvPr/>
        </p:nvSpPr>
        <p:spPr>
          <a:xfrm>
            <a:off x="6708204" y="3457955"/>
            <a:ext cx="4843410"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eigene Detailansicht</a:t>
            </a:r>
            <a:r>
              <a:rPr sz="1000" b="0" i="0" lang="de-DE">
                <a:solidFill>
                  <a:srgbClr val="1F2933"/>
                </a:solidFill>
                <a:latin typeface="Segoe UI"/>
              </a:rPr>
              <a:t> als Seite oder Pop-up</a:t>
            </a:r>
          </a:p>
        </p:txBody>
      </p:sp>
      <p:sp>
        <p:nvSpPr>
          <p:cNvPr id="27" name="Rectangle 26"/>
          <p:cNvSpPr/>
          <p:nvPr/>
        </p:nvSpPr>
        <p:spPr>
          <a:xfrm>
            <a:off x="566928" y="379983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991863"/>
            <a:ext cx="2558733"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Auftritte einer Person</a:t>
            </a:r>
          </a:p>
        </p:txBody>
      </p:sp>
      <p:sp>
        <p:nvSpPr>
          <p:cNvPr id="29" name="TextBox 28"/>
          <p:cNvSpPr txBox="1"/>
          <p:nvPr/>
        </p:nvSpPr>
        <p:spPr>
          <a:xfrm>
            <a:off x="3418269" y="3991863"/>
            <a:ext cx="310705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nirgends sichtbar</a:t>
            </a:r>
          </a:p>
        </p:txBody>
      </p:sp>
      <p:sp>
        <p:nvSpPr>
          <p:cNvPr id="30" name="TextBox 29"/>
          <p:cNvSpPr txBox="1"/>
          <p:nvPr/>
        </p:nvSpPr>
        <p:spPr>
          <a:xfrm>
            <a:off x="6708204" y="3991863"/>
            <a:ext cx="4843410"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als Liste auf der Sprecher-Seite, getrennt nach kommend und vergangen</a:t>
            </a:r>
          </a:p>
        </p:txBody>
      </p:sp>
      <p:sp>
        <p:nvSpPr>
          <p:cNvPr id="31" name="Rectangle 30"/>
          <p:cNvSpPr/>
          <p:nvPr/>
        </p:nvSpPr>
        <p:spPr>
          <a:xfrm>
            <a:off x="566928" y="433374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4333747"/>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4525771"/>
            <a:ext cx="2558733"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Suche im Kalender</a:t>
            </a:r>
          </a:p>
        </p:txBody>
      </p:sp>
      <p:sp>
        <p:nvSpPr>
          <p:cNvPr id="34" name="TextBox 33"/>
          <p:cNvSpPr txBox="1"/>
          <p:nvPr/>
        </p:nvSpPr>
        <p:spPr>
          <a:xfrm>
            <a:off x="3418269" y="4525771"/>
            <a:ext cx="310705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fand nur den ersten Namen</a:t>
            </a:r>
          </a:p>
        </p:txBody>
      </p:sp>
      <p:sp>
        <p:nvSpPr>
          <p:cNvPr id="35" name="TextBox 34"/>
          <p:cNvSpPr txBox="1"/>
          <p:nvPr/>
        </p:nvSpPr>
        <p:spPr>
          <a:xfrm>
            <a:off x="6708204" y="4525771"/>
            <a:ext cx="4843410"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findet </a:t>
            </a:r>
            <a:r>
              <a:rPr sz="1000" b="1" i="0" lang="de-DE">
                <a:solidFill>
                  <a:srgbClr val="1F2933"/>
                </a:solidFill>
                <a:latin typeface="Segoe UI"/>
              </a:rPr>
              <a:t>alle</a:t>
            </a:r>
            <a:r>
              <a:rPr sz="1000" b="0" i="0" lang="de-DE">
                <a:solidFill>
                  <a:srgbClr val="1F2933"/>
                </a:solidFill>
                <a:latin typeface="Segoe UI"/>
              </a:rPr>
              <a:t> Namen, dazu Position und Unternehmung</a:t>
            </a:r>
          </a:p>
        </p:txBody>
      </p:sp>
      <p:sp>
        <p:nvSpPr>
          <p:cNvPr id="36" name="Rectangle 35"/>
          <p:cNvSpPr/>
          <p:nvPr/>
        </p:nvSpPr>
        <p:spPr>
          <a:xfrm>
            <a:off x="566928" y="486765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5059679"/>
            <a:ext cx="2558733"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Import und Export</a:t>
            </a:r>
          </a:p>
        </p:txBody>
      </p:sp>
      <p:sp>
        <p:nvSpPr>
          <p:cNvPr id="38" name="TextBox 37"/>
          <p:cNvSpPr txBox="1"/>
          <p:nvPr/>
        </p:nvSpPr>
        <p:spPr>
          <a:xfrm>
            <a:off x="3418269" y="5059679"/>
            <a:ext cx="310705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eine Spalte für einen Namen</a:t>
            </a:r>
          </a:p>
        </p:txBody>
      </p:sp>
      <p:sp>
        <p:nvSpPr>
          <p:cNvPr id="39" name="TextBox 38"/>
          <p:cNvSpPr txBox="1"/>
          <p:nvPr/>
        </p:nvSpPr>
        <p:spPr>
          <a:xfrm>
            <a:off x="6708204" y="5059679"/>
            <a:ext cx="4843410"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zusätzliche Spalte </a:t>
            </a:r>
            <a:r>
              <a:rPr sz="1000" b="0" i="0" lang="de-DE">
                <a:solidFill>
                  <a:srgbClr val="1F2933"/>
                </a:solidFill>
                <a:latin typeface="Consolas"/>
              </a:rPr>
              <a:t>speakers</a:t>
            </a:r>
            <a:r>
              <a:rPr sz="1000" b="0" i="0" lang="de-DE">
                <a:solidFill>
                  <a:srgbClr val="1F2933"/>
                </a:solidFill>
                <a:latin typeface="Segoe UI"/>
              </a:rPr>
              <a:t> </a:t>
            </a:r>
            <a:r>
              <a:rPr sz="1000" b="1" i="0" lang="de-DE">
                <a:solidFill>
                  <a:srgbClr val="1F2933"/>
                </a:solidFill>
                <a:latin typeface="Segoe UI"/>
              </a:rPr>
              <a:t>und</a:t>
            </a:r>
            <a:r>
              <a:rPr sz="1000" b="0" i="0" lang="de-DE">
                <a:solidFill>
                  <a:srgbClr val="1F2933"/>
                </a:solidFill>
                <a:latin typeface="Segoe UI"/>
              </a:rPr>
              <a:t> eine eigene Sprecher-Datei</a:t>
            </a:r>
          </a:p>
        </p:txBody>
      </p:sp>
      <p:sp>
        <p:nvSpPr>
          <p:cNvPr id="40" name="Rectangle 39"/>
          <p:cNvSpPr/>
          <p:nvPr/>
        </p:nvSpPr>
        <p:spPr>
          <a:xfrm>
            <a:off x="566928" y="540156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5602731"/>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566928" y="5602731"/>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749808" y="5721603"/>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44" name="TextBox 43"/>
          <p:cNvSpPr txBox="1"/>
          <p:nvPr/>
        </p:nvSpPr>
        <p:spPr>
          <a:xfrm>
            <a:off x="1773936" y="5721603"/>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Ihre bisherigen Daten funktionieren unverändert weiter. Es gab keine Umstellung, die Sie nachvollziehen müssten – wer weiterhin nur einen Namen eintippen möchte, kann das tun.</a:t>
            </a:r>
          </a:p>
        </p:txBody>
      </p:sp>
      <p:sp>
        <p:nvSpPr>
          <p:cNvPr id="45" name="Rectangle 4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7 · Sprecher und Mitwirkende</a:t>
            </a:r>
          </a:p>
        </p:txBody>
      </p:sp>
      <p:sp>
        <p:nvSpPr>
          <p:cNvPr id="47" name="TextBox 4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88 / 140</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7.2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Einen Sprecher anlegen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40443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Consolas"/>
              </a:rPr>
              <a:t>Veranstaltungen → Sprecher</a:t>
            </a:r>
            <a:r>
              <a:rPr sz="1150" b="0" i="0" lang="de-DE">
                <a:solidFill>
                  <a:srgbClr val="25333F"/>
                </a:solidFill>
                <a:latin typeface="Segoe UI"/>
              </a:rPr>
              <a:t> aufrufen und auf </a:t>
            </a:r>
            <a:r>
              <a:rPr sz="1150" b="1" i="0" lang="de-DE">
                <a:solidFill>
                  <a:srgbClr val="25333F"/>
                </a:solidFill>
                <a:latin typeface="Segoe UI"/>
              </a:rPr>
              <a:t>Erstellen</a:t>
            </a:r>
            <a:r>
              <a:rPr sz="1150" b="0" i="0" lang="de-DE">
                <a:solidFill>
                  <a:srgbClr val="25333F"/>
                </a:solidFill>
                <a:latin typeface="Segoe UI"/>
              </a:rPr>
              <a:t> klicken.</a:t>
            </a:r>
          </a:p>
        </p:txBody>
      </p:sp>
      <p:sp>
        <p:nvSpPr>
          <p:cNvPr id="9" name="Oval 8"/>
          <p:cNvSpPr/>
          <p:nvPr/>
        </p:nvSpPr>
        <p:spPr>
          <a:xfrm>
            <a:off x="566928" y="195656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99771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1" name="TextBox 10"/>
          <p:cNvSpPr txBox="1"/>
          <p:nvPr/>
        </p:nvSpPr>
        <p:spPr>
          <a:xfrm>
            <a:off x="950976" y="1947418"/>
            <a:ext cx="40443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Oben den </a:t>
            </a:r>
            <a:r>
              <a:rPr sz="1150" b="1" i="0" lang="de-DE">
                <a:solidFill>
                  <a:srgbClr val="25333F"/>
                </a:solidFill>
                <a:latin typeface="Segoe UI"/>
              </a:rPr>
              <a:t>Namen</a:t>
            </a:r>
            <a:r>
              <a:rPr sz="1150" b="0" i="0" lang="de-DE">
                <a:solidFill>
                  <a:srgbClr val="25333F"/>
                </a:solidFill>
                <a:latin typeface="Segoe UI"/>
              </a:rPr>
              <a:t> eintragen. Er ist zugleich der Titel des Datensatzes.</a:t>
            </a:r>
          </a:p>
        </p:txBody>
      </p:sp>
      <p:sp>
        <p:nvSpPr>
          <p:cNvPr id="12" name="Oval 11"/>
          <p:cNvSpPr/>
          <p:nvPr/>
        </p:nvSpPr>
        <p:spPr>
          <a:xfrm>
            <a:off x="566928" y="255066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2591816"/>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4" name="TextBox 13"/>
          <p:cNvSpPr txBox="1"/>
          <p:nvPr/>
        </p:nvSpPr>
        <p:spPr>
          <a:xfrm>
            <a:off x="950976" y="2541524"/>
            <a:ext cx="40443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Rechts ein </a:t>
            </a:r>
            <a:r>
              <a:rPr sz="1150" b="1" i="0" lang="de-DE">
                <a:solidFill>
                  <a:srgbClr val="25333F"/>
                </a:solidFill>
                <a:latin typeface="Segoe UI"/>
              </a:rPr>
              <a:t>Beitragsbild</a:t>
            </a:r>
            <a:r>
              <a:rPr sz="1150" b="0" i="0" lang="de-DE">
                <a:solidFill>
                  <a:srgbClr val="25333F"/>
                </a:solidFill>
                <a:latin typeface="Segoe UI"/>
              </a:rPr>
              <a:t> wählen – das Portrait.</a:t>
            </a:r>
          </a:p>
        </p:txBody>
      </p:sp>
      <p:sp>
        <p:nvSpPr>
          <p:cNvPr id="15" name="TextBox 14"/>
          <p:cNvSpPr txBox="1"/>
          <p:nvPr/>
        </p:nvSpPr>
        <p:spPr>
          <a:xfrm>
            <a:off x="950976" y="2765425"/>
            <a:ext cx="404439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Quadratische Bilder wirken am besten. Hochkant geht auch.</a:t>
            </a:r>
          </a:p>
        </p:txBody>
      </p:sp>
      <p:sp>
        <p:nvSpPr>
          <p:cNvPr id="16" name="Oval 15"/>
          <p:cNvSpPr/>
          <p:nvPr/>
        </p:nvSpPr>
        <p:spPr>
          <a:xfrm>
            <a:off x="566928" y="315709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3198241"/>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8" name="TextBox 17"/>
          <p:cNvSpPr txBox="1"/>
          <p:nvPr/>
        </p:nvSpPr>
        <p:spPr>
          <a:xfrm>
            <a:off x="950976" y="3147949"/>
            <a:ext cx="40443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In der Box </a:t>
            </a:r>
            <a:r>
              <a:rPr sz="1150" b="1" i="0" lang="de-DE">
                <a:solidFill>
                  <a:srgbClr val="25333F"/>
                </a:solidFill>
                <a:latin typeface="Segoe UI"/>
              </a:rPr>
              <a:t>Speaker Details</a:t>
            </a:r>
            <a:r>
              <a:rPr sz="1150" b="0" i="0" lang="de-DE">
                <a:solidFill>
                  <a:srgbClr val="25333F"/>
                </a:solidFill>
                <a:latin typeface="Segoe UI"/>
              </a:rPr>
              <a:t> Rolle, Position und Unternehmung eintragen.</a:t>
            </a:r>
          </a:p>
        </p:txBody>
      </p:sp>
      <p:sp>
        <p:nvSpPr>
          <p:cNvPr id="19" name="TextBox 18"/>
          <p:cNvSpPr txBox="1"/>
          <p:nvPr/>
        </p:nvSpPr>
        <p:spPr>
          <a:xfrm>
            <a:off x="950976" y="3550031"/>
            <a:ext cx="404439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Alle drei sind optional und dürfen später am einzelnen Auftritt abweichen.</a:t>
            </a:r>
          </a:p>
        </p:txBody>
      </p:sp>
      <p:sp>
        <p:nvSpPr>
          <p:cNvPr id="20" name="Oval 19"/>
          <p:cNvSpPr/>
          <p:nvPr/>
        </p:nvSpPr>
        <p:spPr>
          <a:xfrm>
            <a:off x="566928" y="4086479"/>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4127627"/>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2" name="TextBox 21"/>
          <p:cNvSpPr txBox="1"/>
          <p:nvPr/>
        </p:nvSpPr>
        <p:spPr>
          <a:xfrm>
            <a:off x="950976" y="4077335"/>
            <a:ext cx="40443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Bei Bedarf </a:t>
            </a:r>
            <a:r>
              <a:rPr sz="1150" b="1" i="0" lang="de-DE">
                <a:solidFill>
                  <a:srgbClr val="25333F"/>
                </a:solidFill>
                <a:latin typeface="Segoe UI"/>
              </a:rPr>
              <a:t>Profil-Adresse</a:t>
            </a:r>
            <a:r>
              <a:rPr sz="1150" b="0" i="0" lang="de-DE">
                <a:solidFill>
                  <a:srgbClr val="25333F"/>
                </a:solidFill>
                <a:latin typeface="Segoe UI"/>
              </a:rPr>
              <a:t>, </a:t>
            </a:r>
            <a:r>
              <a:rPr sz="1150" b="1" i="0" lang="de-DE">
                <a:solidFill>
                  <a:srgbClr val="25333F"/>
                </a:solidFill>
                <a:latin typeface="Segoe UI"/>
              </a:rPr>
              <a:t>Sprache</a:t>
            </a:r>
            <a:r>
              <a:rPr sz="1150" b="0" i="0" lang="de-DE">
                <a:solidFill>
                  <a:srgbClr val="25333F"/>
                </a:solidFill>
                <a:latin typeface="Segoe UI"/>
              </a:rPr>
              <a:t> und den Block Links &amp; Social Media füllen.</a:t>
            </a:r>
          </a:p>
        </p:txBody>
      </p:sp>
      <p:sp>
        <p:nvSpPr>
          <p:cNvPr id="23" name="Oval 22"/>
          <p:cNvSpPr/>
          <p:nvPr/>
        </p:nvSpPr>
        <p:spPr>
          <a:xfrm>
            <a:off x="566928" y="4680585"/>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66928" y="4721733"/>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6</a:t>
            </a:r>
          </a:p>
        </p:txBody>
      </p:sp>
      <p:sp>
        <p:nvSpPr>
          <p:cNvPr id="25" name="TextBox 24"/>
          <p:cNvSpPr txBox="1"/>
          <p:nvPr/>
        </p:nvSpPr>
        <p:spPr>
          <a:xfrm>
            <a:off x="950976" y="4671441"/>
            <a:ext cx="40443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Den </a:t>
            </a:r>
            <a:r>
              <a:rPr sz="1150" b="1" i="0" lang="de-DE">
                <a:solidFill>
                  <a:srgbClr val="25333F"/>
                </a:solidFill>
                <a:latin typeface="Segoe UI"/>
              </a:rPr>
              <a:t>Sortiernamen</a:t>
            </a:r>
            <a:r>
              <a:rPr sz="1150" b="0" i="0" lang="de-DE">
                <a:solidFill>
                  <a:srgbClr val="25333F"/>
                </a:solidFill>
                <a:latin typeface="Segoe UI"/>
              </a:rPr>
              <a:t> setzen, z. B. „Mustermann, Erika“.</a:t>
            </a:r>
          </a:p>
        </p:txBody>
      </p:sp>
      <p:sp>
        <p:nvSpPr>
          <p:cNvPr id="26" name="TextBox 25"/>
          <p:cNvSpPr txBox="1"/>
          <p:nvPr/>
        </p:nvSpPr>
        <p:spPr>
          <a:xfrm>
            <a:off x="950976" y="4895342"/>
            <a:ext cx="404439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Er wird nur zum Sortieren benutzt und erscheint nirgends im Frontend.</a:t>
            </a:r>
          </a:p>
        </p:txBody>
      </p:sp>
      <p:sp>
        <p:nvSpPr>
          <p:cNvPr id="27" name="Oval 26"/>
          <p:cNvSpPr/>
          <p:nvPr/>
        </p:nvSpPr>
        <p:spPr>
          <a:xfrm>
            <a:off x="566928" y="5287010"/>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66928" y="5328158"/>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7</a:t>
            </a:r>
          </a:p>
        </p:txBody>
      </p:sp>
      <p:sp>
        <p:nvSpPr>
          <p:cNvPr id="29" name="TextBox 28"/>
          <p:cNvSpPr txBox="1"/>
          <p:nvPr/>
        </p:nvSpPr>
        <p:spPr>
          <a:xfrm>
            <a:off x="950976" y="5277866"/>
            <a:ext cx="40443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Mit </a:t>
            </a:r>
            <a:r>
              <a:rPr sz="1150" b="1" i="0" lang="de-DE">
                <a:solidFill>
                  <a:srgbClr val="25333F"/>
                </a:solidFill>
                <a:latin typeface="Segoe UI"/>
              </a:rPr>
              <a:t>Veröffentlichen</a:t>
            </a:r>
            <a:r>
              <a:rPr sz="1150" b="0" i="0" lang="de-DE">
                <a:solidFill>
                  <a:srgbClr val="25333F"/>
                </a:solidFill>
                <a:latin typeface="Segoe UI"/>
              </a:rPr>
              <a:t> speichern.</a:t>
            </a:r>
          </a:p>
        </p:txBody>
      </p:sp>
      <p:sp>
        <p:nvSpPr>
          <p:cNvPr id="30" name="Rectangle 29"/>
          <p:cNvSpPr/>
          <p:nvPr/>
        </p:nvSpPr>
        <p:spPr>
          <a:xfrm>
            <a:off x="5406847" y="1353312"/>
            <a:ext cx="6217920" cy="4160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5406847" y="1353312"/>
            <a:ext cx="621792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49828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 Kongress</a:t>
            </a:r>
          </a:p>
        </p:txBody>
      </p:sp>
      <p:sp>
        <p:nvSpPr>
          <p:cNvPr id="33" name="Rectangle 32"/>
          <p:cNvSpPr/>
          <p:nvPr/>
        </p:nvSpPr>
        <p:spPr>
          <a:xfrm>
            <a:off x="5406847" y="1572768"/>
            <a:ext cx="1481328" cy="3941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555315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35" name="Rectangle 34"/>
          <p:cNvSpPr/>
          <p:nvPr/>
        </p:nvSpPr>
        <p:spPr>
          <a:xfrm>
            <a:off x="540684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555315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Veranstaltungen</a:t>
            </a:r>
          </a:p>
        </p:txBody>
      </p:sp>
      <p:sp>
        <p:nvSpPr>
          <p:cNvPr id="37" name="Rectangle 36"/>
          <p:cNvSpPr/>
          <p:nvPr/>
        </p:nvSpPr>
        <p:spPr>
          <a:xfrm>
            <a:off x="5406847"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568116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9" name="TextBox 38"/>
          <p:cNvSpPr txBox="1"/>
          <p:nvPr/>
        </p:nvSpPr>
        <p:spPr>
          <a:xfrm>
            <a:off x="568116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Alle Veranstaltungen</a:t>
            </a:r>
          </a:p>
        </p:txBody>
      </p:sp>
      <p:sp>
        <p:nvSpPr>
          <p:cNvPr id="40" name="TextBox 39"/>
          <p:cNvSpPr txBox="1"/>
          <p:nvPr/>
        </p:nvSpPr>
        <p:spPr>
          <a:xfrm>
            <a:off x="568116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Erstellen</a:t>
            </a:r>
          </a:p>
        </p:txBody>
      </p:sp>
      <p:sp>
        <p:nvSpPr>
          <p:cNvPr id="41" name="TextBox 40"/>
          <p:cNvSpPr txBox="1"/>
          <p:nvPr/>
        </p:nvSpPr>
        <p:spPr>
          <a:xfrm>
            <a:off x="5681167" y="270205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Sprecher</a:t>
            </a:r>
          </a:p>
        </p:txBody>
      </p:sp>
      <p:sp>
        <p:nvSpPr>
          <p:cNvPr id="42" name="TextBox 41"/>
          <p:cNvSpPr txBox="1"/>
          <p:nvPr/>
        </p:nvSpPr>
        <p:spPr>
          <a:xfrm>
            <a:off x="568116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43" name="TextBox 42"/>
          <p:cNvSpPr txBox="1"/>
          <p:nvPr/>
        </p:nvSpPr>
        <p:spPr>
          <a:xfrm>
            <a:off x="568116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Orte</a:t>
            </a:r>
          </a:p>
        </p:txBody>
      </p:sp>
      <p:sp>
        <p:nvSpPr>
          <p:cNvPr id="44" name="TextBox 43"/>
          <p:cNvSpPr txBox="1"/>
          <p:nvPr/>
        </p:nvSpPr>
        <p:spPr>
          <a:xfrm>
            <a:off x="5681167" y="32506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Rollen</a:t>
            </a:r>
          </a:p>
        </p:txBody>
      </p:sp>
      <p:sp>
        <p:nvSpPr>
          <p:cNvPr id="45" name="TextBox 44"/>
          <p:cNvSpPr txBox="1"/>
          <p:nvPr/>
        </p:nvSpPr>
        <p:spPr>
          <a:xfrm>
            <a:off x="5681167" y="34335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Master Editor</a:t>
            </a:r>
          </a:p>
        </p:txBody>
      </p:sp>
      <p:sp>
        <p:nvSpPr>
          <p:cNvPr id="46" name="TextBox 45"/>
          <p:cNvSpPr txBox="1"/>
          <p:nvPr/>
        </p:nvSpPr>
        <p:spPr>
          <a:xfrm>
            <a:off x="5681167" y="36164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47" name="TextBox 46"/>
          <p:cNvSpPr txBox="1"/>
          <p:nvPr/>
        </p:nvSpPr>
        <p:spPr>
          <a:xfrm>
            <a:off x="5681167" y="37993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48" name="TextBox 47"/>
          <p:cNvSpPr txBox="1"/>
          <p:nvPr/>
        </p:nvSpPr>
        <p:spPr>
          <a:xfrm>
            <a:off x="5681167" y="39822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49" name="TextBox 48"/>
          <p:cNvSpPr txBox="1"/>
          <p:nvPr/>
        </p:nvSpPr>
        <p:spPr>
          <a:xfrm>
            <a:off x="5553151" y="42382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50" name="TextBox 49"/>
          <p:cNvSpPr txBox="1"/>
          <p:nvPr/>
        </p:nvSpPr>
        <p:spPr>
          <a:xfrm>
            <a:off x="5553151" y="44759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51" name="TextBox 50"/>
          <p:cNvSpPr txBox="1"/>
          <p:nvPr/>
        </p:nvSpPr>
        <p:spPr>
          <a:xfrm>
            <a:off x="5553151" y="4713732"/>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Design</a:t>
            </a:r>
          </a:p>
        </p:txBody>
      </p:sp>
      <p:sp>
        <p:nvSpPr>
          <p:cNvPr id="52" name="TextBox 51"/>
          <p:cNvSpPr txBox="1"/>
          <p:nvPr/>
        </p:nvSpPr>
        <p:spPr>
          <a:xfrm>
            <a:off x="7089343" y="1719072"/>
            <a:ext cx="3657600" cy="219456"/>
          </a:xfrm>
          <a:prstGeom prst="rect">
            <a:avLst/>
          </a:prstGeom>
          <a:noFill/>
        </p:spPr>
        <p:txBody>
          <a:bodyPr wrap="square" lIns="0" rIns="0" tIns="0" bIns="0" anchor="t">
            <a:spAutoFit/>
          </a:bodyPr>
          <a:lstStyle/>
          <a:p>
            <a:pPr algn="l">
              <a:lnSpc>
                <a:spcPct val="100000"/>
              </a:lnSpc>
            </a:pPr>
            <a:r>
              <a:rPr sz="1100" b="0" i="0" lang="de-DE">
                <a:solidFill>
                  <a:srgbClr val="1F2933"/>
                </a:solidFill>
                <a:latin typeface="Segoe UI"/>
              </a:rPr>
              <a:t>Sprecher bearbeiten</a:t>
            </a:r>
          </a:p>
        </p:txBody>
      </p:sp>
      <p:sp>
        <p:nvSpPr>
          <p:cNvPr id="53" name="Rectangle 52"/>
          <p:cNvSpPr/>
          <p:nvPr/>
        </p:nvSpPr>
        <p:spPr>
          <a:xfrm>
            <a:off x="7089343" y="2011680"/>
            <a:ext cx="2730581" cy="310896"/>
          </a:xfrm>
          <a:prstGeom prst="rect">
            <a:avLst/>
          </a:prstGeom>
          <a:solidFill>
            <a:srgbClr val="FFFFFF"/>
          </a:solidFill>
          <a:ln w="1143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7180783" y="2089404"/>
            <a:ext cx="2319101" cy="182880"/>
          </a:xfrm>
          <a:prstGeom prst="rect">
            <a:avLst/>
          </a:prstGeom>
          <a:noFill/>
        </p:spPr>
        <p:txBody>
          <a:bodyPr wrap="square" lIns="0" rIns="0" tIns="0" bIns="0" anchor="t">
            <a:spAutoFit/>
          </a:bodyPr>
          <a:lstStyle/>
          <a:p>
            <a:pPr algn="l">
              <a:lnSpc>
                <a:spcPct val="100000"/>
              </a:lnSpc>
            </a:pPr>
            <a:r>
              <a:rPr sz="1000" b="1" i="0" lang="de-DE">
                <a:solidFill>
                  <a:srgbClr val="1F2933"/>
                </a:solidFill>
                <a:latin typeface="Segoe UI"/>
              </a:rPr>
              <a:t>Erika Mustermann</a:t>
            </a:r>
          </a:p>
        </p:txBody>
      </p:sp>
      <p:sp>
        <p:nvSpPr>
          <p:cNvPr id="55" name="Rectangle 54"/>
          <p:cNvSpPr/>
          <p:nvPr/>
        </p:nvSpPr>
        <p:spPr>
          <a:xfrm>
            <a:off x="7089343" y="2414016"/>
            <a:ext cx="2730581" cy="56692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Rectangle 55"/>
          <p:cNvSpPr/>
          <p:nvPr/>
        </p:nvSpPr>
        <p:spPr>
          <a:xfrm>
            <a:off x="7089343" y="2414016"/>
            <a:ext cx="2730581" cy="18288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7162495" y="2455164"/>
            <a:ext cx="2011680" cy="137160"/>
          </a:xfrm>
          <a:prstGeom prst="rect">
            <a:avLst/>
          </a:prstGeom>
          <a:noFill/>
        </p:spPr>
        <p:txBody>
          <a:bodyPr wrap="square" lIns="0" rIns="0" tIns="0" bIns="0" anchor="t">
            <a:spAutoFit/>
          </a:bodyPr>
          <a:lstStyle/>
          <a:p>
            <a:pPr algn="l">
              <a:lnSpc>
                <a:spcPct val="100000"/>
              </a:lnSpc>
            </a:pPr>
            <a:r>
              <a:rPr sz="650" b="1" i="0" lang="de-DE">
                <a:solidFill>
                  <a:srgbClr val="6B7A88"/>
                </a:solidFill>
                <a:latin typeface="Segoe UI"/>
              </a:rPr>
              <a:t>Ausführliche Beschreibung</a:t>
            </a:r>
          </a:p>
        </p:txBody>
      </p:sp>
      <p:sp>
        <p:nvSpPr>
          <p:cNvPr id="58" name="Rectangle 57"/>
          <p:cNvSpPr/>
          <p:nvPr/>
        </p:nvSpPr>
        <p:spPr>
          <a:xfrm>
            <a:off x="7180783" y="2670048"/>
            <a:ext cx="2343885" cy="50292"/>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Rectangle 58"/>
          <p:cNvSpPr/>
          <p:nvPr/>
        </p:nvSpPr>
        <p:spPr>
          <a:xfrm>
            <a:off x="7180783" y="2807208"/>
            <a:ext cx="1834344" cy="50292"/>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Rectangle 59"/>
          <p:cNvSpPr/>
          <p:nvPr/>
        </p:nvSpPr>
        <p:spPr>
          <a:xfrm>
            <a:off x="7089343" y="3090672"/>
            <a:ext cx="2730581" cy="1975104"/>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ectangle 60"/>
          <p:cNvSpPr/>
          <p:nvPr/>
        </p:nvSpPr>
        <p:spPr>
          <a:xfrm>
            <a:off x="7089343" y="3090672"/>
            <a:ext cx="2730581"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ectangle 61"/>
          <p:cNvSpPr/>
          <p:nvPr/>
        </p:nvSpPr>
        <p:spPr>
          <a:xfrm>
            <a:off x="7089343" y="3364992"/>
            <a:ext cx="2730581"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7199071" y="3159252"/>
            <a:ext cx="2511125"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Speaker Details</a:t>
            </a:r>
          </a:p>
        </p:txBody>
      </p:sp>
      <p:sp>
        <p:nvSpPr>
          <p:cNvPr id="64" name="Rectangle 63"/>
          <p:cNvSpPr/>
          <p:nvPr/>
        </p:nvSpPr>
        <p:spPr>
          <a:xfrm>
            <a:off x="7217359" y="3493008"/>
            <a:ext cx="694944"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Rectangle 64"/>
          <p:cNvSpPr/>
          <p:nvPr/>
        </p:nvSpPr>
        <p:spPr>
          <a:xfrm>
            <a:off x="7217359" y="3493008"/>
            <a:ext cx="694944"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7217359" y="3570732"/>
            <a:ext cx="694944" cy="155448"/>
          </a:xfrm>
          <a:prstGeom prst="rect">
            <a:avLst/>
          </a:prstGeom>
          <a:noFill/>
        </p:spPr>
        <p:txBody>
          <a:bodyPr wrap="square" lIns="0" rIns="0" tIns="0" bIns="0" anchor="t">
            <a:spAutoFit/>
          </a:bodyPr>
          <a:lstStyle/>
          <a:p>
            <a:pPr algn="ctr">
              <a:lnSpc>
                <a:spcPct val="100000"/>
              </a:lnSpc>
            </a:pPr>
            <a:r>
              <a:rPr sz="750" b="1" i="0" lang="de-DE">
                <a:solidFill>
                  <a:srgbClr val="0B3A5D"/>
                </a:solidFill>
                <a:latin typeface="Segoe UI"/>
              </a:rPr>
              <a:t>Profil</a:t>
            </a:r>
          </a:p>
        </p:txBody>
      </p:sp>
      <p:sp>
        <p:nvSpPr>
          <p:cNvPr id="67" name="Rectangle 66"/>
          <p:cNvSpPr/>
          <p:nvPr/>
        </p:nvSpPr>
        <p:spPr>
          <a:xfrm>
            <a:off x="7948879" y="3493008"/>
            <a:ext cx="159105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7948879" y="3570732"/>
            <a:ext cx="1591056" cy="155448"/>
          </a:xfrm>
          <a:prstGeom prst="rect">
            <a:avLst/>
          </a:prstGeom>
          <a:noFill/>
        </p:spPr>
        <p:txBody>
          <a:bodyPr wrap="square" lIns="0" rIns="0" tIns="0" bIns="0" anchor="t">
            <a:spAutoFit/>
          </a:bodyPr>
          <a:lstStyle/>
          <a:p>
            <a:pPr algn="ctr">
              <a:lnSpc>
                <a:spcPct val="100000"/>
              </a:lnSpc>
            </a:pPr>
            <a:r>
              <a:rPr sz="750" b="0" i="0" lang="de-DE">
                <a:solidFill>
                  <a:srgbClr val="505A64"/>
                </a:solidFill>
                <a:latin typeface="Segoe UI"/>
              </a:rPr>
              <a:t>Links &amp; Social Media</a:t>
            </a:r>
          </a:p>
        </p:txBody>
      </p:sp>
      <p:sp>
        <p:nvSpPr>
          <p:cNvPr id="69" name="Rectangle 68"/>
          <p:cNvSpPr/>
          <p:nvPr/>
        </p:nvSpPr>
        <p:spPr>
          <a:xfrm>
            <a:off x="7217359" y="3767328"/>
            <a:ext cx="2474549"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7217359" y="3877056"/>
            <a:ext cx="1164122"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Rolle</a:t>
            </a:r>
          </a:p>
        </p:txBody>
      </p:sp>
      <p:sp>
        <p:nvSpPr>
          <p:cNvPr id="71" name="Rounded Rectangle 70"/>
          <p:cNvSpPr/>
          <p:nvPr/>
        </p:nvSpPr>
        <p:spPr>
          <a:xfrm>
            <a:off x="7217359" y="4087368"/>
            <a:ext cx="1164122"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7308799" y="4137660"/>
            <a:ext cx="780074"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Sprecher</a:t>
            </a:r>
          </a:p>
        </p:txBody>
      </p:sp>
      <p:sp>
        <p:nvSpPr>
          <p:cNvPr id="73" name="TextBox 72"/>
          <p:cNvSpPr txBox="1"/>
          <p:nvPr/>
        </p:nvSpPr>
        <p:spPr>
          <a:xfrm>
            <a:off x="8162025" y="4137660"/>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74" name="TextBox 73"/>
          <p:cNvSpPr txBox="1"/>
          <p:nvPr/>
        </p:nvSpPr>
        <p:spPr>
          <a:xfrm>
            <a:off x="8527785" y="3877056"/>
            <a:ext cx="1164122"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Position</a:t>
            </a:r>
          </a:p>
        </p:txBody>
      </p:sp>
      <p:sp>
        <p:nvSpPr>
          <p:cNvPr id="75" name="Rounded Rectangle 74"/>
          <p:cNvSpPr/>
          <p:nvPr/>
        </p:nvSpPr>
        <p:spPr>
          <a:xfrm>
            <a:off x="8527785" y="4087368"/>
            <a:ext cx="1164122"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8619225" y="4137660"/>
            <a:ext cx="780074"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Leitung</a:t>
            </a:r>
          </a:p>
        </p:txBody>
      </p:sp>
      <p:sp>
        <p:nvSpPr>
          <p:cNvPr id="77" name="TextBox 76"/>
          <p:cNvSpPr txBox="1"/>
          <p:nvPr/>
        </p:nvSpPr>
        <p:spPr>
          <a:xfrm>
            <a:off x="7217359" y="4416552"/>
            <a:ext cx="1164122"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Unternehmung</a:t>
            </a:r>
          </a:p>
        </p:txBody>
      </p:sp>
      <p:sp>
        <p:nvSpPr>
          <p:cNvPr id="78" name="Rounded Rectangle 77"/>
          <p:cNvSpPr/>
          <p:nvPr/>
        </p:nvSpPr>
        <p:spPr>
          <a:xfrm>
            <a:off x="7217359" y="4626864"/>
            <a:ext cx="1164122"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7308799" y="4677156"/>
            <a:ext cx="780074"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Example Ltd.</a:t>
            </a:r>
          </a:p>
        </p:txBody>
      </p:sp>
      <p:sp>
        <p:nvSpPr>
          <p:cNvPr id="80" name="TextBox 79"/>
          <p:cNvSpPr txBox="1"/>
          <p:nvPr/>
        </p:nvSpPr>
        <p:spPr>
          <a:xfrm>
            <a:off x="8527785" y="4416552"/>
            <a:ext cx="1164122"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Sortiername</a:t>
            </a:r>
          </a:p>
        </p:txBody>
      </p:sp>
      <p:sp>
        <p:nvSpPr>
          <p:cNvPr id="81" name="Rounded Rectangle 80"/>
          <p:cNvSpPr/>
          <p:nvPr/>
        </p:nvSpPr>
        <p:spPr>
          <a:xfrm>
            <a:off x="8527785" y="4626864"/>
            <a:ext cx="1164122"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8619225" y="4677156"/>
            <a:ext cx="780074"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Mustermann, E.</a:t>
            </a:r>
          </a:p>
        </p:txBody>
      </p:sp>
      <p:sp>
        <p:nvSpPr>
          <p:cNvPr id="83" name="Rectangle 82"/>
          <p:cNvSpPr/>
          <p:nvPr/>
        </p:nvSpPr>
        <p:spPr>
          <a:xfrm>
            <a:off x="10002804" y="2011680"/>
            <a:ext cx="1420794" cy="603504"/>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Rectangle 83"/>
          <p:cNvSpPr/>
          <p:nvPr/>
        </p:nvSpPr>
        <p:spPr>
          <a:xfrm>
            <a:off x="10002804" y="2011680"/>
            <a:ext cx="1420794"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Rectangle 84"/>
          <p:cNvSpPr/>
          <p:nvPr/>
        </p:nvSpPr>
        <p:spPr>
          <a:xfrm>
            <a:off x="10002804" y="2286000"/>
            <a:ext cx="1420794"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10112532" y="2080260"/>
            <a:ext cx="1201338"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Veröffentlichen</a:t>
            </a:r>
          </a:p>
        </p:txBody>
      </p:sp>
      <p:sp>
        <p:nvSpPr>
          <p:cNvPr id="87" name="Rounded Rectangle 86"/>
          <p:cNvSpPr/>
          <p:nvPr/>
        </p:nvSpPr>
        <p:spPr>
          <a:xfrm>
            <a:off x="10130820" y="2414016"/>
            <a:ext cx="1164762"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10130820" y="2464308"/>
            <a:ext cx="1164762"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Veröffentlichen</a:t>
            </a:r>
          </a:p>
        </p:txBody>
      </p:sp>
      <p:sp>
        <p:nvSpPr>
          <p:cNvPr id="89" name="Rectangle 88"/>
          <p:cNvSpPr/>
          <p:nvPr/>
        </p:nvSpPr>
        <p:spPr>
          <a:xfrm>
            <a:off x="10002804" y="2706624"/>
            <a:ext cx="1420794" cy="120700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Rectangle 89"/>
          <p:cNvSpPr/>
          <p:nvPr/>
        </p:nvSpPr>
        <p:spPr>
          <a:xfrm>
            <a:off x="10002804" y="2706624"/>
            <a:ext cx="1420794"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1" name="Rectangle 90"/>
          <p:cNvSpPr/>
          <p:nvPr/>
        </p:nvSpPr>
        <p:spPr>
          <a:xfrm>
            <a:off x="10002804" y="2980944"/>
            <a:ext cx="1420794"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TextBox 91"/>
          <p:cNvSpPr txBox="1"/>
          <p:nvPr/>
        </p:nvSpPr>
        <p:spPr>
          <a:xfrm>
            <a:off x="10112532" y="2775204"/>
            <a:ext cx="1201338"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Beitragsbild</a:t>
            </a:r>
          </a:p>
        </p:txBody>
      </p:sp>
      <p:sp>
        <p:nvSpPr>
          <p:cNvPr id="93" name="Rectangle 92"/>
          <p:cNvSpPr/>
          <p:nvPr/>
        </p:nvSpPr>
        <p:spPr>
          <a:xfrm>
            <a:off x="10130820" y="3108960"/>
            <a:ext cx="1164762" cy="676656"/>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TextBox 93"/>
          <p:cNvSpPr txBox="1"/>
          <p:nvPr/>
        </p:nvSpPr>
        <p:spPr>
          <a:xfrm>
            <a:off x="10130820" y="3364992"/>
            <a:ext cx="1164762" cy="164592"/>
          </a:xfrm>
          <a:prstGeom prst="rect">
            <a:avLst/>
          </a:prstGeom>
          <a:noFill/>
        </p:spPr>
        <p:txBody>
          <a:bodyPr wrap="square" lIns="0" rIns="0" tIns="0" bIns="0" anchor="t">
            <a:spAutoFit/>
          </a:bodyPr>
          <a:lstStyle/>
          <a:p>
            <a:pPr algn="ctr">
              <a:lnSpc>
                <a:spcPct val="100000"/>
              </a:lnSpc>
            </a:pPr>
            <a:r>
              <a:rPr sz="750" b="0" i="0" lang="de-DE">
                <a:solidFill>
                  <a:srgbClr val="6B7A88"/>
                </a:solidFill>
                <a:latin typeface="Segoe UI"/>
              </a:rPr>
              <a:t>Portrait</a:t>
            </a:r>
          </a:p>
        </p:txBody>
      </p:sp>
      <p:sp>
        <p:nvSpPr>
          <p:cNvPr id="95" name="Oval 94"/>
          <p:cNvSpPr/>
          <p:nvPr/>
        </p:nvSpPr>
        <p:spPr>
          <a:xfrm>
            <a:off x="9554748" y="202996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6" name="TextBox 95"/>
          <p:cNvSpPr txBox="1"/>
          <p:nvPr/>
        </p:nvSpPr>
        <p:spPr>
          <a:xfrm>
            <a:off x="9554748" y="208940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97" name="Oval 96"/>
          <p:cNvSpPr/>
          <p:nvPr/>
        </p:nvSpPr>
        <p:spPr>
          <a:xfrm>
            <a:off x="9810780" y="26974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8" name="TextBox 97"/>
          <p:cNvSpPr txBox="1"/>
          <p:nvPr/>
        </p:nvSpPr>
        <p:spPr>
          <a:xfrm>
            <a:off x="9810780" y="275691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99" name="Oval 98"/>
          <p:cNvSpPr/>
          <p:nvPr/>
        </p:nvSpPr>
        <p:spPr>
          <a:xfrm>
            <a:off x="9554748" y="30906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0" name="TextBox 99"/>
          <p:cNvSpPr txBox="1"/>
          <p:nvPr/>
        </p:nvSpPr>
        <p:spPr>
          <a:xfrm>
            <a:off x="9554748" y="315010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101" name="Oval 100"/>
          <p:cNvSpPr/>
          <p:nvPr/>
        </p:nvSpPr>
        <p:spPr>
          <a:xfrm>
            <a:off x="9554748" y="44165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2" name="TextBox 101"/>
          <p:cNvSpPr txBox="1"/>
          <p:nvPr/>
        </p:nvSpPr>
        <p:spPr>
          <a:xfrm>
            <a:off x="9554748" y="447598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6</a:t>
            </a:r>
          </a:p>
        </p:txBody>
      </p:sp>
      <p:sp>
        <p:nvSpPr>
          <p:cNvPr id="103" name="Oval 102"/>
          <p:cNvSpPr/>
          <p:nvPr/>
        </p:nvSpPr>
        <p:spPr>
          <a:xfrm>
            <a:off x="5397703" y="244144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4" name="TextBox 103"/>
          <p:cNvSpPr txBox="1"/>
          <p:nvPr/>
        </p:nvSpPr>
        <p:spPr>
          <a:xfrm>
            <a:off x="5397703" y="250088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105" name="Rectangle 104"/>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6" name="Rectangle 105"/>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7" name="TextBox 10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108" name="TextBox 107"/>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Übersichtsliste zeigt Ihnen zu jedem Sprecher Portrait, Rolle, Unternehmung und die </a:t>
            </a:r>
            <a:r>
              <a:rPr sz="1000" b="1" i="0" lang="de-DE">
                <a:solidFill>
                  <a:srgbClr val="2B3844"/>
                </a:solidFill>
                <a:latin typeface="Segoe UI"/>
              </a:rPr>
              <a:t>Anzahl der Auftritte</a:t>
            </a:r>
            <a:r>
              <a:rPr sz="1000" b="0" i="0" lang="de-DE">
                <a:solidFill>
                  <a:srgbClr val="2B3844"/>
                </a:solidFill>
                <a:latin typeface="Segoe UI"/>
              </a:rPr>
              <a:t> – praktisch, um vor der Veranstaltung zu prüfen, wer noch ohne Programmpunkt dasteht.</a:t>
            </a:r>
          </a:p>
        </p:txBody>
      </p:sp>
      <p:sp>
        <p:nvSpPr>
          <p:cNvPr id="109" name="Rectangle 10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0" name="TextBox 10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7 · Sprecher und Mitwirkende</a:t>
            </a:r>
          </a:p>
        </p:txBody>
      </p:sp>
      <p:sp>
        <p:nvSpPr>
          <p:cNvPr id="111" name="TextBox 11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89 / 140</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7.2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Zwei Schalter, die oft übersehen werden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444752"/>
            <a:ext cx="6035040" cy="1874519"/>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444752"/>
            <a:ext cx="6035040"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1719072"/>
            <a:ext cx="6035040"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676656" y="1513332"/>
            <a:ext cx="5815583"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Speaker Details</a:t>
            </a:r>
          </a:p>
        </p:txBody>
      </p:sp>
      <p:sp>
        <p:nvSpPr>
          <p:cNvPr id="10" name="Rectangle 9"/>
          <p:cNvSpPr/>
          <p:nvPr/>
        </p:nvSpPr>
        <p:spPr>
          <a:xfrm>
            <a:off x="694944" y="1847088"/>
            <a:ext cx="694944"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694944" y="1847088"/>
            <a:ext cx="694944"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694944" y="1924812"/>
            <a:ext cx="694944" cy="155448"/>
          </a:xfrm>
          <a:prstGeom prst="rect">
            <a:avLst/>
          </a:prstGeom>
          <a:noFill/>
        </p:spPr>
        <p:txBody>
          <a:bodyPr wrap="square" lIns="0" rIns="0" tIns="0" bIns="0" anchor="t">
            <a:spAutoFit/>
          </a:bodyPr>
          <a:lstStyle/>
          <a:p>
            <a:pPr algn="ctr">
              <a:lnSpc>
                <a:spcPct val="100000"/>
              </a:lnSpc>
            </a:pPr>
            <a:r>
              <a:rPr sz="750" b="1" i="0" lang="de-DE">
                <a:solidFill>
                  <a:srgbClr val="0B3A5D"/>
                </a:solidFill>
                <a:latin typeface="Segoe UI"/>
              </a:rPr>
              <a:t>Profil</a:t>
            </a:r>
          </a:p>
        </p:txBody>
      </p:sp>
      <p:sp>
        <p:nvSpPr>
          <p:cNvPr id="13" name="Rectangle 12"/>
          <p:cNvSpPr/>
          <p:nvPr/>
        </p:nvSpPr>
        <p:spPr>
          <a:xfrm>
            <a:off x="1426464" y="1847088"/>
            <a:ext cx="159105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1426464" y="1924812"/>
            <a:ext cx="1591056" cy="155448"/>
          </a:xfrm>
          <a:prstGeom prst="rect">
            <a:avLst/>
          </a:prstGeom>
          <a:noFill/>
        </p:spPr>
        <p:txBody>
          <a:bodyPr wrap="square" lIns="0" rIns="0" tIns="0" bIns="0" anchor="t">
            <a:spAutoFit/>
          </a:bodyPr>
          <a:lstStyle/>
          <a:p>
            <a:pPr algn="ctr">
              <a:lnSpc>
                <a:spcPct val="100000"/>
              </a:lnSpc>
            </a:pPr>
            <a:r>
              <a:rPr sz="750" b="0" i="0" lang="de-DE">
                <a:solidFill>
                  <a:srgbClr val="505A64"/>
                </a:solidFill>
                <a:latin typeface="Segoe UI"/>
              </a:rPr>
              <a:t>Links &amp; Social Media</a:t>
            </a:r>
          </a:p>
        </p:txBody>
      </p:sp>
      <p:sp>
        <p:nvSpPr>
          <p:cNvPr id="15" name="Rectangle 14"/>
          <p:cNvSpPr/>
          <p:nvPr/>
        </p:nvSpPr>
        <p:spPr>
          <a:xfrm>
            <a:off x="694944" y="2121408"/>
            <a:ext cx="5779007"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94944" y="2249424"/>
            <a:ext cx="2788920"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Sichtbarkeit</a:t>
            </a:r>
          </a:p>
        </p:txBody>
      </p:sp>
      <p:sp>
        <p:nvSpPr>
          <p:cNvPr id="17" name="Rounded Rectangle 16"/>
          <p:cNvSpPr/>
          <p:nvPr/>
        </p:nvSpPr>
        <p:spPr>
          <a:xfrm>
            <a:off x="694944" y="2459736"/>
            <a:ext cx="278892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786384" y="2510028"/>
            <a:ext cx="2404872"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Nur innerhalb von Veranstaltungen</a:t>
            </a:r>
          </a:p>
        </p:txBody>
      </p:sp>
      <p:sp>
        <p:nvSpPr>
          <p:cNvPr id="19" name="TextBox 18"/>
          <p:cNvSpPr txBox="1"/>
          <p:nvPr/>
        </p:nvSpPr>
        <p:spPr>
          <a:xfrm>
            <a:off x="3264407" y="2510028"/>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20" name="TextBox 19"/>
          <p:cNvSpPr txBox="1"/>
          <p:nvPr/>
        </p:nvSpPr>
        <p:spPr>
          <a:xfrm>
            <a:off x="3685032" y="2249424"/>
            <a:ext cx="2788920"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Verknüpfter Aussteller</a:t>
            </a:r>
          </a:p>
        </p:txBody>
      </p:sp>
      <p:sp>
        <p:nvSpPr>
          <p:cNvPr id="21" name="Rounded Rectangle 20"/>
          <p:cNvSpPr/>
          <p:nvPr/>
        </p:nvSpPr>
        <p:spPr>
          <a:xfrm>
            <a:off x="3685032" y="2487168"/>
            <a:ext cx="1190548" cy="219456"/>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3685032" y="2512771"/>
            <a:ext cx="1190548" cy="137160"/>
          </a:xfrm>
          <a:prstGeom prst="rect">
            <a:avLst/>
          </a:prstGeom>
          <a:noFill/>
        </p:spPr>
        <p:txBody>
          <a:bodyPr wrap="square" lIns="0" rIns="0" tIns="0" bIns="0" anchor="t">
            <a:spAutoFit/>
          </a:bodyPr>
          <a:lstStyle/>
          <a:p>
            <a:pPr algn="ctr">
              <a:lnSpc>
                <a:spcPct val="100000"/>
              </a:lnSpc>
            </a:pPr>
            <a:r>
              <a:rPr sz="700" b="1" i="0" lang="de-DE">
                <a:solidFill>
                  <a:srgbClr val="2271B1"/>
                </a:solidFill>
                <a:latin typeface="Segoe UI"/>
              </a:rPr>
              <a:t>Anuma Handmade 2026</a:t>
            </a:r>
          </a:p>
        </p:txBody>
      </p:sp>
      <p:sp>
        <p:nvSpPr>
          <p:cNvPr id="23" name="Rounded Rectangle 22"/>
          <p:cNvSpPr/>
          <p:nvPr/>
        </p:nvSpPr>
        <p:spPr>
          <a:xfrm>
            <a:off x="4939588" y="2487168"/>
            <a:ext cx="1190548" cy="219456"/>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4939588" y="2512771"/>
            <a:ext cx="1190548" cy="137160"/>
          </a:xfrm>
          <a:prstGeom prst="rect">
            <a:avLst/>
          </a:prstGeom>
          <a:noFill/>
        </p:spPr>
        <p:txBody>
          <a:bodyPr wrap="square" lIns="0" rIns="0" tIns="0" bIns="0" anchor="t">
            <a:spAutoFit/>
          </a:bodyPr>
          <a:lstStyle/>
          <a:p>
            <a:pPr algn="ctr">
              <a:lnSpc>
                <a:spcPct val="100000"/>
              </a:lnSpc>
            </a:pPr>
            <a:r>
              <a:rPr sz="700" b="1" i="0" lang="de-DE">
                <a:solidFill>
                  <a:srgbClr val="2271B1"/>
                </a:solidFill>
                <a:latin typeface="Segoe UI"/>
              </a:rPr>
              <a:t>Anuma Handmade 2025</a:t>
            </a:r>
          </a:p>
        </p:txBody>
      </p:sp>
      <p:sp>
        <p:nvSpPr>
          <p:cNvPr id="25" name="TextBox 24"/>
          <p:cNvSpPr txBox="1"/>
          <p:nvPr/>
        </p:nvSpPr>
        <p:spPr>
          <a:xfrm>
            <a:off x="3685032" y="2798064"/>
            <a:ext cx="2788920" cy="274320"/>
          </a:xfrm>
          <a:prstGeom prst="rect">
            <a:avLst/>
          </a:prstGeom>
          <a:noFill/>
        </p:spPr>
        <p:txBody>
          <a:bodyPr wrap="square" lIns="0" rIns="0" tIns="0" bIns="0" anchor="t">
            <a:spAutoFit/>
          </a:bodyPr>
          <a:lstStyle/>
          <a:p>
            <a:pPr algn="l">
              <a:lnSpc>
                <a:spcPct val="115000"/>
              </a:lnSpc>
            </a:pPr>
            <a:r>
              <a:rPr sz="700" b="0" i="0" lang="de-DE">
                <a:solidFill>
                  <a:srgbClr val="6B7A88"/>
                </a:solidFill>
                <a:latin typeface="Segoe UI"/>
              </a:rPr>
              <a:t>Mehrere möglich – je Veranstaltung einer. Der erste zählt als Unternehmung.</a:t>
            </a:r>
          </a:p>
        </p:txBody>
      </p:sp>
      <p:sp>
        <p:nvSpPr>
          <p:cNvPr id="26" name="TextBox 25"/>
          <p:cNvSpPr txBox="1"/>
          <p:nvPr/>
        </p:nvSpPr>
        <p:spPr>
          <a:xfrm>
            <a:off x="694944" y="2798064"/>
            <a:ext cx="2788920"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Sortiername</a:t>
            </a:r>
          </a:p>
        </p:txBody>
      </p:sp>
      <p:sp>
        <p:nvSpPr>
          <p:cNvPr id="27" name="Rounded Rectangle 26"/>
          <p:cNvSpPr/>
          <p:nvPr/>
        </p:nvSpPr>
        <p:spPr>
          <a:xfrm>
            <a:off x="694944" y="3008376"/>
            <a:ext cx="278892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786384" y="3058668"/>
            <a:ext cx="2404872"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Mustermann, Erika</a:t>
            </a:r>
          </a:p>
        </p:txBody>
      </p:sp>
      <p:sp>
        <p:nvSpPr>
          <p:cNvPr id="29" name="Oval 28"/>
          <p:cNvSpPr/>
          <p:nvPr/>
        </p:nvSpPr>
        <p:spPr>
          <a:xfrm>
            <a:off x="1389888" y="218541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1389888" y="224485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31" name="Oval 30"/>
          <p:cNvSpPr/>
          <p:nvPr/>
        </p:nvSpPr>
        <p:spPr>
          <a:xfrm>
            <a:off x="4773168" y="218541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4773168" y="224485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33" name="Rectangle 32"/>
          <p:cNvSpPr/>
          <p:nvPr/>
        </p:nvSpPr>
        <p:spPr>
          <a:xfrm>
            <a:off x="566928" y="3502152"/>
            <a:ext cx="6035040" cy="93268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p:cNvSpPr/>
          <p:nvPr/>
        </p:nvSpPr>
        <p:spPr>
          <a:xfrm>
            <a:off x="566928" y="3502152"/>
            <a:ext cx="6035040"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566928" y="3776472"/>
            <a:ext cx="6035040"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676656" y="3570732"/>
            <a:ext cx="5815583"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Rolle bearbeiten</a:t>
            </a:r>
          </a:p>
        </p:txBody>
      </p:sp>
      <p:sp>
        <p:nvSpPr>
          <p:cNvPr id="37" name="TextBox 36"/>
          <p:cNvSpPr txBox="1"/>
          <p:nvPr/>
        </p:nvSpPr>
        <p:spPr>
          <a:xfrm>
            <a:off x="694944" y="3904487"/>
            <a:ext cx="2788920"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Name</a:t>
            </a:r>
          </a:p>
        </p:txBody>
      </p:sp>
      <p:sp>
        <p:nvSpPr>
          <p:cNvPr id="38" name="Rounded Rectangle 37"/>
          <p:cNvSpPr/>
          <p:nvPr/>
        </p:nvSpPr>
        <p:spPr>
          <a:xfrm>
            <a:off x="694944" y="4114800"/>
            <a:ext cx="278892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786384" y="4165091"/>
            <a:ext cx="2404872"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Sprecher</a:t>
            </a:r>
          </a:p>
        </p:txBody>
      </p:sp>
      <p:sp>
        <p:nvSpPr>
          <p:cNvPr id="40" name="TextBox 39"/>
          <p:cNvSpPr txBox="1"/>
          <p:nvPr/>
        </p:nvSpPr>
        <p:spPr>
          <a:xfrm>
            <a:off x="3685032" y="3904487"/>
            <a:ext cx="2788920"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Mehrzahl-Bezeichnung</a:t>
            </a:r>
          </a:p>
        </p:txBody>
      </p:sp>
      <p:sp>
        <p:nvSpPr>
          <p:cNvPr id="41" name="Rounded Rectangle 40"/>
          <p:cNvSpPr/>
          <p:nvPr/>
        </p:nvSpPr>
        <p:spPr>
          <a:xfrm>
            <a:off x="3685032" y="4114800"/>
            <a:ext cx="278892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3776472" y="4165091"/>
            <a:ext cx="2404872"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Sprecherinnen und Sprecher</a:t>
            </a:r>
          </a:p>
        </p:txBody>
      </p:sp>
      <p:sp>
        <p:nvSpPr>
          <p:cNvPr id="43" name="Oval 42"/>
          <p:cNvSpPr/>
          <p:nvPr/>
        </p:nvSpPr>
        <p:spPr>
          <a:xfrm>
            <a:off x="4928616" y="38404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4928616" y="389991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45" name="Rounded Rectangle 44"/>
          <p:cNvSpPr/>
          <p:nvPr/>
        </p:nvSpPr>
        <p:spPr>
          <a:xfrm>
            <a:off x="566928" y="4626864"/>
            <a:ext cx="6035040" cy="91440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566928" y="4626864"/>
            <a:ext cx="603504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Oval 46"/>
          <p:cNvSpPr/>
          <p:nvPr/>
        </p:nvSpPr>
        <p:spPr>
          <a:xfrm>
            <a:off x="694944" y="4741164"/>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Oval 47"/>
          <p:cNvSpPr/>
          <p:nvPr/>
        </p:nvSpPr>
        <p:spPr>
          <a:xfrm>
            <a:off x="850392" y="4741164"/>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Oval 48"/>
          <p:cNvSpPr/>
          <p:nvPr/>
        </p:nvSpPr>
        <p:spPr>
          <a:xfrm>
            <a:off x="1005840" y="4741164"/>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ounded Rectangle 49"/>
          <p:cNvSpPr/>
          <p:nvPr/>
        </p:nvSpPr>
        <p:spPr>
          <a:xfrm>
            <a:off x="1225295" y="4695444"/>
            <a:ext cx="5248655"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1325880" y="4718304"/>
            <a:ext cx="5120640" cy="146304"/>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Consolas"/>
              </a:rPr>
              <a:t>https://mein-kongress.de/programm/eroeffnung</a:t>
            </a:r>
          </a:p>
        </p:txBody>
      </p:sp>
      <p:sp>
        <p:nvSpPr>
          <p:cNvPr id="52" name="TextBox 51"/>
          <p:cNvSpPr txBox="1"/>
          <p:nvPr/>
        </p:nvSpPr>
        <p:spPr>
          <a:xfrm>
            <a:off x="804672" y="5065776"/>
            <a:ext cx="3657600" cy="182880"/>
          </a:xfrm>
          <a:prstGeom prst="rect">
            <a:avLst/>
          </a:prstGeom>
          <a:noFill/>
        </p:spPr>
        <p:txBody>
          <a:bodyPr wrap="square" lIns="0" rIns="0" tIns="0" bIns="0" anchor="t">
            <a:spAutoFit/>
          </a:bodyPr>
          <a:lstStyle/>
          <a:p>
            <a:pPr algn="l">
              <a:lnSpc>
                <a:spcPct val="100000"/>
              </a:lnSpc>
            </a:pPr>
            <a:r>
              <a:rPr sz="1000" b="1" i="0" lang="de-DE">
                <a:solidFill>
                  <a:srgbClr val="0B3A5D"/>
                </a:solidFill>
                <a:latin typeface="Segoe UI"/>
              </a:rPr>
              <a:t>Sprecherinnen und Sprecher</a:t>
            </a:r>
          </a:p>
        </p:txBody>
      </p:sp>
      <p:sp>
        <p:nvSpPr>
          <p:cNvPr id="53" name="Rectangle 52"/>
          <p:cNvSpPr/>
          <p:nvPr/>
        </p:nvSpPr>
        <p:spPr>
          <a:xfrm>
            <a:off x="804672" y="5285232"/>
            <a:ext cx="960120" cy="2377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804672" y="5376672"/>
            <a:ext cx="5486400" cy="146304"/>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Segoe UI"/>
              </a:rPr>
              <a:t>… als Überschrift über der Liste – ohne Eintrag stünde hier „Sprecher“.</a:t>
            </a:r>
          </a:p>
        </p:txBody>
      </p:sp>
      <p:sp>
        <p:nvSpPr>
          <p:cNvPr id="55" name="TextBox 54"/>
          <p:cNvSpPr txBox="1"/>
          <p:nvPr/>
        </p:nvSpPr>
        <p:spPr>
          <a:xfrm>
            <a:off x="7013448" y="1353312"/>
            <a:ext cx="461131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Worauf es ankommt</a:t>
            </a:r>
          </a:p>
        </p:txBody>
      </p:sp>
      <p:sp>
        <p:nvSpPr>
          <p:cNvPr id="56" name="TextBox 55"/>
          <p:cNvSpPr txBox="1"/>
          <p:nvPr/>
        </p:nvSpPr>
        <p:spPr>
          <a:xfrm>
            <a:off x="7013448" y="1737360"/>
            <a:ext cx="46113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Sichtbarkeit</a:t>
            </a:r>
          </a:p>
        </p:txBody>
      </p:sp>
      <p:sp>
        <p:nvSpPr>
          <p:cNvPr id="57" name="TextBox 56"/>
          <p:cNvSpPr txBox="1"/>
          <p:nvPr/>
        </p:nvSpPr>
        <p:spPr>
          <a:xfrm>
            <a:off x="7013448" y="1957070"/>
            <a:ext cx="4611319" cy="219456"/>
          </a:xfrm>
          <a:prstGeom prst="rect">
            <a:avLst/>
          </a:prstGeom>
          <a:noFill/>
        </p:spPr>
        <p:txBody>
          <a:bodyPr wrap="square" lIns="0" rIns="0" tIns="0" bIns="0" anchor="t">
            <a:spAutoFit/>
          </a:bodyPr>
          <a:lstStyle/>
          <a:p>
            <a:pPr algn="l">
              <a:lnSpc>
                <a:spcPct val="122000"/>
              </a:lnSpc>
            </a:pPr>
            <a:r>
              <a:rPr sz="1000" b="0" i="1" lang="de-DE">
                <a:solidFill>
                  <a:srgbClr val="3B4A57"/>
                </a:solidFill>
                <a:latin typeface="Segoe UI"/>
              </a:rPr>
              <a:t>Öffentliche Detailansicht</a:t>
            </a:r>
            <a:r>
              <a:rPr sz="1000" b="0" i="0" lang="de-DE">
                <a:solidFill>
                  <a:srgbClr val="3B4A57"/>
                </a:solidFill>
                <a:latin typeface="Segoe UI"/>
              </a:rPr>
              <a:t> gibt der Person eine eigene Seite. </a:t>
            </a:r>
            <a:r>
              <a:rPr sz="1000" b="0" i="1" lang="de-DE">
                <a:solidFill>
                  <a:srgbClr val="3B4A57"/>
                </a:solidFill>
                <a:latin typeface="Segoe UI"/>
              </a:rPr>
              <a:t>Nur innerhalb von Veranstaltungen</a:t>
            </a:r>
            <a:r>
              <a:rPr sz="1000" b="0" i="0" lang="de-DE">
                <a:solidFill>
                  <a:srgbClr val="3B4A57"/>
                </a:solidFill>
                <a:latin typeface="Segoe UI"/>
              </a:rPr>
              <a:t> nicht: Der Datensatz füllt weiterhin Felder vor, bekommt aber keine Seite und wird nirgends verlinkt. Auch die Übersicht zeigt ihn nie.</a:t>
            </a:r>
          </a:p>
        </p:txBody>
      </p:sp>
      <p:sp>
        <p:nvSpPr>
          <p:cNvPr id="58" name="TextBox 57"/>
          <p:cNvSpPr txBox="1"/>
          <p:nvPr/>
        </p:nvSpPr>
        <p:spPr>
          <a:xfrm>
            <a:off x="7013448" y="2796286"/>
            <a:ext cx="46113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Verknüpfter Aussteller</a:t>
            </a:r>
          </a:p>
        </p:txBody>
      </p:sp>
      <p:sp>
        <p:nvSpPr>
          <p:cNvPr id="59" name="TextBox 58"/>
          <p:cNvSpPr txBox="1"/>
          <p:nvPr/>
        </p:nvSpPr>
        <p:spPr>
          <a:xfrm>
            <a:off x="7013448" y="3015996"/>
            <a:ext cx="46113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Nur sichtbar, wenn das Aussteller-Plugin läuft. Hier sind </a:t>
            </a:r>
            <a:r>
              <a:rPr sz="1000" b="1" i="0" lang="de-DE">
                <a:solidFill>
                  <a:srgbClr val="3B4A57"/>
                </a:solidFill>
                <a:latin typeface="Segoe UI"/>
              </a:rPr>
              <a:t>mehrere</a:t>
            </a:r>
            <a:r>
              <a:rPr sz="1000" b="0" i="0" lang="de-DE">
                <a:solidFill>
                  <a:srgbClr val="3B4A57"/>
                </a:solidFill>
                <a:latin typeface="Segoe UI"/>
              </a:rPr>
              <a:t> möglich – einer je Veranstaltung. Der </a:t>
            </a:r>
            <a:r>
              <a:rPr sz="1000" b="1" i="0" lang="de-DE">
                <a:solidFill>
                  <a:srgbClr val="3B4A57"/>
                </a:solidFill>
                <a:latin typeface="Segoe UI"/>
              </a:rPr>
              <a:t>erste</a:t>
            </a:r>
            <a:r>
              <a:rPr sz="1000" b="0" i="0" lang="de-DE">
                <a:solidFill>
                  <a:srgbClr val="3B4A57"/>
                </a:solidFill>
                <a:latin typeface="Segoe UI"/>
              </a:rPr>
              <a:t> erscheint als Unternehmung; alle zusammen zeigt die Sprecher-Seite als „Ausstellerstände“.</a:t>
            </a:r>
          </a:p>
        </p:txBody>
      </p:sp>
      <p:sp>
        <p:nvSpPr>
          <p:cNvPr id="60" name="TextBox 59"/>
          <p:cNvSpPr txBox="1"/>
          <p:nvPr/>
        </p:nvSpPr>
        <p:spPr>
          <a:xfrm>
            <a:off x="7013448" y="3700272"/>
            <a:ext cx="46113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Mehrzahl an der Rolle</a:t>
            </a:r>
          </a:p>
        </p:txBody>
      </p:sp>
      <p:sp>
        <p:nvSpPr>
          <p:cNvPr id="61" name="TextBox 60"/>
          <p:cNvSpPr txBox="1"/>
          <p:nvPr/>
        </p:nvSpPr>
        <p:spPr>
          <a:xfrm>
            <a:off x="7013448" y="3919982"/>
            <a:ext cx="46113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Beim Bearbeiten einer Rolle gibt es ein Feld für die Mehrzahl. Rollen heißen „Sprecher“, „Musiker“ – als Überschrift über einer Liste liest sich das falsch. Ohne Eintrag bleibt es beim Namen der Rolle.</a:t>
            </a:r>
          </a:p>
        </p:txBody>
      </p:sp>
      <p:sp>
        <p:nvSpPr>
          <p:cNvPr id="62" name="Rectangle 61"/>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Rectangle 62"/>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65" name="TextBox 64"/>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Ein „s“ wird bewusst </a:t>
            </a:r>
            <a:r>
              <a:rPr sz="1000" b="1" i="0" lang="de-DE">
                <a:solidFill>
                  <a:srgbClr val="2B3844"/>
                </a:solidFill>
                <a:latin typeface="Segoe UI"/>
              </a:rPr>
              <a:t>nicht</a:t>
            </a:r>
            <a:r>
              <a:rPr sz="1000" b="0" i="0" lang="de-DE">
                <a:solidFill>
                  <a:srgbClr val="2B3844"/>
                </a:solidFill>
                <a:latin typeface="Segoe UI"/>
              </a:rPr>
              <a:t> automatisch angehängt. In den meisten Sprachen ginge das schief – deshalb entscheiden Sie selbst.</a:t>
            </a:r>
          </a:p>
        </p:txBody>
      </p:sp>
      <p:sp>
        <p:nvSpPr>
          <p:cNvPr id="66" name="Rectangle 6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7 · Sprecher und Mitwirkende</a:t>
            </a:r>
          </a:p>
        </p:txBody>
      </p:sp>
      <p:sp>
        <p:nvSpPr>
          <p:cNvPr id="68" name="TextBox 6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90 / 140</a:t>
            </a:r>
          </a:p>
        </p:txBody>
      </p:sp>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7.3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Sprecher an einer Veranstaltung eintragen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Den Programmpunkt öffnen. Die Box heißt jetzt </a:t>
            </a:r>
            <a:r>
              <a:rPr sz="1150" b="1" i="0" lang="de-DE">
                <a:solidFill>
                  <a:srgbClr val="25333F"/>
                </a:solidFill>
                <a:latin typeface="Segoe UI"/>
              </a:rPr>
              <a:t>Personen / Rollen (optional)</a:t>
            </a:r>
            <a:r>
              <a:rPr sz="1150" b="0" i="0" lang="de-DE">
                <a:solidFill>
                  <a:srgbClr val="25333F"/>
                </a:solidFill>
                <a:latin typeface="Segoe UI"/>
              </a:rPr>
              <a:t>.</a:t>
            </a:r>
          </a:p>
        </p:txBody>
      </p:sp>
      <p:sp>
        <p:nvSpPr>
          <p:cNvPr id="9" name="Oval 8"/>
          <p:cNvSpPr/>
          <p:nvPr/>
        </p:nvSpPr>
        <p:spPr>
          <a:xfrm>
            <a:off x="566928" y="195656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99771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1" name="TextBox 10"/>
          <p:cNvSpPr txBox="1"/>
          <p:nvPr/>
        </p:nvSpPr>
        <p:spPr>
          <a:xfrm>
            <a:off x="950976" y="1947418"/>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Im Feld </a:t>
            </a:r>
            <a:r>
              <a:rPr sz="1150" b="1" i="0" lang="de-DE">
                <a:solidFill>
                  <a:srgbClr val="25333F"/>
                </a:solidFill>
                <a:latin typeface="Segoe UI"/>
              </a:rPr>
              <a:t>Name</a:t>
            </a:r>
            <a:r>
              <a:rPr sz="1150" b="0" i="0" lang="de-DE">
                <a:solidFill>
                  <a:srgbClr val="25333F"/>
                </a:solidFill>
                <a:latin typeface="Segoe UI"/>
              </a:rPr>
              <a:t> tippen. Ab </a:t>
            </a:r>
            <a:r>
              <a:rPr sz="1150" b="1" i="0" lang="de-DE">
                <a:solidFill>
                  <a:srgbClr val="25333F"/>
                </a:solidFill>
                <a:latin typeface="Segoe UI"/>
              </a:rPr>
              <a:t>zwei Zeichen</a:t>
            </a:r>
            <a:r>
              <a:rPr sz="1150" b="0" i="0" lang="de-DE">
                <a:solidFill>
                  <a:srgbClr val="25333F"/>
                </a:solidFill>
                <a:latin typeface="Segoe UI"/>
              </a:rPr>
              <a:t> erscheinen passende Sprecher.</a:t>
            </a:r>
          </a:p>
        </p:txBody>
      </p:sp>
      <p:sp>
        <p:nvSpPr>
          <p:cNvPr id="12" name="TextBox 11"/>
          <p:cNvSpPr txBox="1"/>
          <p:nvPr/>
        </p:nvSpPr>
        <p:spPr>
          <a:xfrm>
            <a:off x="950976" y="2349500"/>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Auch Entwürfe und private Einträge werden gefunden. Eine reine Zahl gilt als ID.</a:t>
            </a:r>
          </a:p>
        </p:txBody>
      </p:sp>
      <p:sp>
        <p:nvSpPr>
          <p:cNvPr id="13" name="Oval 12"/>
          <p:cNvSpPr/>
          <p:nvPr/>
        </p:nvSpPr>
        <p:spPr>
          <a:xfrm>
            <a:off x="566928" y="288594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927096"/>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5" name="TextBox 14"/>
          <p:cNvSpPr txBox="1"/>
          <p:nvPr/>
        </p:nvSpPr>
        <p:spPr>
          <a:xfrm>
            <a:off x="950976" y="2876804"/>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Den Treffer anklicken. Er steht danach als </a:t>
            </a:r>
            <a:r>
              <a:rPr sz="1150" b="1" i="0" lang="de-DE">
                <a:solidFill>
                  <a:srgbClr val="25333F"/>
                </a:solidFill>
                <a:latin typeface="Segoe UI"/>
              </a:rPr>
              <a:t>Pille</a:t>
            </a:r>
            <a:r>
              <a:rPr sz="1150" b="0" i="0" lang="de-DE">
                <a:solidFill>
                  <a:srgbClr val="25333F"/>
                </a:solidFill>
                <a:latin typeface="Segoe UI"/>
              </a:rPr>
              <a:t> in der Zeile.</a:t>
            </a:r>
          </a:p>
        </p:txBody>
      </p:sp>
      <p:sp>
        <p:nvSpPr>
          <p:cNvPr id="16" name="TextBox 15"/>
          <p:cNvSpPr txBox="1"/>
          <p:nvPr/>
        </p:nvSpPr>
        <p:spPr>
          <a:xfrm>
            <a:off x="950976" y="3278886"/>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Über das × lösen Sie die Verknüpfung; der Name bleibt als Text stehen.</a:t>
            </a:r>
          </a:p>
        </p:txBody>
      </p:sp>
      <p:sp>
        <p:nvSpPr>
          <p:cNvPr id="17" name="Oval 16"/>
          <p:cNvSpPr/>
          <p:nvPr/>
        </p:nvSpPr>
        <p:spPr>
          <a:xfrm>
            <a:off x="566928" y="381533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856481"/>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9" name="TextBox 18"/>
          <p:cNvSpPr txBox="1"/>
          <p:nvPr/>
        </p:nvSpPr>
        <p:spPr>
          <a:xfrm>
            <a:off x="950976" y="3806189"/>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Mit </a:t>
            </a:r>
            <a:r>
              <a:rPr sz="1150" b="1" i="0" lang="de-DE">
                <a:solidFill>
                  <a:srgbClr val="25333F"/>
                </a:solidFill>
                <a:latin typeface="Segoe UI"/>
              </a:rPr>
              <a:t>Sprecher hinzufügen</a:t>
            </a:r>
            <a:r>
              <a:rPr sz="1150" b="0" i="0" lang="de-DE">
                <a:solidFill>
                  <a:srgbClr val="25333F"/>
                </a:solidFill>
                <a:latin typeface="Segoe UI"/>
              </a:rPr>
              <a:t> eine weitere Zeile anlegen.</a:t>
            </a:r>
          </a:p>
        </p:txBody>
      </p:sp>
      <p:sp>
        <p:nvSpPr>
          <p:cNvPr id="20" name="Oval 19"/>
          <p:cNvSpPr/>
          <p:nvPr/>
        </p:nvSpPr>
        <p:spPr>
          <a:xfrm>
            <a:off x="566928" y="423125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4272406"/>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2" name="TextBox 21"/>
          <p:cNvSpPr txBox="1"/>
          <p:nvPr/>
        </p:nvSpPr>
        <p:spPr>
          <a:xfrm>
            <a:off x="950976" y="4222114"/>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Am Griff links die Zeilen per Ziehen </a:t>
            </a:r>
            <a:r>
              <a:rPr sz="1150" b="1" i="0" lang="de-DE">
                <a:solidFill>
                  <a:srgbClr val="25333F"/>
                </a:solidFill>
                <a:latin typeface="Segoe UI"/>
              </a:rPr>
              <a:t>umsortieren</a:t>
            </a:r>
            <a:r>
              <a:rPr sz="1150" b="0" i="0" lang="de-DE">
                <a:solidFill>
                  <a:srgbClr val="25333F"/>
                </a:solidFill>
                <a:latin typeface="Segoe UI"/>
              </a:rPr>
              <a:t>.</a:t>
            </a:r>
          </a:p>
        </p:txBody>
      </p:sp>
      <p:sp>
        <p:nvSpPr>
          <p:cNvPr id="23" name="TextBox 22"/>
          <p:cNvSpPr txBox="1"/>
          <p:nvPr/>
        </p:nvSpPr>
        <p:spPr>
          <a:xfrm>
            <a:off x="950976" y="4446015"/>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Die erste Zeile ist die Hauptperson – sie erscheint oben im Kopfbereich.</a:t>
            </a:r>
          </a:p>
        </p:txBody>
      </p:sp>
      <p:sp>
        <p:nvSpPr>
          <p:cNvPr id="24" name="Oval 23"/>
          <p:cNvSpPr/>
          <p:nvPr/>
        </p:nvSpPr>
        <p:spPr>
          <a:xfrm>
            <a:off x="566928" y="498246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66928" y="5023611"/>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6</a:t>
            </a:r>
          </a:p>
        </p:txBody>
      </p:sp>
      <p:sp>
        <p:nvSpPr>
          <p:cNvPr id="26" name="TextBox 25"/>
          <p:cNvSpPr txBox="1"/>
          <p:nvPr/>
        </p:nvSpPr>
        <p:spPr>
          <a:xfrm>
            <a:off x="950976" y="4973319"/>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Profil-Adresse und Aussteller stehen im Block </a:t>
            </a:r>
            <a:r>
              <a:rPr sz="1150" b="1" i="0" lang="de-DE">
                <a:solidFill>
                  <a:srgbClr val="25333F"/>
                </a:solidFill>
                <a:latin typeface="Segoe UI"/>
              </a:rPr>
              <a:t>darunter</a:t>
            </a:r>
            <a:r>
              <a:rPr sz="1150" b="0" i="0" lang="de-DE">
                <a:solidFill>
                  <a:srgbClr val="25333F"/>
                </a:solidFill>
                <a:latin typeface="Segoe UI"/>
              </a:rPr>
              <a:t>.</a:t>
            </a:r>
          </a:p>
        </p:txBody>
      </p:sp>
      <p:sp>
        <p:nvSpPr>
          <p:cNvPr id="27" name="TextBox 26"/>
          <p:cNvSpPr txBox="1"/>
          <p:nvPr/>
        </p:nvSpPr>
        <p:spPr>
          <a:xfrm>
            <a:off x="950976" y="5197220"/>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Sie gehören immer zur ersten Zeile.</a:t>
            </a:r>
          </a:p>
        </p:txBody>
      </p:sp>
      <p:sp>
        <p:nvSpPr>
          <p:cNvPr id="28" name="Rectangle 27"/>
          <p:cNvSpPr/>
          <p:nvPr/>
        </p:nvSpPr>
        <p:spPr>
          <a:xfrm>
            <a:off x="5315407" y="1353312"/>
            <a:ext cx="6309360" cy="406908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5315407" y="1353312"/>
            <a:ext cx="63093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40684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 Kongress</a:t>
            </a:r>
          </a:p>
        </p:txBody>
      </p:sp>
      <p:sp>
        <p:nvSpPr>
          <p:cNvPr id="31" name="Rectangle 30"/>
          <p:cNvSpPr/>
          <p:nvPr/>
        </p:nvSpPr>
        <p:spPr>
          <a:xfrm>
            <a:off x="5315407" y="1572768"/>
            <a:ext cx="1481328" cy="384962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46171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33" name="Rectangle 32"/>
          <p:cNvSpPr/>
          <p:nvPr/>
        </p:nvSpPr>
        <p:spPr>
          <a:xfrm>
            <a:off x="531540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546171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Veranstaltungen</a:t>
            </a:r>
          </a:p>
        </p:txBody>
      </p:sp>
      <p:sp>
        <p:nvSpPr>
          <p:cNvPr id="35" name="Rectangle 34"/>
          <p:cNvSpPr/>
          <p:nvPr/>
        </p:nvSpPr>
        <p:spPr>
          <a:xfrm>
            <a:off x="5315407"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558972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7" name="TextBox 36"/>
          <p:cNvSpPr txBox="1"/>
          <p:nvPr/>
        </p:nvSpPr>
        <p:spPr>
          <a:xfrm>
            <a:off x="558972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Alle Veranstaltungen</a:t>
            </a:r>
          </a:p>
        </p:txBody>
      </p:sp>
      <p:sp>
        <p:nvSpPr>
          <p:cNvPr id="38" name="TextBox 37"/>
          <p:cNvSpPr txBox="1"/>
          <p:nvPr/>
        </p:nvSpPr>
        <p:spPr>
          <a:xfrm>
            <a:off x="5589727" y="251917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Erstellen</a:t>
            </a:r>
          </a:p>
        </p:txBody>
      </p:sp>
      <p:sp>
        <p:nvSpPr>
          <p:cNvPr id="39" name="TextBox 38"/>
          <p:cNvSpPr txBox="1"/>
          <p:nvPr/>
        </p:nvSpPr>
        <p:spPr>
          <a:xfrm>
            <a:off x="558972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Sprecher</a:t>
            </a:r>
          </a:p>
        </p:txBody>
      </p:sp>
      <p:sp>
        <p:nvSpPr>
          <p:cNvPr id="40" name="TextBox 39"/>
          <p:cNvSpPr txBox="1"/>
          <p:nvPr/>
        </p:nvSpPr>
        <p:spPr>
          <a:xfrm>
            <a:off x="558972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41" name="TextBox 40"/>
          <p:cNvSpPr txBox="1"/>
          <p:nvPr/>
        </p:nvSpPr>
        <p:spPr>
          <a:xfrm>
            <a:off x="558972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Orte</a:t>
            </a:r>
          </a:p>
        </p:txBody>
      </p:sp>
      <p:sp>
        <p:nvSpPr>
          <p:cNvPr id="42" name="TextBox 41"/>
          <p:cNvSpPr txBox="1"/>
          <p:nvPr/>
        </p:nvSpPr>
        <p:spPr>
          <a:xfrm>
            <a:off x="5589727" y="32506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Rollen</a:t>
            </a:r>
          </a:p>
        </p:txBody>
      </p:sp>
      <p:sp>
        <p:nvSpPr>
          <p:cNvPr id="43" name="TextBox 42"/>
          <p:cNvSpPr txBox="1"/>
          <p:nvPr/>
        </p:nvSpPr>
        <p:spPr>
          <a:xfrm>
            <a:off x="5589727" y="34335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Master Editor</a:t>
            </a:r>
          </a:p>
        </p:txBody>
      </p:sp>
      <p:sp>
        <p:nvSpPr>
          <p:cNvPr id="44" name="TextBox 43"/>
          <p:cNvSpPr txBox="1"/>
          <p:nvPr/>
        </p:nvSpPr>
        <p:spPr>
          <a:xfrm>
            <a:off x="5589727" y="36164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45" name="TextBox 44"/>
          <p:cNvSpPr txBox="1"/>
          <p:nvPr/>
        </p:nvSpPr>
        <p:spPr>
          <a:xfrm>
            <a:off x="5589727" y="37993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46" name="TextBox 45"/>
          <p:cNvSpPr txBox="1"/>
          <p:nvPr/>
        </p:nvSpPr>
        <p:spPr>
          <a:xfrm>
            <a:off x="5589727" y="39822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47" name="TextBox 46"/>
          <p:cNvSpPr txBox="1"/>
          <p:nvPr/>
        </p:nvSpPr>
        <p:spPr>
          <a:xfrm>
            <a:off x="5461711" y="42382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48" name="TextBox 47"/>
          <p:cNvSpPr txBox="1"/>
          <p:nvPr/>
        </p:nvSpPr>
        <p:spPr>
          <a:xfrm>
            <a:off x="5461711" y="44759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49" name="TextBox 48"/>
          <p:cNvSpPr txBox="1"/>
          <p:nvPr/>
        </p:nvSpPr>
        <p:spPr>
          <a:xfrm>
            <a:off x="5461711" y="4713732"/>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Design</a:t>
            </a:r>
          </a:p>
        </p:txBody>
      </p:sp>
      <p:sp>
        <p:nvSpPr>
          <p:cNvPr id="50" name="TextBox 49"/>
          <p:cNvSpPr txBox="1"/>
          <p:nvPr/>
        </p:nvSpPr>
        <p:spPr>
          <a:xfrm>
            <a:off x="6997903" y="1719072"/>
            <a:ext cx="3840480" cy="219456"/>
          </a:xfrm>
          <a:prstGeom prst="rect">
            <a:avLst/>
          </a:prstGeom>
          <a:noFill/>
        </p:spPr>
        <p:txBody>
          <a:bodyPr wrap="square" lIns="0" rIns="0" tIns="0" bIns="0" anchor="t">
            <a:spAutoFit/>
          </a:bodyPr>
          <a:lstStyle/>
          <a:p>
            <a:pPr algn="l">
              <a:lnSpc>
                <a:spcPct val="100000"/>
              </a:lnSpc>
            </a:pPr>
            <a:r>
              <a:rPr sz="1100" b="0" i="0" lang="de-DE">
                <a:solidFill>
                  <a:srgbClr val="1F2933"/>
                </a:solidFill>
                <a:latin typeface="Segoe UI"/>
              </a:rPr>
              <a:t>Veranstaltung bearbeiten</a:t>
            </a:r>
          </a:p>
        </p:txBody>
      </p:sp>
      <p:sp>
        <p:nvSpPr>
          <p:cNvPr id="51" name="Rectangle 50"/>
          <p:cNvSpPr/>
          <p:nvPr/>
        </p:nvSpPr>
        <p:spPr>
          <a:xfrm>
            <a:off x="6997903" y="2011680"/>
            <a:ext cx="4078224" cy="23317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Rectangle 51"/>
          <p:cNvSpPr/>
          <p:nvPr/>
        </p:nvSpPr>
        <p:spPr>
          <a:xfrm>
            <a:off x="6997903" y="2011680"/>
            <a:ext cx="4078224"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ectangle 52"/>
          <p:cNvSpPr/>
          <p:nvPr/>
        </p:nvSpPr>
        <p:spPr>
          <a:xfrm>
            <a:off x="6997903" y="2286000"/>
            <a:ext cx="4078224"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7107631" y="2080260"/>
            <a:ext cx="3858768"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Personen / Rollen (optional)</a:t>
            </a:r>
          </a:p>
        </p:txBody>
      </p:sp>
      <p:sp>
        <p:nvSpPr>
          <p:cNvPr id="55" name="TextBox 54"/>
          <p:cNvSpPr txBox="1"/>
          <p:nvPr/>
        </p:nvSpPr>
        <p:spPr>
          <a:xfrm>
            <a:off x="7180783" y="2414016"/>
            <a:ext cx="914400" cy="137160"/>
          </a:xfrm>
          <a:prstGeom prst="rect">
            <a:avLst/>
          </a:prstGeom>
          <a:noFill/>
        </p:spPr>
        <p:txBody>
          <a:bodyPr wrap="square" lIns="0" rIns="0" tIns="0" bIns="0" anchor="t">
            <a:spAutoFit/>
          </a:bodyPr>
          <a:lstStyle/>
          <a:p>
            <a:pPr algn="l">
              <a:lnSpc>
                <a:spcPct val="100000"/>
              </a:lnSpc>
            </a:pPr>
            <a:r>
              <a:rPr sz="650" b="1" i="0" lang="de-DE">
                <a:solidFill>
                  <a:srgbClr val="6B7A88"/>
                </a:solidFill>
                <a:latin typeface="Segoe UI"/>
              </a:rPr>
              <a:t>Rolle</a:t>
            </a:r>
          </a:p>
        </p:txBody>
      </p:sp>
      <p:sp>
        <p:nvSpPr>
          <p:cNvPr id="56" name="TextBox 55"/>
          <p:cNvSpPr txBox="1"/>
          <p:nvPr/>
        </p:nvSpPr>
        <p:spPr>
          <a:xfrm>
            <a:off x="8150047" y="2414016"/>
            <a:ext cx="1417320" cy="137160"/>
          </a:xfrm>
          <a:prstGeom prst="rect">
            <a:avLst/>
          </a:prstGeom>
          <a:noFill/>
        </p:spPr>
        <p:txBody>
          <a:bodyPr wrap="square" lIns="0" rIns="0" tIns="0" bIns="0" anchor="t">
            <a:spAutoFit/>
          </a:bodyPr>
          <a:lstStyle/>
          <a:p>
            <a:pPr algn="l">
              <a:lnSpc>
                <a:spcPct val="100000"/>
              </a:lnSpc>
            </a:pPr>
            <a:r>
              <a:rPr sz="650" b="1" i="0" lang="de-DE">
                <a:solidFill>
                  <a:srgbClr val="6B7A88"/>
                </a:solidFill>
                <a:latin typeface="Segoe UI"/>
              </a:rPr>
              <a:t>Name</a:t>
            </a:r>
          </a:p>
        </p:txBody>
      </p:sp>
      <p:sp>
        <p:nvSpPr>
          <p:cNvPr id="57" name="TextBox 56"/>
          <p:cNvSpPr txBox="1"/>
          <p:nvPr/>
        </p:nvSpPr>
        <p:spPr>
          <a:xfrm>
            <a:off x="9622231" y="2414016"/>
            <a:ext cx="1143000" cy="137160"/>
          </a:xfrm>
          <a:prstGeom prst="rect">
            <a:avLst/>
          </a:prstGeom>
          <a:noFill/>
        </p:spPr>
        <p:txBody>
          <a:bodyPr wrap="square" lIns="0" rIns="0" tIns="0" bIns="0" anchor="t">
            <a:spAutoFit/>
          </a:bodyPr>
          <a:lstStyle/>
          <a:p>
            <a:pPr algn="l">
              <a:lnSpc>
                <a:spcPct val="100000"/>
              </a:lnSpc>
            </a:pPr>
            <a:r>
              <a:rPr sz="650" b="1" i="0" lang="de-DE">
                <a:solidFill>
                  <a:srgbClr val="6B7A88"/>
                </a:solidFill>
                <a:latin typeface="Segoe UI"/>
              </a:rPr>
              <a:t>Klickziel</a:t>
            </a:r>
          </a:p>
        </p:txBody>
      </p:sp>
      <p:sp>
        <p:nvSpPr>
          <p:cNvPr id="58" name="Rounded Rectangle 57"/>
          <p:cNvSpPr/>
          <p:nvPr/>
        </p:nvSpPr>
        <p:spPr>
          <a:xfrm>
            <a:off x="7125919" y="2596896"/>
            <a:ext cx="3822191" cy="566928"/>
          </a:xfrm>
          <a:prstGeom prst="roundRect">
            <a:avLst>
              <a:gd name="adj" fmla="val 6000"/>
            </a:avLst>
          </a:prstGeom>
          <a:solidFill>
            <a:srgbClr val="F7FAFC"/>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Rectangle 58"/>
          <p:cNvSpPr/>
          <p:nvPr/>
        </p:nvSpPr>
        <p:spPr>
          <a:xfrm>
            <a:off x="7144207" y="2779776"/>
            <a:ext cx="41148" cy="18288"/>
          </a:xfrm>
          <a:prstGeom prst="rect">
            <a:avLst/>
          </a:prstGeom>
          <a:solidFill>
            <a:srgbClr val="9AA6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Rectangle 59"/>
          <p:cNvSpPr/>
          <p:nvPr/>
        </p:nvSpPr>
        <p:spPr>
          <a:xfrm>
            <a:off x="7144207" y="2843784"/>
            <a:ext cx="41148" cy="18288"/>
          </a:xfrm>
          <a:prstGeom prst="rect">
            <a:avLst/>
          </a:prstGeom>
          <a:solidFill>
            <a:srgbClr val="9AA6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ectangle 60"/>
          <p:cNvSpPr/>
          <p:nvPr/>
        </p:nvSpPr>
        <p:spPr>
          <a:xfrm>
            <a:off x="7144207" y="2907792"/>
            <a:ext cx="41148" cy="18288"/>
          </a:xfrm>
          <a:prstGeom prst="rect">
            <a:avLst/>
          </a:prstGeom>
          <a:solidFill>
            <a:srgbClr val="9AA6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ounded Rectangle 61"/>
          <p:cNvSpPr/>
          <p:nvPr/>
        </p:nvSpPr>
        <p:spPr>
          <a:xfrm>
            <a:off x="7180783" y="2761488"/>
            <a:ext cx="91440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7272223" y="2811780"/>
            <a:ext cx="530352"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Sprecher</a:t>
            </a:r>
          </a:p>
        </p:txBody>
      </p:sp>
      <p:sp>
        <p:nvSpPr>
          <p:cNvPr id="64" name="TextBox 63"/>
          <p:cNvSpPr txBox="1"/>
          <p:nvPr/>
        </p:nvSpPr>
        <p:spPr>
          <a:xfrm>
            <a:off x="7875727" y="2811780"/>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65" name="Rounded Rectangle 64"/>
          <p:cNvSpPr/>
          <p:nvPr/>
        </p:nvSpPr>
        <p:spPr>
          <a:xfrm>
            <a:off x="8150047" y="2724912"/>
            <a:ext cx="1417320" cy="310896"/>
          </a:xfrm>
          <a:prstGeom prst="roundRect">
            <a:avLst>
              <a:gd name="adj" fmla="val 14000"/>
            </a:avLst>
          </a:prstGeom>
          <a:solidFill>
            <a:srgbClr val="FFFFFF"/>
          </a:solidFill>
          <a:ln w="1270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Rectangle 65"/>
          <p:cNvSpPr/>
          <p:nvPr/>
        </p:nvSpPr>
        <p:spPr>
          <a:xfrm>
            <a:off x="8195767" y="2770632"/>
            <a:ext cx="219456" cy="219456"/>
          </a:xfrm>
          <a:prstGeom prst="rect">
            <a:avLst/>
          </a:prstGeom>
          <a:solidFill>
            <a:srgbClr val="D6E3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8460943" y="2756916"/>
            <a:ext cx="941832" cy="128016"/>
          </a:xfrm>
          <a:prstGeom prst="rect">
            <a:avLst/>
          </a:prstGeom>
          <a:noFill/>
        </p:spPr>
        <p:txBody>
          <a:bodyPr wrap="square" lIns="0" rIns="0" tIns="0" bIns="0" anchor="t">
            <a:spAutoFit/>
          </a:bodyPr>
          <a:lstStyle/>
          <a:p>
            <a:pPr algn="l">
              <a:lnSpc>
                <a:spcPct val="100000"/>
              </a:lnSpc>
            </a:pPr>
            <a:r>
              <a:rPr sz="630" b="1" i="0" lang="de-DE">
                <a:solidFill>
                  <a:srgbClr val="0B3A5D"/>
                </a:solidFill>
                <a:latin typeface="Segoe UI"/>
              </a:rPr>
              <a:t>Erika Mustermann · 87</a:t>
            </a:r>
          </a:p>
        </p:txBody>
      </p:sp>
      <p:sp>
        <p:nvSpPr>
          <p:cNvPr id="68" name="TextBox 67"/>
          <p:cNvSpPr txBox="1"/>
          <p:nvPr/>
        </p:nvSpPr>
        <p:spPr>
          <a:xfrm>
            <a:off x="8460943" y="2884932"/>
            <a:ext cx="941832" cy="118872"/>
          </a:xfrm>
          <a:prstGeom prst="rect">
            <a:avLst/>
          </a:prstGeom>
          <a:noFill/>
        </p:spPr>
        <p:txBody>
          <a:bodyPr wrap="square" lIns="0" rIns="0" tIns="0" bIns="0" anchor="t">
            <a:spAutoFit/>
          </a:bodyPr>
          <a:lstStyle/>
          <a:p>
            <a:pPr algn="l">
              <a:lnSpc>
                <a:spcPct val="100000"/>
              </a:lnSpc>
            </a:pPr>
            <a:r>
              <a:rPr sz="580" b="0" i="0" lang="de-DE">
                <a:solidFill>
                  <a:srgbClr val="6B7A88"/>
                </a:solidFill>
                <a:latin typeface="Segoe UI"/>
              </a:rPr>
              <a:t>Sprecher · Example Ltd.</a:t>
            </a:r>
          </a:p>
        </p:txBody>
      </p:sp>
      <p:sp>
        <p:nvSpPr>
          <p:cNvPr id="69" name="TextBox 68"/>
          <p:cNvSpPr txBox="1"/>
          <p:nvPr/>
        </p:nvSpPr>
        <p:spPr>
          <a:xfrm>
            <a:off x="9411919" y="2811780"/>
            <a:ext cx="128016" cy="128016"/>
          </a:xfrm>
          <a:prstGeom prst="rect">
            <a:avLst/>
          </a:prstGeom>
          <a:noFill/>
        </p:spPr>
        <p:txBody>
          <a:bodyPr wrap="square" lIns="0" rIns="0" tIns="0" bIns="0" anchor="t">
            <a:spAutoFit/>
          </a:bodyPr>
          <a:lstStyle/>
          <a:p>
            <a:pPr algn="l">
              <a:lnSpc>
                <a:spcPct val="100000"/>
              </a:lnSpc>
            </a:pPr>
            <a:r>
              <a:rPr sz="700" b="1" i="0" lang="de-DE">
                <a:solidFill>
                  <a:srgbClr val="6B7A88"/>
                </a:solidFill>
                <a:latin typeface="Segoe UI"/>
              </a:rPr>
              <a:t>x</a:t>
            </a:r>
          </a:p>
        </p:txBody>
      </p:sp>
      <p:sp>
        <p:nvSpPr>
          <p:cNvPr id="70" name="Rounded Rectangle 69"/>
          <p:cNvSpPr/>
          <p:nvPr/>
        </p:nvSpPr>
        <p:spPr>
          <a:xfrm>
            <a:off x="9622231" y="2761488"/>
            <a:ext cx="114300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9713671" y="2811780"/>
            <a:ext cx="758952"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Automatisch</a:t>
            </a:r>
          </a:p>
        </p:txBody>
      </p:sp>
      <p:sp>
        <p:nvSpPr>
          <p:cNvPr id="72" name="TextBox 71"/>
          <p:cNvSpPr txBox="1"/>
          <p:nvPr/>
        </p:nvSpPr>
        <p:spPr>
          <a:xfrm>
            <a:off x="10545775" y="2811780"/>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73" name="Rounded Rectangle 72"/>
          <p:cNvSpPr/>
          <p:nvPr/>
        </p:nvSpPr>
        <p:spPr>
          <a:xfrm>
            <a:off x="7125919" y="3218688"/>
            <a:ext cx="3822191" cy="566928"/>
          </a:xfrm>
          <a:prstGeom prst="roundRect">
            <a:avLst>
              <a:gd name="adj" fmla="val 6000"/>
            </a:avLst>
          </a:prstGeom>
          <a:solidFill>
            <a:srgbClr val="F7FAFC"/>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Rectangle 73"/>
          <p:cNvSpPr/>
          <p:nvPr/>
        </p:nvSpPr>
        <p:spPr>
          <a:xfrm>
            <a:off x="7144207" y="3401568"/>
            <a:ext cx="41148" cy="18288"/>
          </a:xfrm>
          <a:prstGeom prst="rect">
            <a:avLst/>
          </a:prstGeom>
          <a:solidFill>
            <a:srgbClr val="9AA6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Rectangle 74"/>
          <p:cNvSpPr/>
          <p:nvPr/>
        </p:nvSpPr>
        <p:spPr>
          <a:xfrm>
            <a:off x="7144207" y="3465576"/>
            <a:ext cx="41148" cy="18288"/>
          </a:xfrm>
          <a:prstGeom prst="rect">
            <a:avLst/>
          </a:prstGeom>
          <a:solidFill>
            <a:srgbClr val="9AA6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Rectangle 75"/>
          <p:cNvSpPr/>
          <p:nvPr/>
        </p:nvSpPr>
        <p:spPr>
          <a:xfrm>
            <a:off x="7144207" y="3529584"/>
            <a:ext cx="41148" cy="18288"/>
          </a:xfrm>
          <a:prstGeom prst="rect">
            <a:avLst/>
          </a:prstGeom>
          <a:solidFill>
            <a:srgbClr val="9AA6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Rounded Rectangle 76"/>
          <p:cNvSpPr/>
          <p:nvPr/>
        </p:nvSpPr>
        <p:spPr>
          <a:xfrm>
            <a:off x="7180783" y="3383280"/>
            <a:ext cx="91440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7272223" y="3433572"/>
            <a:ext cx="530352"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Moderation</a:t>
            </a:r>
          </a:p>
        </p:txBody>
      </p:sp>
      <p:sp>
        <p:nvSpPr>
          <p:cNvPr id="79" name="TextBox 78"/>
          <p:cNvSpPr txBox="1"/>
          <p:nvPr/>
        </p:nvSpPr>
        <p:spPr>
          <a:xfrm>
            <a:off x="7875727" y="3433572"/>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80" name="Rounded Rectangle 79"/>
          <p:cNvSpPr/>
          <p:nvPr/>
        </p:nvSpPr>
        <p:spPr>
          <a:xfrm>
            <a:off x="8150047" y="3383280"/>
            <a:ext cx="141732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TextBox 80"/>
          <p:cNvSpPr txBox="1"/>
          <p:nvPr/>
        </p:nvSpPr>
        <p:spPr>
          <a:xfrm>
            <a:off x="8241487" y="3433572"/>
            <a:ext cx="1033272"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Jane Doe</a:t>
            </a:r>
          </a:p>
        </p:txBody>
      </p:sp>
      <p:sp>
        <p:nvSpPr>
          <p:cNvPr id="82" name="Rounded Rectangle 81"/>
          <p:cNvSpPr/>
          <p:nvPr/>
        </p:nvSpPr>
        <p:spPr>
          <a:xfrm>
            <a:off x="9622231" y="3383280"/>
            <a:ext cx="114300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TextBox 82"/>
          <p:cNvSpPr txBox="1"/>
          <p:nvPr/>
        </p:nvSpPr>
        <p:spPr>
          <a:xfrm>
            <a:off x="9713671" y="3433572"/>
            <a:ext cx="758952"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Sprecher-Seite</a:t>
            </a:r>
          </a:p>
        </p:txBody>
      </p:sp>
      <p:sp>
        <p:nvSpPr>
          <p:cNvPr id="84" name="TextBox 83"/>
          <p:cNvSpPr txBox="1"/>
          <p:nvPr/>
        </p:nvSpPr>
        <p:spPr>
          <a:xfrm>
            <a:off x="10545775" y="3433572"/>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85" name="Rounded Rectangle 84"/>
          <p:cNvSpPr/>
          <p:nvPr/>
        </p:nvSpPr>
        <p:spPr>
          <a:xfrm>
            <a:off x="7180783" y="3858768"/>
            <a:ext cx="1521561" cy="24688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7180783" y="3909060"/>
            <a:ext cx="1521561" cy="146304"/>
          </a:xfrm>
          <a:prstGeom prst="rect">
            <a:avLst/>
          </a:prstGeom>
          <a:noFill/>
        </p:spPr>
        <p:txBody>
          <a:bodyPr wrap="square" lIns="0" rIns="0" tIns="0" bIns="0" anchor="t">
            <a:spAutoFit/>
          </a:bodyPr>
          <a:lstStyle/>
          <a:p>
            <a:pPr algn="ctr">
              <a:lnSpc>
                <a:spcPct val="100000"/>
              </a:lnSpc>
            </a:pPr>
            <a:r>
              <a:rPr sz="800" b="0" i="0" lang="de-DE">
                <a:solidFill>
                  <a:srgbClr val="2271B1"/>
                </a:solidFill>
                <a:latin typeface="Segoe UI"/>
              </a:rPr>
              <a:t>+  Sprecher hinzufügen</a:t>
            </a:r>
          </a:p>
        </p:txBody>
      </p:sp>
      <p:sp>
        <p:nvSpPr>
          <p:cNvPr id="87" name="Rectangle 86"/>
          <p:cNvSpPr/>
          <p:nvPr/>
        </p:nvSpPr>
        <p:spPr>
          <a:xfrm>
            <a:off x="6997903" y="4407408"/>
            <a:ext cx="4078224" cy="77724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Rectangle 87"/>
          <p:cNvSpPr/>
          <p:nvPr/>
        </p:nvSpPr>
        <p:spPr>
          <a:xfrm>
            <a:off x="6997903" y="4407408"/>
            <a:ext cx="4078224"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9" name="Rectangle 88"/>
          <p:cNvSpPr/>
          <p:nvPr/>
        </p:nvSpPr>
        <p:spPr>
          <a:xfrm>
            <a:off x="6997903" y="4681728"/>
            <a:ext cx="4078224"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7107631" y="4475988"/>
            <a:ext cx="3858768"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Erster Sprecher: Profil-Verlinkung</a:t>
            </a:r>
          </a:p>
        </p:txBody>
      </p:sp>
      <p:sp>
        <p:nvSpPr>
          <p:cNvPr id="91" name="Rounded Rectangle 90"/>
          <p:cNvSpPr/>
          <p:nvPr/>
        </p:nvSpPr>
        <p:spPr>
          <a:xfrm>
            <a:off x="7125919" y="4809744"/>
            <a:ext cx="1847088"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TextBox 91"/>
          <p:cNvSpPr txBox="1"/>
          <p:nvPr/>
        </p:nvSpPr>
        <p:spPr>
          <a:xfrm>
            <a:off x="7217359" y="4860036"/>
            <a:ext cx="1463040"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https://example.com/erika</a:t>
            </a:r>
          </a:p>
        </p:txBody>
      </p:sp>
      <p:sp>
        <p:nvSpPr>
          <p:cNvPr id="93" name="Rounded Rectangle 92"/>
          <p:cNvSpPr/>
          <p:nvPr/>
        </p:nvSpPr>
        <p:spPr>
          <a:xfrm>
            <a:off x="9101023" y="4809744"/>
            <a:ext cx="1847088"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TextBox 93"/>
          <p:cNvSpPr txBox="1"/>
          <p:nvPr/>
        </p:nvSpPr>
        <p:spPr>
          <a:xfrm>
            <a:off x="9192463" y="4860036"/>
            <a:ext cx="1463040"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Aussteller: keiner</a:t>
            </a:r>
          </a:p>
        </p:txBody>
      </p:sp>
      <p:sp>
        <p:nvSpPr>
          <p:cNvPr id="95" name="Oval 94"/>
          <p:cNvSpPr/>
          <p:nvPr/>
        </p:nvSpPr>
        <p:spPr>
          <a:xfrm>
            <a:off x="11112703" y="20116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6" name="TextBox 95"/>
          <p:cNvSpPr txBox="1"/>
          <p:nvPr/>
        </p:nvSpPr>
        <p:spPr>
          <a:xfrm>
            <a:off x="11112703" y="207111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97" name="Oval 96"/>
          <p:cNvSpPr/>
          <p:nvPr/>
        </p:nvSpPr>
        <p:spPr>
          <a:xfrm>
            <a:off x="11112703" y="234086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8" name="TextBox 97"/>
          <p:cNvSpPr txBox="1"/>
          <p:nvPr/>
        </p:nvSpPr>
        <p:spPr>
          <a:xfrm>
            <a:off x="11112703" y="240030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99" name="Oval 98"/>
          <p:cNvSpPr/>
          <p:nvPr/>
        </p:nvSpPr>
        <p:spPr>
          <a:xfrm>
            <a:off x="11112703" y="274320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0" name="TextBox 99"/>
          <p:cNvSpPr txBox="1"/>
          <p:nvPr/>
        </p:nvSpPr>
        <p:spPr>
          <a:xfrm>
            <a:off x="11112703" y="280263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101" name="Oval 100"/>
          <p:cNvSpPr/>
          <p:nvPr/>
        </p:nvSpPr>
        <p:spPr>
          <a:xfrm>
            <a:off x="11112703" y="38404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2" name="TextBox 101"/>
          <p:cNvSpPr txBox="1"/>
          <p:nvPr/>
        </p:nvSpPr>
        <p:spPr>
          <a:xfrm>
            <a:off x="11112703" y="389991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103" name="Oval 102"/>
          <p:cNvSpPr/>
          <p:nvPr/>
        </p:nvSpPr>
        <p:spPr>
          <a:xfrm>
            <a:off x="6751015" y="305409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4" name="TextBox 103"/>
          <p:cNvSpPr txBox="1"/>
          <p:nvPr/>
        </p:nvSpPr>
        <p:spPr>
          <a:xfrm>
            <a:off x="6751015" y="311353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5</a:t>
            </a:r>
          </a:p>
        </p:txBody>
      </p:sp>
      <p:sp>
        <p:nvSpPr>
          <p:cNvPr id="105" name="Oval 104"/>
          <p:cNvSpPr/>
          <p:nvPr/>
        </p:nvSpPr>
        <p:spPr>
          <a:xfrm>
            <a:off x="11112703" y="44074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6" name="TextBox 105"/>
          <p:cNvSpPr txBox="1"/>
          <p:nvPr/>
        </p:nvSpPr>
        <p:spPr>
          <a:xfrm>
            <a:off x="11112703" y="446684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6</a:t>
            </a:r>
          </a:p>
        </p:txBody>
      </p:sp>
      <p:sp>
        <p:nvSpPr>
          <p:cNvPr id="107" name="Rectangle 106"/>
          <p:cNvSpPr/>
          <p:nvPr/>
        </p:nvSpPr>
        <p:spPr>
          <a:xfrm>
            <a:off x="566928" y="5687568"/>
            <a:ext cx="11057839" cy="457200"/>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8" name="Rectangle 107"/>
          <p:cNvSpPr/>
          <p:nvPr/>
        </p:nvSpPr>
        <p:spPr>
          <a:xfrm>
            <a:off x="566928" y="5687568"/>
            <a:ext cx="50292" cy="45720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9" name="TextBox 10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ACHTUNG</a:t>
            </a:r>
          </a:p>
        </p:txBody>
      </p:sp>
      <p:sp>
        <p:nvSpPr>
          <p:cNvPr id="110" name="TextBox 109"/>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a:t>
            </a:r>
            <a:r>
              <a:rPr sz="1000" b="1" i="0" lang="de-DE">
                <a:solidFill>
                  <a:srgbClr val="2B3844"/>
                </a:solidFill>
                <a:latin typeface="Segoe UI"/>
              </a:rPr>
              <a:t>Sprache</a:t>
            </a:r>
            <a:r>
              <a:rPr sz="1000" b="0" i="0" lang="de-DE">
                <a:solidFill>
                  <a:srgbClr val="2B3844"/>
                </a:solidFill>
                <a:latin typeface="Segoe UI"/>
              </a:rPr>
              <a:t> gilt weiterhin für den ganzen Programmpunkt, nicht für die einzelne Person.</a:t>
            </a:r>
          </a:p>
        </p:txBody>
      </p:sp>
      <p:sp>
        <p:nvSpPr>
          <p:cNvPr id="111" name="Rectangle 11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2" name="TextBox 11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7 · Sprecher und Mitwirkende</a:t>
            </a:r>
          </a:p>
        </p:txBody>
      </p:sp>
      <p:sp>
        <p:nvSpPr>
          <p:cNvPr id="113" name="TextBox 11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91 / 140</a:t>
            </a:r>
          </a:p>
        </p:txBody>
      </p:sp>
    </p:spTree>
  </p:cSld>
  <p:clrMapOvr>
    <a:masterClrMapping/>
  </p:clrMapOvr>
</p:sld>
</file>

<file path=ppt/slides/slide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7.3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Zwei Regeln, die Ihnen Arbeit ersparen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444752"/>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41247" y="1353312"/>
            <a:ext cx="10783519" cy="237744"/>
          </a:xfrm>
          <a:prstGeom prst="rect">
            <a:avLst/>
          </a:prstGeom>
          <a:noFill/>
        </p:spPr>
        <p:txBody>
          <a:bodyPr wrap="square" lIns="0" rIns="0" tIns="0" bIns="0" anchor="t">
            <a:spAutoFit/>
          </a:bodyPr>
          <a:lstStyle/>
          <a:p>
            <a:pPr algn="l">
              <a:lnSpc>
                <a:spcPct val="100000"/>
              </a:lnSpc>
            </a:pPr>
            <a:r>
              <a:rPr sz="1250" b="1" i="0" lang="de-DE">
                <a:solidFill>
                  <a:srgbClr val="0B3A5D"/>
                </a:solidFill>
                <a:latin typeface="Segoe UI"/>
              </a:rPr>
              <a:t>Vererbung statt Kopie</a:t>
            </a:r>
          </a:p>
        </p:txBody>
      </p:sp>
      <p:sp>
        <p:nvSpPr>
          <p:cNvPr id="8" name="TextBox 7"/>
          <p:cNvSpPr txBox="1"/>
          <p:nvPr/>
        </p:nvSpPr>
        <p:spPr>
          <a:xfrm>
            <a:off x="841247" y="1604645"/>
            <a:ext cx="10783519" cy="274320"/>
          </a:xfrm>
          <a:prstGeom prst="rect">
            <a:avLst/>
          </a:prstGeom>
          <a:noFill/>
        </p:spPr>
        <p:txBody>
          <a:bodyPr wrap="square" lIns="0" rIns="0" tIns="0" bIns="0" anchor="t">
            <a:spAutoFit/>
          </a:bodyPr>
          <a:lstStyle/>
          <a:p>
            <a:pPr algn="l">
              <a:lnSpc>
                <a:spcPct val="122000"/>
              </a:lnSpc>
            </a:pPr>
            <a:r>
              <a:rPr sz="1100" b="0" i="0" lang="de-DE">
                <a:solidFill>
                  <a:srgbClr val="3B4A57"/>
                </a:solidFill>
                <a:latin typeface="Segoe UI"/>
              </a:rPr>
              <a:t>Rolle, Position und Unternehmung werden beim Verknüpfen </a:t>
            </a:r>
            <a:r>
              <a:rPr sz="1100" b="1" i="0" lang="de-DE">
                <a:solidFill>
                  <a:srgbClr val="3B4A57"/>
                </a:solidFill>
                <a:latin typeface="Segoe UI"/>
              </a:rPr>
              <a:t>nicht</a:t>
            </a:r>
            <a:r>
              <a:rPr sz="1100" b="0" i="0" lang="de-DE">
                <a:solidFill>
                  <a:srgbClr val="3B4A57"/>
                </a:solidFill>
                <a:latin typeface="Segoe UI"/>
              </a:rPr>
              <a:t> in die Zeile kopiert. Sie stehen dort nur blass als Platzhalter, etwa „— Leitung (vom Sprecher) —“. Lassen Sie die Felder leer, holt das Plugin die Angaben beim Anzeigen aus dem Datensatz. Korrigieren Sie dort später eine Berufsbezeichnung, ändert sie sich in </a:t>
            </a:r>
            <a:r>
              <a:rPr sz="1100" b="1" i="0" lang="de-DE">
                <a:solidFill>
                  <a:srgbClr val="3B4A57"/>
                </a:solidFill>
                <a:latin typeface="Segoe UI"/>
              </a:rPr>
              <a:t>allen</a:t>
            </a:r>
            <a:r>
              <a:rPr sz="1100" b="0" i="0" lang="de-DE">
                <a:solidFill>
                  <a:srgbClr val="3B4A57"/>
                </a:solidFill>
                <a:latin typeface="Segoe UI"/>
              </a:rPr>
              <a:t> Programmpunkten mit. Nur wer bewusst abweichen will – etwa weil jemand an diesem Tag moderiert statt vorträgt – trägt in der Zeile etwas ein.</a:t>
            </a:r>
          </a:p>
        </p:txBody>
      </p:sp>
      <p:sp>
        <p:nvSpPr>
          <p:cNvPr id="9" name="Oval 8"/>
          <p:cNvSpPr/>
          <p:nvPr/>
        </p:nvSpPr>
        <p:spPr>
          <a:xfrm>
            <a:off x="566928" y="2463419"/>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841247" y="2371979"/>
            <a:ext cx="10783519" cy="237744"/>
          </a:xfrm>
          <a:prstGeom prst="rect">
            <a:avLst/>
          </a:prstGeom>
          <a:noFill/>
        </p:spPr>
        <p:txBody>
          <a:bodyPr wrap="square" lIns="0" rIns="0" tIns="0" bIns="0" anchor="t">
            <a:spAutoFit/>
          </a:bodyPr>
          <a:lstStyle/>
          <a:p>
            <a:pPr algn="l">
              <a:lnSpc>
                <a:spcPct val="100000"/>
              </a:lnSpc>
            </a:pPr>
            <a:r>
              <a:rPr sz="1250" b="1" i="0" lang="de-DE">
                <a:solidFill>
                  <a:srgbClr val="0B3A5D"/>
                </a:solidFill>
                <a:latin typeface="Segoe UI"/>
              </a:rPr>
              <a:t>Vorbelegung mit Rückfrage</a:t>
            </a:r>
          </a:p>
        </p:txBody>
      </p:sp>
      <p:sp>
        <p:nvSpPr>
          <p:cNvPr id="11" name="TextBox 10"/>
          <p:cNvSpPr txBox="1"/>
          <p:nvPr/>
        </p:nvSpPr>
        <p:spPr>
          <a:xfrm>
            <a:off x="841247" y="2623312"/>
            <a:ext cx="10783519" cy="274320"/>
          </a:xfrm>
          <a:prstGeom prst="rect">
            <a:avLst/>
          </a:prstGeom>
          <a:noFill/>
        </p:spPr>
        <p:txBody>
          <a:bodyPr wrap="square" lIns="0" rIns="0" tIns="0" bIns="0" anchor="t">
            <a:spAutoFit/>
          </a:bodyPr>
          <a:lstStyle/>
          <a:p>
            <a:pPr algn="l">
              <a:lnSpc>
                <a:spcPct val="122000"/>
              </a:lnSpc>
            </a:pPr>
            <a:r>
              <a:rPr sz="1100" b="0" i="0" lang="de-DE">
                <a:solidFill>
                  <a:srgbClr val="3B4A57"/>
                </a:solidFill>
                <a:latin typeface="Segoe UI"/>
              </a:rPr>
              <a:t>Beim </a:t>
            </a:r>
            <a:r>
              <a:rPr sz="1100" b="1" i="0" lang="de-DE">
                <a:solidFill>
                  <a:srgbClr val="3B4A57"/>
                </a:solidFill>
                <a:latin typeface="Segoe UI"/>
              </a:rPr>
              <a:t>ersten</a:t>
            </a:r>
            <a:r>
              <a:rPr sz="1100" b="0" i="0" lang="de-DE">
                <a:solidFill>
                  <a:srgbClr val="3B4A57"/>
                </a:solidFill>
                <a:latin typeface="Segoe UI"/>
              </a:rPr>
              <a:t> Verknüpfen je Programmpunkt übernimmt das Plugin die Profil-Adresse und den ganzen Block Links &amp; Social Media aus dem Datensatz. Sind dort schon Werte eingetragen, fragt es nach: </a:t>
            </a:r>
            <a:r>
              <a:rPr sz="1100" b="1" i="0" lang="de-DE">
                <a:solidFill>
                  <a:srgbClr val="3B4A57"/>
                </a:solidFill>
                <a:latin typeface="Segoe UI"/>
              </a:rPr>
              <a:t>OK</a:t>
            </a:r>
            <a:r>
              <a:rPr sz="1100" b="0" i="0" lang="de-DE">
                <a:solidFill>
                  <a:srgbClr val="3B4A57"/>
                </a:solidFill>
                <a:latin typeface="Segoe UI"/>
              </a:rPr>
              <a:t> überschreibt alles, </a:t>
            </a:r>
            <a:r>
              <a:rPr sz="1100" b="1" i="0" lang="de-DE">
                <a:solidFill>
                  <a:srgbClr val="3B4A57"/>
                </a:solidFill>
                <a:latin typeface="Segoe UI"/>
              </a:rPr>
              <a:t>Abbrechen</a:t>
            </a:r>
            <a:r>
              <a:rPr sz="1100" b="0" i="0" lang="de-DE">
                <a:solidFill>
                  <a:srgbClr val="3B4A57"/>
                </a:solidFill>
                <a:latin typeface="Segoe UI"/>
              </a:rPr>
              <a:t> füllt nur die leeren Felder. Jede weitere Verknüpfung lässt diese Felder unangetastet – sie gehören zur Veranstaltung, nicht zur einzelnen Person.</a:t>
            </a:r>
          </a:p>
        </p:txBody>
      </p:sp>
      <p:sp>
        <p:nvSpPr>
          <p:cNvPr id="12" name="Rectangle 11"/>
          <p:cNvSpPr/>
          <p:nvPr/>
        </p:nvSpPr>
        <p:spPr>
          <a:xfrm>
            <a:off x="566928" y="5650992"/>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ectangle 12"/>
          <p:cNvSpPr/>
          <p:nvPr/>
        </p:nvSpPr>
        <p:spPr>
          <a:xfrm>
            <a:off x="566928" y="5650992"/>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49808" y="5769864"/>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15" name="TextBox 14"/>
          <p:cNvSpPr txBox="1"/>
          <p:nvPr/>
        </p:nvSpPr>
        <p:spPr>
          <a:xfrm>
            <a:off x="1773936" y="5769864"/>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Vorbelegungs-Sperre fällt automatisch, sobald Sie alle Sprecher-Zeilen wieder leeren. Dann verhält sich der Block wie bei einem frisch angelegten Programmpunkt.</a:t>
            </a:r>
          </a:p>
        </p:txBody>
      </p:sp>
      <p:sp>
        <p:nvSpPr>
          <p:cNvPr id="16" name="Rectangle 1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7 · Sprecher und Mitwirkende</a:t>
            </a:r>
          </a:p>
        </p:txBody>
      </p:sp>
      <p:sp>
        <p:nvSpPr>
          <p:cNvPr id="18" name="TextBox 1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92 / 140</a:t>
            </a:r>
          </a:p>
        </p:txBody>
      </p:sp>
    </p:spTree>
  </p:cSld>
  <p:clrMapOvr>
    <a:masterClrMapping/>
  </p:clrMapOvr>
</p:sld>
</file>

<file path=ppt/slides/slide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7.4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Klickziel: Was passiert, wenn jemand auf den Namen klickt?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284571" cy="164592"/>
          </a:xfrm>
          <a:prstGeom prst="rect">
            <a:avLst/>
          </a:prstGeom>
          <a:noFill/>
        </p:spPr>
        <p:txBody>
          <a:bodyPr wrap="square" lIns="0" rIns="0" tIns="0" bIns="0" anchor="t">
            <a:spAutoFit/>
          </a:bodyPr>
          <a:lstStyle/>
          <a:p>
            <a:pPr algn="l">
              <a:lnSpc>
                <a:spcPct val="100000"/>
              </a:lnSpc>
            </a:pPr>
            <a:r>
              <a:rPr sz="1100" b="1" i="0" lang="de-DE">
                <a:solidFill>
                  <a:srgbClr val="FFFFFF"/>
                </a:solidFill>
                <a:latin typeface="Segoe UI"/>
              </a:rPr>
              <a:t>Auswahl</a:t>
            </a:r>
          </a:p>
        </p:txBody>
      </p:sp>
      <p:sp>
        <p:nvSpPr>
          <p:cNvPr id="8" name="TextBox 7"/>
          <p:cNvSpPr txBox="1"/>
          <p:nvPr/>
        </p:nvSpPr>
        <p:spPr>
          <a:xfrm>
            <a:off x="3144107" y="1435608"/>
            <a:ext cx="3838152" cy="164592"/>
          </a:xfrm>
          <a:prstGeom prst="rect">
            <a:avLst/>
          </a:prstGeom>
          <a:noFill/>
        </p:spPr>
        <p:txBody>
          <a:bodyPr wrap="square" lIns="0" rIns="0" tIns="0" bIns="0" anchor="t">
            <a:spAutoFit/>
          </a:bodyPr>
          <a:lstStyle/>
          <a:p>
            <a:pPr algn="l">
              <a:lnSpc>
                <a:spcPct val="100000"/>
              </a:lnSpc>
            </a:pPr>
            <a:r>
              <a:rPr sz="1100" b="1" i="0" lang="de-DE">
                <a:solidFill>
                  <a:srgbClr val="FFFFFF"/>
                </a:solidFill>
                <a:latin typeface="Segoe UI"/>
              </a:rPr>
              <a:t>Was geöffnet wird</a:t>
            </a:r>
          </a:p>
        </p:txBody>
      </p:sp>
      <p:sp>
        <p:nvSpPr>
          <p:cNvPr id="9" name="TextBox 8"/>
          <p:cNvSpPr txBox="1"/>
          <p:nvPr/>
        </p:nvSpPr>
        <p:spPr>
          <a:xfrm>
            <a:off x="7165140" y="1435608"/>
            <a:ext cx="4386475" cy="164592"/>
          </a:xfrm>
          <a:prstGeom prst="rect">
            <a:avLst/>
          </a:prstGeom>
          <a:noFill/>
        </p:spPr>
        <p:txBody>
          <a:bodyPr wrap="square" lIns="0" rIns="0" tIns="0" bIns="0" anchor="t">
            <a:spAutoFit/>
          </a:bodyPr>
          <a:lstStyle/>
          <a:p>
            <a:pPr algn="l">
              <a:lnSpc>
                <a:spcPct val="100000"/>
              </a:lnSpc>
            </a:pPr>
            <a:r>
              <a:rPr sz="1100" b="1" i="0" lang="de-DE">
                <a:solidFill>
                  <a:srgbClr val="FFFFFF"/>
                </a:solidFill>
                <a:latin typeface="Segoe UI"/>
              </a:rPr>
              <a:t>Wann sinnvoll</a:t>
            </a:r>
          </a:p>
        </p:txBody>
      </p:sp>
      <p:sp>
        <p:nvSpPr>
          <p:cNvPr id="10" name="TextBox 9"/>
          <p:cNvSpPr txBox="1"/>
          <p:nvPr/>
        </p:nvSpPr>
        <p:spPr>
          <a:xfrm>
            <a:off x="676656" y="1934908"/>
            <a:ext cx="2284571" cy="340233"/>
          </a:xfrm>
          <a:prstGeom prst="rect">
            <a:avLst/>
          </a:prstGeom>
          <a:noFill/>
        </p:spPr>
        <p:txBody>
          <a:bodyPr wrap="square" lIns="0" rIns="0" tIns="0" bIns="0" anchor="t">
            <a:spAutoFit/>
          </a:bodyPr>
          <a:lstStyle/>
          <a:p>
            <a:pPr algn="l">
              <a:lnSpc>
                <a:spcPct val="118000"/>
              </a:lnSpc>
            </a:pPr>
            <a:r>
              <a:rPr sz="1050" b="1" i="0" lang="de-DE">
                <a:solidFill>
                  <a:srgbClr val="1F2933"/>
                </a:solidFill>
                <a:latin typeface="Segoe UI"/>
              </a:rPr>
              <a:t>Automatisch</a:t>
            </a:r>
          </a:p>
        </p:txBody>
      </p:sp>
      <p:sp>
        <p:nvSpPr>
          <p:cNvPr id="11" name="TextBox 10"/>
          <p:cNvSpPr txBox="1"/>
          <p:nvPr/>
        </p:nvSpPr>
        <p:spPr>
          <a:xfrm>
            <a:off x="3144107" y="1856232"/>
            <a:ext cx="3838152" cy="497586"/>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die Sprecher-Seite, sonst die Profil-Adresse, sonst der Aussteller</a:t>
            </a:r>
          </a:p>
        </p:txBody>
      </p:sp>
      <p:sp>
        <p:nvSpPr>
          <p:cNvPr id="12" name="TextBox 11"/>
          <p:cNvSpPr txBox="1"/>
          <p:nvPr/>
        </p:nvSpPr>
        <p:spPr>
          <a:xfrm>
            <a:off x="7165140" y="1856232"/>
            <a:ext cx="4386475" cy="497586"/>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In fast allen Fällen. Der Aussteller hat ohnehin einen eigenen Eintrag</a:t>
            </a:r>
          </a:p>
        </p:txBody>
      </p:sp>
      <p:sp>
        <p:nvSpPr>
          <p:cNvPr id="13" name="Rectangle 12"/>
          <p:cNvSpPr/>
          <p:nvPr/>
        </p:nvSpPr>
        <p:spPr>
          <a:xfrm>
            <a:off x="566928" y="236296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362962"/>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554986"/>
            <a:ext cx="2284571" cy="340233"/>
          </a:xfrm>
          <a:prstGeom prst="rect">
            <a:avLst/>
          </a:prstGeom>
          <a:noFill/>
        </p:spPr>
        <p:txBody>
          <a:bodyPr wrap="square" lIns="0" rIns="0" tIns="0" bIns="0" anchor="t">
            <a:spAutoFit/>
          </a:bodyPr>
          <a:lstStyle/>
          <a:p>
            <a:pPr algn="l">
              <a:lnSpc>
                <a:spcPct val="118000"/>
              </a:lnSpc>
            </a:pPr>
            <a:r>
              <a:rPr sz="1050" b="1" i="0" lang="de-DE">
                <a:solidFill>
                  <a:srgbClr val="1F2933"/>
                </a:solidFill>
                <a:latin typeface="Segoe UI"/>
              </a:rPr>
              <a:t>Sprecher-Detailansicht</a:t>
            </a:r>
          </a:p>
        </p:txBody>
      </p:sp>
      <p:sp>
        <p:nvSpPr>
          <p:cNvPr id="16" name="TextBox 15"/>
          <p:cNvSpPr txBox="1"/>
          <p:nvPr/>
        </p:nvSpPr>
        <p:spPr>
          <a:xfrm>
            <a:off x="3144107" y="2554986"/>
            <a:ext cx="3838152"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immer die Seite des Sprechers</a:t>
            </a:r>
          </a:p>
        </p:txBody>
      </p:sp>
      <p:sp>
        <p:nvSpPr>
          <p:cNvPr id="17" name="TextBox 16"/>
          <p:cNvSpPr txBox="1"/>
          <p:nvPr/>
        </p:nvSpPr>
        <p:spPr>
          <a:xfrm>
            <a:off x="7165140" y="2554986"/>
            <a:ext cx="4386475"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Wenn die Person im Vordergrund steht, nicht ihre Firma</a:t>
            </a:r>
          </a:p>
        </p:txBody>
      </p:sp>
      <p:sp>
        <p:nvSpPr>
          <p:cNvPr id="18" name="Rectangle 17"/>
          <p:cNvSpPr/>
          <p:nvPr/>
        </p:nvSpPr>
        <p:spPr>
          <a:xfrm>
            <a:off x="566928" y="290436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3096387"/>
            <a:ext cx="2284571" cy="340233"/>
          </a:xfrm>
          <a:prstGeom prst="rect">
            <a:avLst/>
          </a:prstGeom>
          <a:noFill/>
        </p:spPr>
        <p:txBody>
          <a:bodyPr wrap="square" lIns="0" rIns="0" tIns="0" bIns="0" anchor="t">
            <a:spAutoFit/>
          </a:bodyPr>
          <a:lstStyle/>
          <a:p>
            <a:pPr algn="l">
              <a:lnSpc>
                <a:spcPct val="118000"/>
              </a:lnSpc>
            </a:pPr>
            <a:r>
              <a:rPr sz="1050" b="1" i="0" lang="de-DE">
                <a:solidFill>
                  <a:srgbClr val="1F2933"/>
                </a:solidFill>
                <a:latin typeface="Segoe UI"/>
              </a:rPr>
              <a:t>Ausstellerdetails</a:t>
            </a:r>
          </a:p>
        </p:txBody>
      </p:sp>
      <p:sp>
        <p:nvSpPr>
          <p:cNvPr id="20" name="TextBox 19"/>
          <p:cNvSpPr txBox="1"/>
          <p:nvPr/>
        </p:nvSpPr>
        <p:spPr>
          <a:xfrm>
            <a:off x="3144107" y="3096387"/>
            <a:ext cx="3838152"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immer der verknüpfte Aussteller</a:t>
            </a:r>
          </a:p>
        </p:txBody>
      </p:sp>
      <p:sp>
        <p:nvSpPr>
          <p:cNvPr id="21" name="TextBox 20"/>
          <p:cNvSpPr txBox="1"/>
          <p:nvPr/>
        </p:nvSpPr>
        <p:spPr>
          <a:xfrm>
            <a:off x="7165140" y="3096387"/>
            <a:ext cx="4386475"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Bei Messen, wo der Stand das Ziel ist</a:t>
            </a:r>
          </a:p>
        </p:txBody>
      </p:sp>
      <p:sp>
        <p:nvSpPr>
          <p:cNvPr id="22" name="Rectangle 21"/>
          <p:cNvSpPr/>
          <p:nvPr/>
        </p:nvSpPr>
        <p:spPr>
          <a:xfrm>
            <a:off x="566928" y="344576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445764"/>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637788"/>
            <a:ext cx="2284571" cy="340233"/>
          </a:xfrm>
          <a:prstGeom prst="rect">
            <a:avLst/>
          </a:prstGeom>
          <a:noFill/>
        </p:spPr>
        <p:txBody>
          <a:bodyPr wrap="square" lIns="0" rIns="0" tIns="0" bIns="0" anchor="t">
            <a:spAutoFit/>
          </a:bodyPr>
          <a:lstStyle/>
          <a:p>
            <a:pPr algn="l">
              <a:lnSpc>
                <a:spcPct val="118000"/>
              </a:lnSpc>
            </a:pPr>
            <a:r>
              <a:rPr sz="1050" b="1" i="0" lang="de-DE">
                <a:solidFill>
                  <a:srgbClr val="1F2933"/>
                </a:solidFill>
                <a:latin typeface="Segoe UI"/>
              </a:rPr>
              <a:t>Profil-URL</a:t>
            </a:r>
          </a:p>
        </p:txBody>
      </p:sp>
      <p:sp>
        <p:nvSpPr>
          <p:cNvPr id="25" name="TextBox 24"/>
          <p:cNvSpPr txBox="1"/>
          <p:nvPr/>
        </p:nvSpPr>
        <p:spPr>
          <a:xfrm>
            <a:off x="3144107" y="3637788"/>
            <a:ext cx="3838152"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immer die externe Adresse</a:t>
            </a:r>
          </a:p>
        </p:txBody>
      </p:sp>
      <p:sp>
        <p:nvSpPr>
          <p:cNvPr id="26" name="TextBox 25"/>
          <p:cNvSpPr txBox="1"/>
          <p:nvPr/>
        </p:nvSpPr>
        <p:spPr>
          <a:xfrm>
            <a:off x="7165140" y="3637788"/>
            <a:ext cx="4386475"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Bei bekannten Gästen mit eigener Website</a:t>
            </a:r>
          </a:p>
        </p:txBody>
      </p:sp>
      <p:sp>
        <p:nvSpPr>
          <p:cNvPr id="27" name="Rectangle 26"/>
          <p:cNvSpPr/>
          <p:nvPr/>
        </p:nvSpPr>
        <p:spPr>
          <a:xfrm>
            <a:off x="566928" y="398716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4179189"/>
            <a:ext cx="2284571" cy="340233"/>
          </a:xfrm>
          <a:prstGeom prst="rect">
            <a:avLst/>
          </a:prstGeom>
          <a:noFill/>
        </p:spPr>
        <p:txBody>
          <a:bodyPr wrap="square" lIns="0" rIns="0" tIns="0" bIns="0" anchor="t">
            <a:spAutoFit/>
          </a:bodyPr>
          <a:lstStyle/>
          <a:p>
            <a:pPr algn="l">
              <a:lnSpc>
                <a:spcPct val="118000"/>
              </a:lnSpc>
            </a:pPr>
            <a:r>
              <a:rPr sz="1050" b="1" i="0" lang="de-DE">
                <a:solidFill>
                  <a:srgbClr val="1F2933"/>
                </a:solidFill>
                <a:latin typeface="Segoe UI"/>
              </a:rPr>
              <a:t>Kein Link</a:t>
            </a:r>
          </a:p>
        </p:txBody>
      </p:sp>
      <p:sp>
        <p:nvSpPr>
          <p:cNvPr id="29" name="TextBox 28"/>
          <p:cNvSpPr txBox="1"/>
          <p:nvPr/>
        </p:nvSpPr>
        <p:spPr>
          <a:xfrm>
            <a:off x="3144107" y="4179189"/>
            <a:ext cx="3838152"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nichts – der Name bleibt reiner Text</a:t>
            </a:r>
          </a:p>
        </p:txBody>
      </p:sp>
      <p:sp>
        <p:nvSpPr>
          <p:cNvPr id="30" name="TextBox 29"/>
          <p:cNvSpPr txBox="1"/>
          <p:nvPr/>
        </p:nvSpPr>
        <p:spPr>
          <a:xfrm>
            <a:off x="7165140" y="4179189"/>
            <a:ext cx="4386475"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Bei Personen, die nicht verlinkt werden möchten</a:t>
            </a:r>
          </a:p>
        </p:txBody>
      </p:sp>
      <p:sp>
        <p:nvSpPr>
          <p:cNvPr id="31" name="Rectangle 30"/>
          <p:cNvSpPr/>
          <p:nvPr/>
        </p:nvSpPr>
        <p:spPr>
          <a:xfrm>
            <a:off x="566928" y="452856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4729733"/>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566928" y="4729733"/>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749808" y="4848605"/>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35" name="TextBox 34"/>
          <p:cNvSpPr txBox="1"/>
          <p:nvPr/>
        </p:nvSpPr>
        <p:spPr>
          <a:xfrm>
            <a:off x="1773936" y="4848605"/>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Das Auswahlfeld gibt es je Zeile. Ist ein Sprecher-Datensatz verknüpft, zeigt der Name beim Überfahren mit der Maus außerdem eine </a:t>
            </a:r>
            <a:r>
              <a:rPr sz="1000" b="1" i="0" lang="de-DE">
                <a:solidFill>
                  <a:srgbClr val="2B3844"/>
                </a:solidFill>
                <a:latin typeface="Segoe UI"/>
              </a:rPr>
              <a:t>Sprechblase</a:t>
            </a:r>
            <a:r>
              <a:rPr sz="1000" b="0" i="0" lang="de-DE">
                <a:solidFill>
                  <a:srgbClr val="2B3844"/>
                </a:solidFill>
                <a:latin typeface="Segoe UI"/>
              </a:rPr>
              <a:t> mit Bild, Position und Unternehmung.</a:t>
            </a:r>
          </a:p>
        </p:txBody>
      </p:sp>
      <p:sp>
        <p:nvSpPr>
          <p:cNvPr id="36" name="Rectangle 3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7 · Sprecher und Mitwirkende</a:t>
            </a:r>
          </a:p>
        </p:txBody>
      </p:sp>
      <p:sp>
        <p:nvSpPr>
          <p:cNvPr id="38" name="TextBox 3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93 / 140</a:t>
            </a:r>
          </a:p>
        </p:txBody>
      </p:sp>
    </p:spTree>
  </p:cSld>
  <p:clrMapOvr>
    <a:masterClrMapping/>
  </p:clrMapOvr>
</p:sld>
</file>

<file path=ppt/slides/slide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7.5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Was Ihre Gäste am Programmpunkt sehen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6400800" cy="411480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40080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5614416"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5486400" cy="146304"/>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Consolas"/>
              </a:rPr>
              <a:t>https://mein-kongress.de/programm/eroeffnung</a:t>
            </a:r>
          </a:p>
        </p:txBody>
      </p:sp>
      <p:sp>
        <p:nvSpPr>
          <p:cNvPr id="13" name="Rectangle 12"/>
          <p:cNvSpPr/>
          <p:nvPr/>
        </p:nvSpPr>
        <p:spPr>
          <a:xfrm>
            <a:off x="804672" y="1810512"/>
            <a:ext cx="5925312" cy="566928"/>
          </a:xfrm>
          <a:prstGeom prst="rect">
            <a:avLst/>
          </a:prstGeom>
          <a:solidFill>
            <a:srgbClr val="E9EFF5"/>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932688" y="1901952"/>
            <a:ext cx="5669280" cy="201168"/>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Eröffnungsvortrag</a:t>
            </a:r>
          </a:p>
        </p:txBody>
      </p:sp>
      <p:sp>
        <p:nvSpPr>
          <p:cNvPr id="15" name="Rectangle 14"/>
          <p:cNvSpPr/>
          <p:nvPr/>
        </p:nvSpPr>
        <p:spPr>
          <a:xfrm>
            <a:off x="932688" y="2139696"/>
            <a:ext cx="164592" cy="164592"/>
          </a:xfrm>
          <a:prstGeom prst="rect">
            <a:avLst/>
          </a:prstGeom>
          <a:solidFill>
            <a:srgbClr val="D6E3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1152144" y="2144268"/>
            <a:ext cx="3657600" cy="155448"/>
          </a:xfrm>
          <a:prstGeom prst="rect">
            <a:avLst/>
          </a:prstGeom>
          <a:noFill/>
        </p:spPr>
        <p:txBody>
          <a:bodyPr wrap="square" lIns="0" rIns="0" tIns="0" bIns="0" anchor="t">
            <a:spAutoFit/>
          </a:bodyPr>
          <a:lstStyle/>
          <a:p>
            <a:pPr algn="l">
              <a:lnSpc>
                <a:spcPct val="100000"/>
              </a:lnSpc>
            </a:pPr>
            <a:r>
              <a:rPr sz="800" b="1" i="0" lang="de-DE">
                <a:solidFill>
                  <a:srgbClr val="2B3844"/>
                </a:solidFill>
                <a:latin typeface="Segoe UI"/>
              </a:rPr>
              <a:t>Erika Mustermann · Leitung Entwicklung</a:t>
            </a:r>
          </a:p>
        </p:txBody>
      </p:sp>
      <p:sp>
        <p:nvSpPr>
          <p:cNvPr id="17" name="Rectangle 16"/>
          <p:cNvSpPr/>
          <p:nvPr/>
        </p:nvSpPr>
        <p:spPr>
          <a:xfrm>
            <a:off x="804672" y="2542032"/>
            <a:ext cx="5629046" cy="54864"/>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Rectangle 17"/>
          <p:cNvSpPr/>
          <p:nvPr/>
        </p:nvSpPr>
        <p:spPr>
          <a:xfrm>
            <a:off x="804672" y="2688336"/>
            <a:ext cx="5332780" cy="54864"/>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804672" y="2834640"/>
            <a:ext cx="3673693" cy="54864"/>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804672" y="3108960"/>
            <a:ext cx="3840480" cy="201168"/>
          </a:xfrm>
          <a:prstGeom prst="rect">
            <a:avLst/>
          </a:prstGeom>
          <a:noFill/>
        </p:spPr>
        <p:txBody>
          <a:bodyPr wrap="square" lIns="0" rIns="0" tIns="0" bIns="0" anchor="t">
            <a:spAutoFit/>
          </a:bodyPr>
          <a:lstStyle/>
          <a:p>
            <a:pPr algn="l">
              <a:lnSpc>
                <a:spcPct val="100000"/>
              </a:lnSpc>
            </a:pPr>
            <a:r>
              <a:rPr sz="1100" b="1" i="0" lang="de-DE">
                <a:solidFill>
                  <a:srgbClr val="0B3A5D"/>
                </a:solidFill>
                <a:latin typeface="Segoe UI"/>
              </a:rPr>
              <a:t>Sprecherinnen und Sprecher</a:t>
            </a:r>
          </a:p>
        </p:txBody>
      </p:sp>
      <p:sp>
        <p:nvSpPr>
          <p:cNvPr id="21" name="Rectangle 20"/>
          <p:cNvSpPr/>
          <p:nvPr/>
        </p:nvSpPr>
        <p:spPr>
          <a:xfrm>
            <a:off x="804672" y="3346704"/>
            <a:ext cx="1005840" cy="2560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ounded Rectangle 21"/>
          <p:cNvSpPr/>
          <p:nvPr/>
        </p:nvSpPr>
        <p:spPr>
          <a:xfrm>
            <a:off x="804672" y="3493008"/>
            <a:ext cx="1901952" cy="640080"/>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886968" y="3593592"/>
            <a:ext cx="438912" cy="438912"/>
          </a:xfrm>
          <a:prstGeom prst="rect">
            <a:avLst/>
          </a:prstGeom>
          <a:solidFill>
            <a:srgbClr val="D6E3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1408176" y="3611880"/>
            <a:ext cx="1225296" cy="146304"/>
          </a:xfrm>
          <a:prstGeom prst="rect">
            <a:avLst/>
          </a:prstGeom>
          <a:noFill/>
        </p:spPr>
        <p:txBody>
          <a:bodyPr wrap="square" lIns="0" rIns="0" tIns="0" bIns="0" anchor="t">
            <a:spAutoFit/>
          </a:bodyPr>
          <a:lstStyle/>
          <a:p>
            <a:pPr algn="l">
              <a:lnSpc>
                <a:spcPct val="100000"/>
              </a:lnSpc>
            </a:pPr>
            <a:r>
              <a:rPr sz="800" b="1" i="0" lang="de-DE">
                <a:solidFill>
                  <a:srgbClr val="0B3A5D"/>
                </a:solidFill>
                <a:latin typeface="Segoe UI"/>
              </a:rPr>
              <a:t>Erika Mustermann</a:t>
            </a:r>
          </a:p>
        </p:txBody>
      </p:sp>
      <p:sp>
        <p:nvSpPr>
          <p:cNvPr id="25" name="TextBox 24"/>
          <p:cNvSpPr txBox="1"/>
          <p:nvPr/>
        </p:nvSpPr>
        <p:spPr>
          <a:xfrm>
            <a:off x="1408176" y="3776472"/>
            <a:ext cx="1225296" cy="128016"/>
          </a:xfrm>
          <a:prstGeom prst="rect">
            <a:avLst/>
          </a:prstGeom>
          <a:noFill/>
        </p:spPr>
        <p:txBody>
          <a:bodyPr wrap="square" lIns="0" rIns="0" tIns="0" bIns="0" anchor="t">
            <a:spAutoFit/>
          </a:bodyPr>
          <a:lstStyle/>
          <a:p>
            <a:pPr algn="l">
              <a:lnSpc>
                <a:spcPct val="100000"/>
              </a:lnSpc>
            </a:pPr>
            <a:r>
              <a:rPr sz="680" b="0" i="0" lang="de-DE">
                <a:solidFill>
                  <a:srgbClr val="1F2933"/>
                </a:solidFill>
                <a:latin typeface="Segoe UI"/>
              </a:rPr>
              <a:t>Leitung Entwicklung</a:t>
            </a:r>
          </a:p>
        </p:txBody>
      </p:sp>
      <p:sp>
        <p:nvSpPr>
          <p:cNvPr id="26" name="TextBox 25"/>
          <p:cNvSpPr txBox="1"/>
          <p:nvPr/>
        </p:nvSpPr>
        <p:spPr>
          <a:xfrm>
            <a:off x="1408176" y="3913632"/>
            <a:ext cx="1225296" cy="128016"/>
          </a:xfrm>
          <a:prstGeom prst="rect">
            <a:avLst/>
          </a:prstGeom>
          <a:noFill/>
        </p:spPr>
        <p:txBody>
          <a:bodyPr wrap="square" lIns="0" rIns="0" tIns="0" bIns="0" anchor="t">
            <a:spAutoFit/>
          </a:bodyPr>
          <a:lstStyle/>
          <a:p>
            <a:pPr algn="l">
              <a:lnSpc>
                <a:spcPct val="100000"/>
              </a:lnSpc>
            </a:pPr>
            <a:r>
              <a:rPr sz="680" b="0" i="0" lang="de-DE">
                <a:solidFill>
                  <a:srgbClr val="6B7A88"/>
                </a:solidFill>
                <a:latin typeface="Segoe UI"/>
              </a:rPr>
              <a:t>Example Ltd.</a:t>
            </a:r>
          </a:p>
        </p:txBody>
      </p:sp>
      <p:sp>
        <p:nvSpPr>
          <p:cNvPr id="27" name="Rounded Rectangle 26"/>
          <p:cNvSpPr/>
          <p:nvPr/>
        </p:nvSpPr>
        <p:spPr>
          <a:xfrm>
            <a:off x="2816352" y="3493008"/>
            <a:ext cx="1901952" cy="640080"/>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2898648" y="3593592"/>
            <a:ext cx="438912" cy="438912"/>
          </a:xfrm>
          <a:prstGeom prst="rect">
            <a:avLst/>
          </a:prstGeom>
          <a:solidFill>
            <a:srgbClr val="D6E3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3419856" y="3611880"/>
            <a:ext cx="1225296" cy="146304"/>
          </a:xfrm>
          <a:prstGeom prst="rect">
            <a:avLst/>
          </a:prstGeom>
          <a:noFill/>
        </p:spPr>
        <p:txBody>
          <a:bodyPr wrap="square" lIns="0" rIns="0" tIns="0" bIns="0" anchor="t">
            <a:spAutoFit/>
          </a:bodyPr>
          <a:lstStyle/>
          <a:p>
            <a:pPr algn="l">
              <a:lnSpc>
                <a:spcPct val="100000"/>
              </a:lnSpc>
            </a:pPr>
            <a:r>
              <a:rPr sz="800" b="1" i="0" lang="de-DE">
                <a:solidFill>
                  <a:srgbClr val="0B3A5D"/>
                </a:solidFill>
                <a:latin typeface="Segoe UI"/>
              </a:rPr>
              <a:t>Jane Doe</a:t>
            </a:r>
          </a:p>
        </p:txBody>
      </p:sp>
      <p:sp>
        <p:nvSpPr>
          <p:cNvPr id="30" name="TextBox 29"/>
          <p:cNvSpPr txBox="1"/>
          <p:nvPr/>
        </p:nvSpPr>
        <p:spPr>
          <a:xfrm>
            <a:off x="3419856" y="3776472"/>
            <a:ext cx="1225296" cy="128016"/>
          </a:xfrm>
          <a:prstGeom prst="rect">
            <a:avLst/>
          </a:prstGeom>
          <a:noFill/>
        </p:spPr>
        <p:txBody>
          <a:bodyPr wrap="square" lIns="0" rIns="0" tIns="0" bIns="0" anchor="t">
            <a:spAutoFit/>
          </a:bodyPr>
          <a:lstStyle/>
          <a:p>
            <a:pPr algn="l">
              <a:lnSpc>
                <a:spcPct val="100000"/>
              </a:lnSpc>
            </a:pPr>
            <a:r>
              <a:rPr sz="680" b="0" i="0" lang="de-DE">
                <a:solidFill>
                  <a:srgbClr val="1F2933"/>
                </a:solidFill>
                <a:latin typeface="Segoe UI"/>
              </a:rPr>
              <a:t>Redaktion</a:t>
            </a:r>
          </a:p>
        </p:txBody>
      </p:sp>
      <p:sp>
        <p:nvSpPr>
          <p:cNvPr id="31" name="TextBox 30"/>
          <p:cNvSpPr txBox="1"/>
          <p:nvPr/>
        </p:nvSpPr>
        <p:spPr>
          <a:xfrm>
            <a:off x="3419856" y="3913632"/>
            <a:ext cx="1225296" cy="128016"/>
          </a:xfrm>
          <a:prstGeom prst="rect">
            <a:avLst/>
          </a:prstGeom>
          <a:noFill/>
        </p:spPr>
        <p:txBody>
          <a:bodyPr wrap="square" lIns="0" rIns="0" tIns="0" bIns="0" anchor="t">
            <a:spAutoFit/>
          </a:bodyPr>
          <a:lstStyle/>
          <a:p>
            <a:pPr algn="l">
              <a:lnSpc>
                <a:spcPct val="100000"/>
              </a:lnSpc>
            </a:pPr>
            <a:r>
              <a:rPr sz="680" b="0" i="0" lang="de-DE">
                <a:solidFill>
                  <a:srgbClr val="6B7A88"/>
                </a:solidFill>
                <a:latin typeface="Segoe UI"/>
              </a:rPr>
              <a:t>Beispielverlag</a:t>
            </a:r>
          </a:p>
        </p:txBody>
      </p:sp>
      <p:sp>
        <p:nvSpPr>
          <p:cNvPr id="32" name="Rounded Rectangle 31"/>
          <p:cNvSpPr/>
          <p:nvPr/>
        </p:nvSpPr>
        <p:spPr>
          <a:xfrm>
            <a:off x="4828032" y="3493008"/>
            <a:ext cx="1901952" cy="640080"/>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4910328" y="3593592"/>
            <a:ext cx="438912" cy="438912"/>
          </a:xfrm>
          <a:prstGeom prst="rect">
            <a:avLst/>
          </a:prstGeom>
          <a:solidFill>
            <a:srgbClr val="D6E3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5431536" y="3611880"/>
            <a:ext cx="1225296" cy="146304"/>
          </a:xfrm>
          <a:prstGeom prst="rect">
            <a:avLst/>
          </a:prstGeom>
          <a:noFill/>
        </p:spPr>
        <p:txBody>
          <a:bodyPr wrap="square" lIns="0" rIns="0" tIns="0" bIns="0" anchor="t">
            <a:spAutoFit/>
          </a:bodyPr>
          <a:lstStyle/>
          <a:p>
            <a:pPr algn="l">
              <a:lnSpc>
                <a:spcPct val="100000"/>
              </a:lnSpc>
            </a:pPr>
            <a:r>
              <a:rPr sz="800" b="1" i="0" lang="de-DE">
                <a:solidFill>
                  <a:srgbClr val="0B3A5D"/>
                </a:solidFill>
                <a:latin typeface="Segoe UI"/>
              </a:rPr>
              <a:t>Max Beispiel</a:t>
            </a:r>
          </a:p>
        </p:txBody>
      </p:sp>
      <p:sp>
        <p:nvSpPr>
          <p:cNvPr id="35" name="TextBox 34"/>
          <p:cNvSpPr txBox="1"/>
          <p:nvPr/>
        </p:nvSpPr>
        <p:spPr>
          <a:xfrm>
            <a:off x="5431536" y="3913632"/>
            <a:ext cx="1225296" cy="128016"/>
          </a:xfrm>
          <a:prstGeom prst="rect">
            <a:avLst/>
          </a:prstGeom>
          <a:noFill/>
        </p:spPr>
        <p:txBody>
          <a:bodyPr wrap="square" lIns="0" rIns="0" tIns="0" bIns="0" anchor="t">
            <a:spAutoFit/>
          </a:bodyPr>
          <a:lstStyle/>
          <a:p>
            <a:pPr algn="l">
              <a:lnSpc>
                <a:spcPct val="100000"/>
              </a:lnSpc>
            </a:pPr>
            <a:r>
              <a:rPr sz="680" b="0" i="0" lang="de-DE">
                <a:solidFill>
                  <a:srgbClr val="6B7A88"/>
                </a:solidFill>
                <a:latin typeface="Segoe UI"/>
              </a:rPr>
              <a:t>Freiberuflich</a:t>
            </a:r>
          </a:p>
        </p:txBody>
      </p:sp>
      <p:sp>
        <p:nvSpPr>
          <p:cNvPr id="36" name="TextBox 35"/>
          <p:cNvSpPr txBox="1"/>
          <p:nvPr/>
        </p:nvSpPr>
        <p:spPr>
          <a:xfrm>
            <a:off x="804672" y="4242816"/>
            <a:ext cx="2743200" cy="164592"/>
          </a:xfrm>
          <a:prstGeom prst="rect">
            <a:avLst/>
          </a:prstGeom>
          <a:noFill/>
        </p:spPr>
        <p:txBody>
          <a:bodyPr wrap="square" lIns="0" rIns="0" tIns="0" bIns="0" anchor="t">
            <a:spAutoFit/>
          </a:bodyPr>
          <a:lstStyle/>
          <a:p>
            <a:pPr algn="l">
              <a:lnSpc>
                <a:spcPct val="100000"/>
              </a:lnSpc>
            </a:pPr>
            <a:r>
              <a:rPr sz="850" b="1" i="0" lang="de-DE">
                <a:solidFill>
                  <a:srgbClr val="6B7A88"/>
                </a:solidFill>
                <a:latin typeface="Segoe UI"/>
              </a:rPr>
              <a:t>Kategorien</a:t>
            </a:r>
          </a:p>
        </p:txBody>
      </p:sp>
      <p:sp>
        <p:nvSpPr>
          <p:cNvPr id="37" name="Rounded Rectangle 36"/>
          <p:cNvSpPr/>
          <p:nvPr/>
        </p:nvSpPr>
        <p:spPr>
          <a:xfrm>
            <a:off x="804672" y="4443984"/>
            <a:ext cx="554126"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804672" y="4469587"/>
            <a:ext cx="554126" cy="137160"/>
          </a:xfrm>
          <a:prstGeom prst="rect">
            <a:avLst/>
          </a:prstGeom>
          <a:noFill/>
        </p:spPr>
        <p:txBody>
          <a:bodyPr wrap="square" lIns="0" rIns="0" tIns="0" bIns="0" anchor="t">
            <a:spAutoFit/>
          </a:bodyPr>
          <a:lstStyle/>
          <a:p>
            <a:pPr algn="ctr">
              <a:lnSpc>
                <a:spcPct val="100000"/>
              </a:lnSpc>
            </a:pPr>
            <a:r>
              <a:rPr sz="700" b="1" i="0" lang="de-DE">
                <a:solidFill>
                  <a:srgbClr val="2271B1"/>
                </a:solidFill>
                <a:latin typeface="Segoe UI"/>
              </a:rPr>
              <a:t>Vortrag</a:t>
            </a:r>
          </a:p>
        </p:txBody>
      </p:sp>
      <p:sp>
        <p:nvSpPr>
          <p:cNvPr id="39" name="Rounded Rectangle 38"/>
          <p:cNvSpPr/>
          <p:nvPr/>
        </p:nvSpPr>
        <p:spPr>
          <a:xfrm>
            <a:off x="1422806" y="4443984"/>
            <a:ext cx="660196"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1422806" y="4469587"/>
            <a:ext cx="660196" cy="137160"/>
          </a:xfrm>
          <a:prstGeom prst="rect">
            <a:avLst/>
          </a:prstGeom>
          <a:noFill/>
        </p:spPr>
        <p:txBody>
          <a:bodyPr wrap="square" lIns="0" rIns="0" tIns="0" bIns="0" anchor="t">
            <a:spAutoFit/>
          </a:bodyPr>
          <a:lstStyle/>
          <a:p>
            <a:pPr algn="ctr">
              <a:lnSpc>
                <a:spcPct val="100000"/>
              </a:lnSpc>
            </a:pPr>
            <a:r>
              <a:rPr sz="700" b="1" i="0" lang="de-DE">
                <a:solidFill>
                  <a:srgbClr val="2271B1"/>
                </a:solidFill>
                <a:latin typeface="Segoe UI"/>
              </a:rPr>
              <a:t>Eröffnung</a:t>
            </a:r>
          </a:p>
        </p:txBody>
      </p:sp>
      <p:sp>
        <p:nvSpPr>
          <p:cNvPr id="41" name="TextBox 40"/>
          <p:cNvSpPr txBox="1"/>
          <p:nvPr/>
        </p:nvSpPr>
        <p:spPr>
          <a:xfrm>
            <a:off x="7379208" y="1353312"/>
            <a:ext cx="424555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Fünf Punkte</a:t>
            </a:r>
          </a:p>
        </p:txBody>
      </p:sp>
      <p:sp>
        <p:nvSpPr>
          <p:cNvPr id="42" name="TextBox 41"/>
          <p:cNvSpPr txBox="1"/>
          <p:nvPr/>
        </p:nvSpPr>
        <p:spPr>
          <a:xfrm>
            <a:off x="7379208" y="1737360"/>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Oben wie gewohnt</a:t>
            </a:r>
          </a:p>
        </p:txBody>
      </p:sp>
      <p:sp>
        <p:nvSpPr>
          <p:cNvPr id="43" name="TextBox 42"/>
          <p:cNvSpPr txBox="1"/>
          <p:nvPr/>
        </p:nvSpPr>
        <p:spPr>
          <a:xfrm>
            <a:off x="7379208" y="1957070"/>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Die </a:t>
            </a:r>
            <a:r>
              <a:rPr sz="1000" b="1" i="0" lang="de-DE">
                <a:solidFill>
                  <a:srgbClr val="3B4A57"/>
                </a:solidFill>
                <a:latin typeface="Segoe UI"/>
              </a:rPr>
              <a:t>erste</a:t>
            </a:r>
            <a:r>
              <a:rPr sz="1000" b="0" i="0" lang="de-DE">
                <a:solidFill>
                  <a:srgbClr val="3B4A57"/>
                </a:solidFill>
                <a:latin typeface="Segoe UI"/>
              </a:rPr>
              <a:t> Person steht unverändert im Kopfbereich unter dem Titelbild. Daran ändert sich nichts.</a:t>
            </a:r>
          </a:p>
        </p:txBody>
      </p:sp>
      <p:sp>
        <p:nvSpPr>
          <p:cNvPr id="44" name="TextBox 43"/>
          <p:cNvSpPr txBox="1"/>
          <p:nvPr/>
        </p:nvSpPr>
        <p:spPr>
          <a:xfrm>
            <a:off x="7379208" y="2486406"/>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Darunter die Liste</a:t>
            </a:r>
          </a:p>
        </p:txBody>
      </p:sp>
      <p:sp>
        <p:nvSpPr>
          <p:cNvPr id="45" name="TextBox 44"/>
          <p:cNvSpPr txBox="1"/>
          <p:nvPr/>
        </p:nvSpPr>
        <p:spPr>
          <a:xfrm>
            <a:off x="7379208" y="2706116"/>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Gibt es weitere Mitwirkende, erscheint zwischen Beschreibung und Kategorien eine Liste mit Bild, Name, Position und Unternehmung.</a:t>
            </a:r>
          </a:p>
        </p:txBody>
      </p:sp>
      <p:sp>
        <p:nvSpPr>
          <p:cNvPr id="46" name="TextBox 45"/>
          <p:cNvSpPr txBox="1"/>
          <p:nvPr/>
        </p:nvSpPr>
        <p:spPr>
          <a:xfrm>
            <a:off x="7379208" y="3235452"/>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Die Überschrift</a:t>
            </a:r>
          </a:p>
        </p:txBody>
      </p:sp>
      <p:sp>
        <p:nvSpPr>
          <p:cNvPr id="47" name="TextBox 46"/>
          <p:cNvSpPr txBox="1"/>
          <p:nvPr/>
        </p:nvSpPr>
        <p:spPr>
          <a:xfrm>
            <a:off x="7379208" y="3455161"/>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Sie ist die Mehrzahl-Bezeichnung der Rolle, die am häufigsten vorkommt. Ist bei niemandem eine Rolle gesetzt, steht dort „Weitere Beteiligte“.</a:t>
            </a:r>
          </a:p>
        </p:txBody>
      </p:sp>
      <p:sp>
        <p:nvSpPr>
          <p:cNvPr id="48" name="TextBox 47"/>
          <p:cNvSpPr txBox="1"/>
          <p:nvPr/>
        </p:nvSpPr>
        <p:spPr>
          <a:xfrm>
            <a:off x="7379208" y="4139438"/>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Seite und Pop-up gleich</a:t>
            </a:r>
          </a:p>
        </p:txBody>
      </p:sp>
      <p:sp>
        <p:nvSpPr>
          <p:cNvPr id="49" name="TextBox 48"/>
          <p:cNvSpPr txBox="1"/>
          <p:nvPr/>
        </p:nvSpPr>
        <p:spPr>
          <a:xfrm>
            <a:off x="7379208" y="4359148"/>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Ob der Programmpunkt als eigene Seite oder als Pop-up öffnet, spielt keine Rolle – die Liste sieht in beiden Fällen gleich aus.</a:t>
            </a:r>
          </a:p>
        </p:txBody>
      </p:sp>
      <p:sp>
        <p:nvSpPr>
          <p:cNvPr id="50" name="TextBox 49"/>
          <p:cNvSpPr txBox="1"/>
          <p:nvPr/>
        </p:nvSpPr>
        <p:spPr>
          <a:xfrm>
            <a:off x="7379208" y="4888484"/>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Live-Kennzeichen</a:t>
            </a:r>
          </a:p>
        </p:txBody>
      </p:sp>
      <p:sp>
        <p:nvSpPr>
          <p:cNvPr id="51" name="TextBox 50"/>
          <p:cNvSpPr txBox="1"/>
          <p:nvPr/>
        </p:nvSpPr>
        <p:spPr>
          <a:xfrm>
            <a:off x="7379208" y="5108194"/>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Läuft der Programmpunkt gerade, steht oben rechts das pulsierende </a:t>
            </a:r>
            <a:r>
              <a:rPr sz="1000" b="1" i="0" lang="de-DE">
                <a:solidFill>
                  <a:srgbClr val="3B4A57"/>
                </a:solidFill>
                <a:latin typeface="Segoe UI"/>
              </a:rPr>
              <a:t>LIVE</a:t>
            </a:r>
            <a:r>
              <a:rPr sz="1000" b="0" i="0" lang="de-DE">
                <a:solidFill>
                  <a:srgbClr val="3B4A57"/>
                </a:solidFill>
                <a:latin typeface="Segoe UI"/>
              </a:rPr>
              <a:t>-Badge – es kommt und geht von selbst.</a:t>
            </a:r>
          </a:p>
        </p:txBody>
      </p:sp>
      <p:sp>
        <p:nvSpPr>
          <p:cNvPr id="52" name="Rectangle 51"/>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ectangle 52"/>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55" name="TextBox 54"/>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erste Person wird in der Liste </a:t>
            </a:r>
            <a:r>
              <a:rPr sz="1000" b="1" i="0" lang="de-DE">
                <a:solidFill>
                  <a:srgbClr val="2B3844"/>
                </a:solidFill>
                <a:latin typeface="Segoe UI"/>
              </a:rPr>
              <a:t>mitgeführt</a:t>
            </a:r>
            <a:r>
              <a:rPr sz="1000" b="0" i="0" lang="de-DE">
                <a:solidFill>
                  <a:srgbClr val="2B3844"/>
                </a:solidFill>
                <a:latin typeface="Segoe UI"/>
              </a:rPr>
              <a:t>, sofern sie einen eigenen Datensatz hat. Sonst läse sich die Liste wie die vollständige Aufzählung aller Beteiligten – und wer den Kopfbereich überfliegt, hielte sie für nicht beteiligt.</a:t>
            </a:r>
          </a:p>
        </p:txBody>
      </p:sp>
      <p:sp>
        <p:nvSpPr>
          <p:cNvPr id="56" name="Rectangle 5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7 · Sprecher und Mitwirkende</a:t>
            </a:r>
          </a:p>
        </p:txBody>
      </p:sp>
      <p:sp>
        <p:nvSpPr>
          <p:cNvPr id="58" name="TextBox 5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94 / 140</a:t>
            </a:r>
          </a:p>
        </p:txBody>
      </p:sp>
    </p:spTree>
  </p:cSld>
  <p:clrMapOvr>
    <a:masterClrMapping/>
  </p:clrMapOvr>
</p:sld>
</file>

<file path=ppt/slides/slide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7.5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Aussteller und Sprechblase im Kopfbereich</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6400800" cy="411480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40080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5614416"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5486400" cy="146304"/>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Consolas"/>
              </a:rPr>
              <a:t>https://mein-kongress.de/programm/eroeffnung</a:t>
            </a:r>
          </a:p>
        </p:txBody>
      </p:sp>
      <p:sp>
        <p:nvSpPr>
          <p:cNvPr id="13" name="Rectangle 12"/>
          <p:cNvSpPr/>
          <p:nvPr/>
        </p:nvSpPr>
        <p:spPr>
          <a:xfrm>
            <a:off x="804672" y="1810512"/>
            <a:ext cx="5925312" cy="420624"/>
          </a:xfrm>
          <a:prstGeom prst="rect">
            <a:avLst/>
          </a:prstGeom>
          <a:solidFill>
            <a:srgbClr val="E9EFF5"/>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932688" y="1911096"/>
            <a:ext cx="5669280" cy="219456"/>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Eröffnungsvortrag</a:t>
            </a:r>
          </a:p>
        </p:txBody>
      </p:sp>
      <p:sp>
        <p:nvSpPr>
          <p:cNvPr id="15" name="TextBox 14"/>
          <p:cNvSpPr txBox="1"/>
          <p:nvPr/>
        </p:nvSpPr>
        <p:spPr>
          <a:xfrm>
            <a:off x="804672" y="2377440"/>
            <a:ext cx="1877568" cy="164592"/>
          </a:xfrm>
          <a:prstGeom prst="rect">
            <a:avLst/>
          </a:prstGeom>
          <a:noFill/>
        </p:spPr>
        <p:txBody>
          <a:bodyPr wrap="square" lIns="0" rIns="0" tIns="0" bIns="0" anchor="t">
            <a:spAutoFit/>
          </a:bodyPr>
          <a:lstStyle/>
          <a:p>
            <a:pPr algn="l">
              <a:lnSpc>
                <a:spcPct val="100000"/>
              </a:lnSpc>
            </a:pPr>
            <a:r>
              <a:rPr sz="800" b="1" i="0" lang="de-DE">
                <a:solidFill>
                  <a:srgbClr val="1F2933"/>
                </a:solidFill>
                <a:latin typeface="Segoe UI"/>
              </a:rPr>
              <a:t>Sa, 13.06.2026</a:t>
            </a:r>
          </a:p>
        </p:txBody>
      </p:sp>
      <p:sp>
        <p:nvSpPr>
          <p:cNvPr id="16" name="TextBox 15"/>
          <p:cNvSpPr txBox="1"/>
          <p:nvPr/>
        </p:nvSpPr>
        <p:spPr>
          <a:xfrm>
            <a:off x="804672" y="2578608"/>
            <a:ext cx="1877568"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10:00 – 11:00 Uhr</a:t>
            </a:r>
          </a:p>
        </p:txBody>
      </p:sp>
      <p:sp>
        <p:nvSpPr>
          <p:cNvPr id="17" name="TextBox 16"/>
          <p:cNvSpPr txBox="1"/>
          <p:nvPr/>
        </p:nvSpPr>
        <p:spPr>
          <a:xfrm>
            <a:off x="804672" y="2779776"/>
            <a:ext cx="1877568"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Saal A</a:t>
            </a:r>
          </a:p>
        </p:txBody>
      </p:sp>
      <p:sp>
        <p:nvSpPr>
          <p:cNvPr id="18" name="TextBox 17"/>
          <p:cNvSpPr txBox="1"/>
          <p:nvPr/>
        </p:nvSpPr>
        <p:spPr>
          <a:xfrm>
            <a:off x="2828544" y="2377440"/>
            <a:ext cx="1877568" cy="146304"/>
          </a:xfrm>
          <a:prstGeom prst="rect">
            <a:avLst/>
          </a:prstGeom>
          <a:noFill/>
        </p:spPr>
        <p:txBody>
          <a:bodyPr wrap="square" lIns="0" rIns="0" tIns="0" bIns="0" anchor="t">
            <a:spAutoFit/>
          </a:bodyPr>
          <a:lstStyle/>
          <a:p>
            <a:pPr algn="l">
              <a:lnSpc>
                <a:spcPct val="100000"/>
              </a:lnSpc>
            </a:pPr>
            <a:r>
              <a:rPr sz="700" b="1" i="0" lang="de-DE">
                <a:solidFill>
                  <a:srgbClr val="6B7A88"/>
                </a:solidFill>
                <a:latin typeface="Segoe UI"/>
              </a:rPr>
              <a:t>Sprecher:</a:t>
            </a:r>
          </a:p>
        </p:txBody>
      </p:sp>
      <p:sp>
        <p:nvSpPr>
          <p:cNvPr id="19" name="TextBox 18"/>
          <p:cNvSpPr txBox="1"/>
          <p:nvPr/>
        </p:nvSpPr>
        <p:spPr>
          <a:xfrm>
            <a:off x="2828544" y="2551176"/>
            <a:ext cx="1877568" cy="164592"/>
          </a:xfrm>
          <a:prstGeom prst="rect">
            <a:avLst/>
          </a:prstGeom>
          <a:noFill/>
        </p:spPr>
        <p:txBody>
          <a:bodyPr wrap="square" lIns="0" rIns="0" tIns="0" bIns="0" anchor="t">
            <a:spAutoFit/>
          </a:bodyPr>
          <a:lstStyle/>
          <a:p>
            <a:pPr algn="l">
              <a:lnSpc>
                <a:spcPct val="100000"/>
              </a:lnSpc>
            </a:pPr>
            <a:r>
              <a:rPr sz="850" b="1" i="0" lang="de-DE">
                <a:solidFill>
                  <a:srgbClr val="0B3A5D"/>
                </a:solidFill>
                <a:latin typeface="Segoe UI"/>
              </a:rPr>
              <a:t>Erika Mustermann</a:t>
            </a:r>
          </a:p>
        </p:txBody>
      </p:sp>
      <p:sp>
        <p:nvSpPr>
          <p:cNvPr id="20" name="Rectangle 19"/>
          <p:cNvSpPr/>
          <p:nvPr/>
        </p:nvSpPr>
        <p:spPr>
          <a:xfrm>
            <a:off x="2828544" y="2743200"/>
            <a:ext cx="1051560" cy="914"/>
          </a:xfrm>
          <a:prstGeom prst="rect">
            <a:avLst/>
          </a:prstGeom>
          <a:noFill/>
          <a:ln w="11430">
            <a:solidFill>
              <a:srgbClr val="0B3A5D"/>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ounded Rectangle 20"/>
          <p:cNvSpPr/>
          <p:nvPr/>
        </p:nvSpPr>
        <p:spPr>
          <a:xfrm>
            <a:off x="4852416" y="2395728"/>
            <a:ext cx="118872" cy="118872"/>
          </a:xfrm>
          <a:prstGeom prst="roundRect">
            <a:avLst>
              <a:gd name="adj" fmla="val 20000"/>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5035296" y="2377440"/>
            <a:ext cx="1694688" cy="146304"/>
          </a:xfrm>
          <a:prstGeom prst="rect">
            <a:avLst/>
          </a:prstGeom>
          <a:noFill/>
        </p:spPr>
        <p:txBody>
          <a:bodyPr wrap="square" lIns="0" rIns="0" tIns="0" bIns="0" anchor="t">
            <a:spAutoFit/>
          </a:bodyPr>
          <a:lstStyle/>
          <a:p>
            <a:pPr algn="l">
              <a:lnSpc>
                <a:spcPct val="100000"/>
              </a:lnSpc>
            </a:pPr>
            <a:r>
              <a:rPr sz="700" b="1" i="0" lang="de-DE">
                <a:solidFill>
                  <a:srgbClr val="6B7A88"/>
                </a:solidFill>
                <a:latin typeface="Segoe UI"/>
              </a:rPr>
              <a:t>Aussteller:</a:t>
            </a:r>
          </a:p>
        </p:txBody>
      </p:sp>
      <p:sp>
        <p:nvSpPr>
          <p:cNvPr id="23" name="Rounded Rectangle 22"/>
          <p:cNvSpPr/>
          <p:nvPr/>
        </p:nvSpPr>
        <p:spPr>
          <a:xfrm>
            <a:off x="4852416" y="2596896"/>
            <a:ext cx="1877568" cy="603504"/>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4925568" y="2670048"/>
            <a:ext cx="457200" cy="457200"/>
          </a:xfrm>
          <a:prstGeom prst="rect">
            <a:avLst/>
          </a:prstGeom>
          <a:solidFill>
            <a:srgbClr val="F3F6F9"/>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4925568" y="2834640"/>
            <a:ext cx="457200" cy="128016"/>
          </a:xfrm>
          <a:prstGeom prst="rect">
            <a:avLst/>
          </a:prstGeom>
          <a:noFill/>
        </p:spPr>
        <p:txBody>
          <a:bodyPr wrap="square" lIns="0" rIns="0" tIns="0" bIns="0" anchor="t">
            <a:spAutoFit/>
          </a:bodyPr>
          <a:lstStyle/>
          <a:p>
            <a:pPr algn="ctr">
              <a:lnSpc>
                <a:spcPct val="100000"/>
              </a:lnSpc>
            </a:pPr>
            <a:r>
              <a:rPr sz="600" b="0" i="0" lang="de-DE">
                <a:solidFill>
                  <a:srgbClr val="6B7A88"/>
                </a:solidFill>
                <a:latin typeface="Segoe UI"/>
              </a:rPr>
              <a:t>Logo</a:t>
            </a:r>
          </a:p>
        </p:txBody>
      </p:sp>
      <p:sp>
        <p:nvSpPr>
          <p:cNvPr id="26" name="TextBox 25"/>
          <p:cNvSpPr txBox="1"/>
          <p:nvPr/>
        </p:nvSpPr>
        <p:spPr>
          <a:xfrm>
            <a:off x="5455920" y="2670048"/>
            <a:ext cx="1200912" cy="146304"/>
          </a:xfrm>
          <a:prstGeom prst="rect">
            <a:avLst/>
          </a:prstGeom>
          <a:noFill/>
        </p:spPr>
        <p:txBody>
          <a:bodyPr wrap="square" lIns="0" rIns="0" tIns="0" bIns="0" anchor="t">
            <a:spAutoFit/>
          </a:bodyPr>
          <a:lstStyle/>
          <a:p>
            <a:pPr algn="l">
              <a:lnSpc>
                <a:spcPct val="100000"/>
              </a:lnSpc>
            </a:pPr>
            <a:r>
              <a:rPr sz="800" b="1" i="0" lang="de-DE">
                <a:solidFill>
                  <a:srgbClr val="0B3A5D"/>
                </a:solidFill>
                <a:latin typeface="Segoe UI"/>
              </a:rPr>
              <a:t>Anuma Handmade</a:t>
            </a:r>
          </a:p>
        </p:txBody>
      </p:sp>
      <p:sp>
        <p:nvSpPr>
          <p:cNvPr id="27" name="TextBox 26"/>
          <p:cNvSpPr txBox="1"/>
          <p:nvPr/>
        </p:nvSpPr>
        <p:spPr>
          <a:xfrm>
            <a:off x="5455920" y="2834640"/>
            <a:ext cx="1200912" cy="128016"/>
          </a:xfrm>
          <a:prstGeom prst="rect">
            <a:avLst/>
          </a:prstGeom>
          <a:noFill/>
        </p:spPr>
        <p:txBody>
          <a:bodyPr wrap="square" lIns="0" rIns="0" tIns="0" bIns="0" anchor="t">
            <a:spAutoFit/>
          </a:bodyPr>
          <a:lstStyle/>
          <a:p>
            <a:pPr algn="l">
              <a:lnSpc>
                <a:spcPct val="100000"/>
              </a:lnSpc>
            </a:pPr>
            <a:r>
              <a:rPr sz="680" b="0" i="0" lang="de-DE">
                <a:solidFill>
                  <a:srgbClr val="1F2933"/>
                </a:solidFill>
                <a:latin typeface="Segoe UI"/>
              </a:rPr>
              <a:t>Kunsthandwerk</a:t>
            </a:r>
          </a:p>
        </p:txBody>
      </p:sp>
      <p:sp>
        <p:nvSpPr>
          <p:cNvPr id="28" name="Rectangle 27"/>
          <p:cNvSpPr/>
          <p:nvPr/>
        </p:nvSpPr>
        <p:spPr>
          <a:xfrm>
            <a:off x="5455920" y="3008376"/>
            <a:ext cx="146304" cy="36576"/>
          </a:xfrm>
          <a:prstGeom prst="rect">
            <a:avLst/>
          </a:prstGeom>
          <a:solidFill>
            <a:srgbClr val="1F1F1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5455920" y="3044952"/>
            <a:ext cx="146304" cy="36576"/>
          </a:xfrm>
          <a:prstGeom prst="rect">
            <a:avLst/>
          </a:prstGeom>
          <a:solidFill>
            <a:srgbClr val="D02B2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5455920" y="3081528"/>
            <a:ext cx="146304" cy="36576"/>
          </a:xfrm>
          <a:prstGeom prst="rect">
            <a:avLst/>
          </a:prstGeom>
          <a:solidFill>
            <a:srgbClr val="F2C2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657088" y="2985516"/>
            <a:ext cx="999743" cy="128016"/>
          </a:xfrm>
          <a:prstGeom prst="rect">
            <a:avLst/>
          </a:prstGeom>
          <a:noFill/>
        </p:spPr>
        <p:txBody>
          <a:bodyPr wrap="square" lIns="0" rIns="0" tIns="0" bIns="0" anchor="t">
            <a:spAutoFit/>
          </a:bodyPr>
          <a:lstStyle/>
          <a:p>
            <a:pPr algn="l">
              <a:lnSpc>
                <a:spcPct val="100000"/>
              </a:lnSpc>
            </a:pPr>
            <a:r>
              <a:rPr sz="680" b="0" i="0" lang="de-DE">
                <a:solidFill>
                  <a:srgbClr val="6B7A88"/>
                </a:solidFill>
                <a:latin typeface="Segoe UI"/>
              </a:rPr>
              <a:t>Deutschland</a:t>
            </a:r>
          </a:p>
        </p:txBody>
      </p:sp>
      <p:sp>
        <p:nvSpPr>
          <p:cNvPr id="32" name="Rectangle 31"/>
          <p:cNvSpPr/>
          <p:nvPr/>
        </p:nvSpPr>
        <p:spPr>
          <a:xfrm>
            <a:off x="804672" y="3383280"/>
            <a:ext cx="5925312" cy="9144"/>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804672" y="3456432"/>
            <a:ext cx="1828800" cy="164592"/>
          </a:xfrm>
          <a:prstGeom prst="rect">
            <a:avLst/>
          </a:prstGeom>
          <a:noFill/>
        </p:spPr>
        <p:txBody>
          <a:bodyPr wrap="square" lIns="0" rIns="0" tIns="0" bIns="0" anchor="t">
            <a:spAutoFit/>
          </a:bodyPr>
          <a:lstStyle/>
          <a:p>
            <a:pPr algn="l">
              <a:lnSpc>
                <a:spcPct val="100000"/>
              </a:lnSpc>
            </a:pPr>
            <a:r>
              <a:rPr sz="800" b="1" i="0" lang="de-DE">
                <a:solidFill>
                  <a:srgbClr val="1F2933"/>
                </a:solidFill>
                <a:latin typeface="Segoe UI"/>
              </a:rPr>
              <a:t>Preis: 12 EUR</a:t>
            </a:r>
          </a:p>
        </p:txBody>
      </p:sp>
      <p:sp>
        <p:nvSpPr>
          <p:cNvPr id="34" name="Rectangle 33"/>
          <p:cNvSpPr/>
          <p:nvPr/>
        </p:nvSpPr>
        <p:spPr>
          <a:xfrm>
            <a:off x="804672" y="3840480"/>
            <a:ext cx="5629046" cy="54864"/>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804672" y="3986784"/>
            <a:ext cx="5214274" cy="54864"/>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Rectangle 35"/>
          <p:cNvSpPr/>
          <p:nvPr/>
        </p:nvSpPr>
        <p:spPr>
          <a:xfrm>
            <a:off x="804672" y="4133088"/>
            <a:ext cx="3555187" cy="54864"/>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Isosceles Triangle 36"/>
          <p:cNvSpPr/>
          <p:nvPr/>
        </p:nvSpPr>
        <p:spPr>
          <a:xfrm>
            <a:off x="3011423" y="2761488"/>
            <a:ext cx="164592" cy="109728"/>
          </a:xfrm>
          <a:prstGeom prst="triangle">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ounded Rectangle 37"/>
          <p:cNvSpPr/>
          <p:nvPr/>
        </p:nvSpPr>
        <p:spPr>
          <a:xfrm>
            <a:off x="2737104" y="2852928"/>
            <a:ext cx="2103120" cy="676656"/>
          </a:xfrm>
          <a:prstGeom prst="roundRect">
            <a:avLst>
              <a:gd name="adj" fmla="val 8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2828544" y="2953512"/>
            <a:ext cx="475488" cy="475488"/>
          </a:xfrm>
          <a:prstGeom prst="rect">
            <a:avLst/>
          </a:prstGeom>
          <a:solidFill>
            <a:srgbClr val="D6E3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3395471" y="2962656"/>
            <a:ext cx="1371600" cy="146304"/>
          </a:xfrm>
          <a:prstGeom prst="rect">
            <a:avLst/>
          </a:prstGeom>
          <a:noFill/>
        </p:spPr>
        <p:txBody>
          <a:bodyPr wrap="square" lIns="0" rIns="0" tIns="0" bIns="0" anchor="t">
            <a:spAutoFit/>
          </a:bodyPr>
          <a:lstStyle/>
          <a:p>
            <a:pPr algn="l">
              <a:lnSpc>
                <a:spcPct val="100000"/>
              </a:lnSpc>
            </a:pPr>
            <a:r>
              <a:rPr sz="800" b="1" i="0" lang="de-DE">
                <a:solidFill>
                  <a:srgbClr val="0B3A5D"/>
                </a:solidFill>
                <a:latin typeface="Segoe UI"/>
              </a:rPr>
              <a:t>Erika Mustermann</a:t>
            </a:r>
          </a:p>
        </p:txBody>
      </p:sp>
      <p:sp>
        <p:nvSpPr>
          <p:cNvPr id="41" name="TextBox 40"/>
          <p:cNvSpPr txBox="1"/>
          <p:nvPr/>
        </p:nvSpPr>
        <p:spPr>
          <a:xfrm>
            <a:off x="3395471" y="3145536"/>
            <a:ext cx="1371600" cy="128016"/>
          </a:xfrm>
          <a:prstGeom prst="rect">
            <a:avLst/>
          </a:prstGeom>
          <a:noFill/>
        </p:spPr>
        <p:txBody>
          <a:bodyPr wrap="square" lIns="0" rIns="0" tIns="0" bIns="0" anchor="t">
            <a:spAutoFit/>
          </a:bodyPr>
          <a:lstStyle/>
          <a:p>
            <a:pPr algn="l">
              <a:lnSpc>
                <a:spcPct val="100000"/>
              </a:lnSpc>
            </a:pPr>
            <a:r>
              <a:rPr sz="680" b="0" i="0" lang="de-DE">
                <a:solidFill>
                  <a:srgbClr val="1F2933"/>
                </a:solidFill>
                <a:latin typeface="Segoe UI"/>
              </a:rPr>
              <a:t>Leitung Entwicklung</a:t>
            </a:r>
          </a:p>
        </p:txBody>
      </p:sp>
      <p:sp>
        <p:nvSpPr>
          <p:cNvPr id="42" name="TextBox 41"/>
          <p:cNvSpPr txBox="1"/>
          <p:nvPr/>
        </p:nvSpPr>
        <p:spPr>
          <a:xfrm>
            <a:off x="3395471" y="3300984"/>
            <a:ext cx="1371600" cy="128016"/>
          </a:xfrm>
          <a:prstGeom prst="rect">
            <a:avLst/>
          </a:prstGeom>
          <a:noFill/>
        </p:spPr>
        <p:txBody>
          <a:bodyPr wrap="square" lIns="0" rIns="0" tIns="0" bIns="0" anchor="t">
            <a:spAutoFit/>
          </a:bodyPr>
          <a:lstStyle/>
          <a:p>
            <a:pPr algn="l">
              <a:lnSpc>
                <a:spcPct val="100000"/>
              </a:lnSpc>
            </a:pPr>
            <a:r>
              <a:rPr sz="680" b="0" i="0" lang="de-DE">
                <a:solidFill>
                  <a:srgbClr val="6B7A88"/>
                </a:solidFill>
                <a:latin typeface="Segoe UI"/>
              </a:rPr>
              <a:t>Example Ltd.</a:t>
            </a:r>
          </a:p>
        </p:txBody>
      </p:sp>
      <p:sp>
        <p:nvSpPr>
          <p:cNvPr id="43" name="Isosceles Triangle 42"/>
          <p:cNvSpPr/>
          <p:nvPr/>
        </p:nvSpPr>
        <p:spPr>
          <a:xfrm>
            <a:off x="3788664" y="2633472"/>
            <a:ext cx="155448" cy="219456"/>
          </a:xfrm>
          <a:prstGeom prst="triangle">
            <a:avLst/>
          </a:prstGeom>
          <a:solidFill>
            <a:srgbClr val="1F2933"/>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7379208" y="1353312"/>
            <a:ext cx="424555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Vier Punkte</a:t>
            </a:r>
          </a:p>
        </p:txBody>
      </p:sp>
      <p:sp>
        <p:nvSpPr>
          <p:cNvPr id="45" name="TextBox 44"/>
          <p:cNvSpPr txBox="1"/>
          <p:nvPr/>
        </p:nvSpPr>
        <p:spPr>
          <a:xfrm>
            <a:off x="7379208" y="1737360"/>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Eigener Eintrag</a:t>
            </a:r>
          </a:p>
        </p:txBody>
      </p:sp>
      <p:sp>
        <p:nvSpPr>
          <p:cNvPr id="46" name="TextBox 45"/>
          <p:cNvSpPr txBox="1"/>
          <p:nvPr/>
        </p:nvSpPr>
        <p:spPr>
          <a:xfrm>
            <a:off x="7379208" y="1957070"/>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Ein mit dem Programmpunkt verknüpfter Aussteller erscheint im Kopfbereich als eigene Karte: Logo, Name, Typ und Land mit Flagge.</a:t>
            </a:r>
          </a:p>
        </p:txBody>
      </p:sp>
      <p:sp>
        <p:nvSpPr>
          <p:cNvPr id="47" name="TextBox 46"/>
          <p:cNvSpPr txBox="1"/>
          <p:nvPr/>
        </p:nvSpPr>
        <p:spPr>
          <a:xfrm>
            <a:off x="7379208" y="2486406"/>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Klick auf die Karte</a:t>
            </a:r>
          </a:p>
        </p:txBody>
      </p:sp>
      <p:sp>
        <p:nvSpPr>
          <p:cNvPr id="48" name="TextBox 47"/>
          <p:cNvSpPr txBox="1"/>
          <p:nvPr/>
        </p:nvSpPr>
        <p:spPr>
          <a:xfrm>
            <a:off x="7379208" y="2706116"/>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Öffnet das Aussteller-Pop-up oder die Ausstellerseite – je nach Einstellung des Aussteller-Plugins.</a:t>
            </a:r>
          </a:p>
        </p:txBody>
      </p:sp>
      <p:sp>
        <p:nvSpPr>
          <p:cNvPr id="49" name="TextBox 48"/>
          <p:cNvSpPr txBox="1"/>
          <p:nvPr/>
        </p:nvSpPr>
        <p:spPr>
          <a:xfrm>
            <a:off x="7379208" y="3235452"/>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Der Name bleibt, wie er ist</a:t>
            </a:r>
          </a:p>
        </p:txBody>
      </p:sp>
      <p:sp>
        <p:nvSpPr>
          <p:cNvPr id="50" name="TextBox 49"/>
          <p:cNvSpPr txBox="1"/>
          <p:nvPr/>
        </p:nvSpPr>
        <p:spPr>
          <a:xfrm>
            <a:off x="7379208" y="3455161"/>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Der Name der Person führt weiter auf ihre Sprecher-Seite oder Profil-Adresse. Der Aussteller überschreibt das nicht mehr.</a:t>
            </a:r>
          </a:p>
        </p:txBody>
      </p:sp>
      <p:sp>
        <p:nvSpPr>
          <p:cNvPr id="51" name="TextBox 50"/>
          <p:cNvSpPr txBox="1"/>
          <p:nvPr/>
        </p:nvSpPr>
        <p:spPr>
          <a:xfrm>
            <a:off x="7379208" y="3984498"/>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Sprechblase</a:t>
            </a:r>
          </a:p>
        </p:txBody>
      </p:sp>
      <p:sp>
        <p:nvSpPr>
          <p:cNvPr id="52" name="TextBox 51"/>
          <p:cNvSpPr txBox="1"/>
          <p:nvPr/>
        </p:nvSpPr>
        <p:spPr>
          <a:xfrm>
            <a:off x="7379208" y="4204208"/>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Ist ein Sprecher-Datensatz verknüpft, zeigt der Name beim Überfahren mit der Maus dessen Karte. Auf Touch-Geräten führt Antippen direkt weiter.</a:t>
            </a:r>
          </a:p>
        </p:txBody>
      </p:sp>
      <p:sp>
        <p:nvSpPr>
          <p:cNvPr id="53" name="Rectangle 52"/>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Rectangle 53"/>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56" name="TextBox 55"/>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Auf breiten Bildschirmen steht der Aussteller oben rechts, auf mittleren neben dem Preis, auf dem Telefon direkt unter der Rolle. Damit das auch im Pop-up passt, ist es jetzt bis 1200 px breit.</a:t>
            </a:r>
          </a:p>
        </p:txBody>
      </p:sp>
      <p:sp>
        <p:nvSpPr>
          <p:cNvPr id="57" name="Rectangle 5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7 · Sprecher und Mitwirkende</a:t>
            </a:r>
          </a:p>
        </p:txBody>
      </p:sp>
      <p:sp>
        <p:nvSpPr>
          <p:cNvPr id="59" name="TextBox 5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95 / 140</a:t>
            </a:r>
          </a:p>
        </p:txBody>
      </p:sp>
    </p:spTree>
  </p:cSld>
  <p:clrMapOvr>
    <a:masterClrMapping/>
  </p:clrMapOvr>
</p:sld>
</file>

<file path=ppt/slides/slide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7.5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Sprecher-Seite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6309360" cy="411480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30936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5522976"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5394960" cy="146304"/>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Consolas"/>
              </a:rPr>
              <a:t>https://mein-kongress.de/speakers/erika-mustermann</a:t>
            </a:r>
          </a:p>
        </p:txBody>
      </p:sp>
      <p:sp>
        <p:nvSpPr>
          <p:cNvPr id="13" name="Rectangle 12"/>
          <p:cNvSpPr/>
          <p:nvPr/>
        </p:nvSpPr>
        <p:spPr>
          <a:xfrm>
            <a:off x="566928" y="1664208"/>
            <a:ext cx="6309360" cy="1188720"/>
          </a:xfrm>
          <a:prstGeom prst="rect">
            <a:avLst/>
          </a:prstGeom>
          <a:solidFill>
            <a:srgbClr val="C8D8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49808" y="1755648"/>
            <a:ext cx="2926080" cy="146304"/>
          </a:xfrm>
          <a:prstGeom prst="rect">
            <a:avLst/>
          </a:prstGeom>
          <a:noFill/>
        </p:spPr>
        <p:txBody>
          <a:bodyPr wrap="square" lIns="0" rIns="0" tIns="0" bIns="0" anchor="t">
            <a:spAutoFit/>
          </a:bodyPr>
          <a:lstStyle/>
          <a:p>
            <a:pPr algn="l">
              <a:lnSpc>
                <a:spcPct val="100000"/>
              </a:lnSpc>
            </a:pPr>
            <a:r>
              <a:rPr sz="650" b="0" i="0" lang="de-DE">
                <a:solidFill>
                  <a:srgbClr val="6E869C"/>
                </a:solidFill>
                <a:latin typeface="Segoe UI"/>
              </a:rPr>
              <a:t>unscharfe, vergrößerte Kopie des Portraits</a:t>
            </a:r>
          </a:p>
        </p:txBody>
      </p:sp>
      <p:sp>
        <p:nvSpPr>
          <p:cNvPr id="15" name="Rectangle 14"/>
          <p:cNvSpPr/>
          <p:nvPr/>
        </p:nvSpPr>
        <p:spPr>
          <a:xfrm>
            <a:off x="3337560" y="1865376"/>
            <a:ext cx="768096" cy="768096"/>
          </a:xfrm>
          <a:prstGeom prst="rect">
            <a:avLst/>
          </a:prstGeom>
          <a:solidFill>
            <a:srgbClr val="E9EFF5"/>
          </a:solidFill>
          <a:ln w="2032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3337560" y="2194560"/>
            <a:ext cx="768096" cy="146304"/>
          </a:xfrm>
          <a:prstGeom prst="rect">
            <a:avLst/>
          </a:prstGeom>
          <a:noFill/>
        </p:spPr>
        <p:txBody>
          <a:bodyPr wrap="square" lIns="0" rIns="0" tIns="0" bIns="0" anchor="t">
            <a:spAutoFit/>
          </a:bodyPr>
          <a:lstStyle/>
          <a:p>
            <a:pPr algn="ctr">
              <a:lnSpc>
                <a:spcPct val="100000"/>
              </a:lnSpc>
            </a:pPr>
            <a:r>
              <a:rPr sz="700" b="0" i="0" lang="de-DE">
                <a:solidFill>
                  <a:srgbClr val="6B7A88"/>
                </a:solidFill>
                <a:latin typeface="Segoe UI"/>
              </a:rPr>
              <a:t>Portrait</a:t>
            </a:r>
          </a:p>
        </p:txBody>
      </p:sp>
      <p:sp>
        <p:nvSpPr>
          <p:cNvPr id="17" name="Rounded Rectangle 16"/>
          <p:cNvSpPr/>
          <p:nvPr/>
        </p:nvSpPr>
        <p:spPr>
          <a:xfrm>
            <a:off x="841247" y="2962656"/>
            <a:ext cx="607161" cy="182880"/>
          </a:xfrm>
          <a:prstGeom prst="roundRect">
            <a:avLst>
              <a:gd name="adj" fmla="val 50000"/>
            </a:avLst>
          </a:prstGeom>
          <a:solidFill>
            <a:srgbClr val="EEF4FA"/>
          </a:solidFill>
          <a:ln w="889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41247" y="2988259"/>
            <a:ext cx="607161" cy="137160"/>
          </a:xfrm>
          <a:prstGeom prst="rect">
            <a:avLst/>
          </a:prstGeom>
          <a:noFill/>
        </p:spPr>
        <p:txBody>
          <a:bodyPr wrap="square" lIns="0" rIns="0" tIns="0" bIns="0" anchor="t">
            <a:spAutoFit/>
          </a:bodyPr>
          <a:lstStyle/>
          <a:p>
            <a:pPr algn="ctr">
              <a:lnSpc>
                <a:spcPct val="100000"/>
              </a:lnSpc>
            </a:pPr>
            <a:r>
              <a:rPr sz="700" b="1" i="0" lang="de-DE">
                <a:solidFill>
                  <a:srgbClr val="C25708"/>
                </a:solidFill>
                <a:latin typeface="Segoe UI"/>
              </a:rPr>
              <a:t>Sprecher</a:t>
            </a:r>
          </a:p>
        </p:txBody>
      </p:sp>
      <p:sp>
        <p:nvSpPr>
          <p:cNvPr id="19" name="TextBox 18"/>
          <p:cNvSpPr txBox="1"/>
          <p:nvPr/>
        </p:nvSpPr>
        <p:spPr>
          <a:xfrm>
            <a:off x="841247" y="3200400"/>
            <a:ext cx="4114800" cy="237744"/>
          </a:xfrm>
          <a:prstGeom prst="rect">
            <a:avLst/>
          </a:prstGeom>
          <a:noFill/>
        </p:spPr>
        <p:txBody>
          <a:bodyPr wrap="square" lIns="0" rIns="0" tIns="0" bIns="0" anchor="t">
            <a:spAutoFit/>
          </a:bodyPr>
          <a:lstStyle/>
          <a:p>
            <a:pPr algn="l">
              <a:lnSpc>
                <a:spcPct val="100000"/>
              </a:lnSpc>
            </a:pPr>
            <a:r>
              <a:rPr sz="1400" b="1" i="0" lang="de-DE">
                <a:solidFill>
                  <a:srgbClr val="0B3A5D"/>
                </a:solidFill>
                <a:latin typeface="Segoe UI"/>
              </a:rPr>
              <a:t>Erika Mustermann</a:t>
            </a:r>
          </a:p>
        </p:txBody>
      </p:sp>
      <p:sp>
        <p:nvSpPr>
          <p:cNvPr id="20" name="TextBox 19"/>
          <p:cNvSpPr txBox="1"/>
          <p:nvPr/>
        </p:nvSpPr>
        <p:spPr>
          <a:xfrm>
            <a:off x="841247" y="3474720"/>
            <a:ext cx="4572000" cy="164592"/>
          </a:xfrm>
          <a:prstGeom prst="rect">
            <a:avLst/>
          </a:prstGeom>
          <a:noFill/>
        </p:spPr>
        <p:txBody>
          <a:bodyPr wrap="square" lIns="0" rIns="0" tIns="0" bIns="0" anchor="t">
            <a:spAutoFit/>
          </a:bodyPr>
          <a:lstStyle/>
          <a:p>
            <a:pPr algn="l">
              <a:lnSpc>
                <a:spcPct val="100000"/>
              </a:lnSpc>
            </a:pPr>
            <a:r>
              <a:rPr sz="850" b="0" i="0" lang="de-DE">
                <a:solidFill>
                  <a:srgbClr val="6B7A88"/>
                </a:solidFill>
                <a:latin typeface="Segoe UI"/>
              </a:rPr>
              <a:t>Leitung Entwicklung · Example Ltd.  ·  Deutsch</a:t>
            </a:r>
          </a:p>
        </p:txBody>
      </p:sp>
      <p:sp>
        <p:nvSpPr>
          <p:cNvPr id="21" name="Rectangle 20"/>
          <p:cNvSpPr/>
          <p:nvPr/>
        </p:nvSpPr>
        <p:spPr>
          <a:xfrm>
            <a:off x="841247" y="3749040"/>
            <a:ext cx="5415076" cy="50292"/>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841247" y="3886200"/>
            <a:ext cx="4493361" cy="50292"/>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841247" y="4133088"/>
            <a:ext cx="2743200" cy="182880"/>
          </a:xfrm>
          <a:prstGeom prst="rect">
            <a:avLst/>
          </a:prstGeom>
          <a:noFill/>
        </p:spPr>
        <p:txBody>
          <a:bodyPr wrap="square" lIns="0" rIns="0" tIns="0" bIns="0" anchor="t">
            <a:spAutoFit/>
          </a:bodyPr>
          <a:lstStyle/>
          <a:p>
            <a:pPr algn="l">
              <a:lnSpc>
                <a:spcPct val="100000"/>
              </a:lnSpc>
            </a:pPr>
            <a:r>
              <a:rPr sz="1050" b="1" i="0" lang="de-DE">
                <a:solidFill>
                  <a:srgbClr val="0B3A5D"/>
                </a:solidFill>
                <a:latin typeface="Segoe UI"/>
              </a:rPr>
              <a:t>Auftritte</a:t>
            </a:r>
          </a:p>
        </p:txBody>
      </p:sp>
      <p:sp>
        <p:nvSpPr>
          <p:cNvPr id="24" name="Rounded Rectangle 23"/>
          <p:cNvSpPr/>
          <p:nvPr/>
        </p:nvSpPr>
        <p:spPr>
          <a:xfrm>
            <a:off x="841247" y="4370832"/>
            <a:ext cx="2816352" cy="475488"/>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841247" y="4370832"/>
            <a:ext cx="45720" cy="47548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987551" y="4443984"/>
            <a:ext cx="2578608" cy="128016"/>
          </a:xfrm>
          <a:prstGeom prst="rect">
            <a:avLst/>
          </a:prstGeom>
          <a:noFill/>
        </p:spPr>
        <p:txBody>
          <a:bodyPr wrap="square" lIns="0" rIns="0" tIns="0" bIns="0" anchor="t">
            <a:spAutoFit/>
          </a:bodyPr>
          <a:lstStyle/>
          <a:p>
            <a:pPr algn="l">
              <a:lnSpc>
                <a:spcPct val="100000"/>
              </a:lnSpc>
            </a:pPr>
            <a:r>
              <a:rPr sz="680" b="1" i="0" lang="de-DE">
                <a:solidFill>
                  <a:srgbClr val="C25708"/>
                </a:solidFill>
                <a:latin typeface="Segoe UI"/>
              </a:rPr>
              <a:t>Sa 13.06.2026 · 10:00</a:t>
            </a:r>
          </a:p>
        </p:txBody>
      </p:sp>
      <p:sp>
        <p:nvSpPr>
          <p:cNvPr id="27" name="TextBox 26"/>
          <p:cNvSpPr txBox="1"/>
          <p:nvPr/>
        </p:nvSpPr>
        <p:spPr>
          <a:xfrm>
            <a:off x="987551" y="4599432"/>
            <a:ext cx="2578608" cy="146304"/>
          </a:xfrm>
          <a:prstGeom prst="rect">
            <a:avLst/>
          </a:prstGeom>
          <a:noFill/>
        </p:spPr>
        <p:txBody>
          <a:bodyPr wrap="square" lIns="0" rIns="0" tIns="0" bIns="0" anchor="t">
            <a:spAutoFit/>
          </a:bodyPr>
          <a:lstStyle/>
          <a:p>
            <a:pPr algn="l">
              <a:lnSpc>
                <a:spcPct val="100000"/>
              </a:lnSpc>
            </a:pPr>
            <a:r>
              <a:rPr sz="800" b="1" i="0" lang="de-DE">
                <a:solidFill>
                  <a:srgbClr val="0B3A5D"/>
                </a:solidFill>
                <a:latin typeface="Segoe UI"/>
              </a:rPr>
              <a:t>Eröffnungsvortrag</a:t>
            </a:r>
          </a:p>
        </p:txBody>
      </p:sp>
      <p:sp>
        <p:nvSpPr>
          <p:cNvPr id="28" name="TextBox 27"/>
          <p:cNvSpPr txBox="1"/>
          <p:nvPr/>
        </p:nvSpPr>
        <p:spPr>
          <a:xfrm>
            <a:off x="987551" y="4745736"/>
            <a:ext cx="2578608" cy="118872"/>
          </a:xfrm>
          <a:prstGeom prst="rect">
            <a:avLst/>
          </a:prstGeom>
          <a:noFill/>
        </p:spPr>
        <p:txBody>
          <a:bodyPr wrap="square" lIns="0" rIns="0" tIns="0" bIns="0" anchor="t">
            <a:spAutoFit/>
          </a:bodyPr>
          <a:lstStyle/>
          <a:p>
            <a:pPr algn="l">
              <a:lnSpc>
                <a:spcPct val="100000"/>
              </a:lnSpc>
            </a:pPr>
            <a:r>
              <a:rPr sz="630" b="0" i="0" lang="de-DE">
                <a:solidFill>
                  <a:srgbClr val="6B7A88"/>
                </a:solidFill>
                <a:latin typeface="Segoe UI"/>
              </a:rPr>
              <a:t>Buchmesse 2026</a:t>
            </a:r>
          </a:p>
        </p:txBody>
      </p:sp>
      <p:sp>
        <p:nvSpPr>
          <p:cNvPr id="29" name="Rounded Rectangle 28"/>
          <p:cNvSpPr/>
          <p:nvPr/>
        </p:nvSpPr>
        <p:spPr>
          <a:xfrm>
            <a:off x="3785616" y="4370832"/>
            <a:ext cx="2816352" cy="475488"/>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3785616" y="4370832"/>
            <a:ext cx="45720" cy="47548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3931920" y="4443984"/>
            <a:ext cx="2578608" cy="128016"/>
          </a:xfrm>
          <a:prstGeom prst="rect">
            <a:avLst/>
          </a:prstGeom>
          <a:noFill/>
        </p:spPr>
        <p:txBody>
          <a:bodyPr wrap="square" lIns="0" rIns="0" tIns="0" bIns="0" anchor="t">
            <a:spAutoFit/>
          </a:bodyPr>
          <a:lstStyle/>
          <a:p>
            <a:pPr algn="l">
              <a:lnSpc>
                <a:spcPct val="100000"/>
              </a:lnSpc>
            </a:pPr>
            <a:r>
              <a:rPr sz="680" b="1" i="0" lang="de-DE">
                <a:solidFill>
                  <a:srgbClr val="C25708"/>
                </a:solidFill>
                <a:latin typeface="Segoe UI"/>
              </a:rPr>
              <a:t>So 14.06.2026 · 14:30</a:t>
            </a:r>
          </a:p>
        </p:txBody>
      </p:sp>
      <p:sp>
        <p:nvSpPr>
          <p:cNvPr id="32" name="TextBox 31"/>
          <p:cNvSpPr txBox="1"/>
          <p:nvPr/>
        </p:nvSpPr>
        <p:spPr>
          <a:xfrm>
            <a:off x="3931920" y="4599432"/>
            <a:ext cx="2578608" cy="146304"/>
          </a:xfrm>
          <a:prstGeom prst="rect">
            <a:avLst/>
          </a:prstGeom>
          <a:noFill/>
        </p:spPr>
        <p:txBody>
          <a:bodyPr wrap="square" lIns="0" rIns="0" tIns="0" bIns="0" anchor="t">
            <a:spAutoFit/>
          </a:bodyPr>
          <a:lstStyle/>
          <a:p>
            <a:pPr algn="l">
              <a:lnSpc>
                <a:spcPct val="100000"/>
              </a:lnSpc>
            </a:pPr>
            <a:r>
              <a:rPr sz="800" b="1" i="0" lang="de-DE">
                <a:solidFill>
                  <a:srgbClr val="0B3A5D"/>
                </a:solidFill>
                <a:latin typeface="Segoe UI"/>
              </a:rPr>
              <a:t>Werkstattgespräch</a:t>
            </a:r>
          </a:p>
        </p:txBody>
      </p:sp>
      <p:sp>
        <p:nvSpPr>
          <p:cNvPr id="33" name="TextBox 32"/>
          <p:cNvSpPr txBox="1"/>
          <p:nvPr/>
        </p:nvSpPr>
        <p:spPr>
          <a:xfrm>
            <a:off x="3931920" y="4745736"/>
            <a:ext cx="2578608" cy="118872"/>
          </a:xfrm>
          <a:prstGeom prst="rect">
            <a:avLst/>
          </a:prstGeom>
          <a:noFill/>
        </p:spPr>
        <p:txBody>
          <a:bodyPr wrap="square" lIns="0" rIns="0" tIns="0" bIns="0" anchor="t">
            <a:spAutoFit/>
          </a:bodyPr>
          <a:lstStyle/>
          <a:p>
            <a:pPr algn="l">
              <a:lnSpc>
                <a:spcPct val="100000"/>
              </a:lnSpc>
            </a:pPr>
            <a:r>
              <a:rPr sz="630" b="0" i="0" lang="de-DE">
                <a:solidFill>
                  <a:srgbClr val="6B7A88"/>
                </a:solidFill>
                <a:latin typeface="Segoe UI"/>
              </a:rPr>
              <a:t>Buchmesse 2026</a:t>
            </a:r>
          </a:p>
        </p:txBody>
      </p:sp>
      <p:sp>
        <p:nvSpPr>
          <p:cNvPr id="34" name="Rounded Rectangle 33"/>
          <p:cNvSpPr/>
          <p:nvPr/>
        </p:nvSpPr>
        <p:spPr>
          <a:xfrm>
            <a:off x="841247" y="4956048"/>
            <a:ext cx="5760720" cy="274320"/>
          </a:xfrm>
          <a:prstGeom prst="roundRect">
            <a:avLst>
              <a:gd name="adj" fmla="val 6000"/>
            </a:avLst>
          </a:prstGeom>
          <a:solidFill>
            <a:srgbClr val="F7FAFC"/>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969264" y="5015484"/>
            <a:ext cx="3108960" cy="146304"/>
          </a:xfrm>
          <a:prstGeom prst="rect">
            <a:avLst/>
          </a:prstGeom>
          <a:noFill/>
        </p:spPr>
        <p:txBody>
          <a:bodyPr wrap="square" lIns="0" rIns="0" tIns="0" bIns="0" anchor="t">
            <a:spAutoFit/>
          </a:bodyPr>
          <a:lstStyle/>
          <a:p>
            <a:pPr algn="l">
              <a:lnSpc>
                <a:spcPct val="100000"/>
              </a:lnSpc>
            </a:pPr>
            <a:r>
              <a:rPr sz="800" b="1" i="0" lang="de-DE">
                <a:solidFill>
                  <a:srgbClr val="505A64"/>
                </a:solidFill>
                <a:latin typeface="Segoe UI"/>
              </a:rPr>
              <a:t>▸  Vergangene Auftritte (7)</a:t>
            </a:r>
          </a:p>
        </p:txBody>
      </p:sp>
      <p:sp>
        <p:nvSpPr>
          <p:cNvPr id="36" name="TextBox 35"/>
          <p:cNvSpPr txBox="1"/>
          <p:nvPr/>
        </p:nvSpPr>
        <p:spPr>
          <a:xfrm>
            <a:off x="7287768" y="1353312"/>
            <a:ext cx="433699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Der Aufbau</a:t>
            </a:r>
          </a:p>
        </p:txBody>
      </p:sp>
      <p:sp>
        <p:nvSpPr>
          <p:cNvPr id="37" name="TextBox 36"/>
          <p:cNvSpPr txBox="1"/>
          <p:nvPr/>
        </p:nvSpPr>
        <p:spPr>
          <a:xfrm>
            <a:off x="7287768" y="1737360"/>
            <a:ext cx="43369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Portrait im Großformat</a:t>
            </a:r>
          </a:p>
        </p:txBody>
      </p:sp>
      <p:sp>
        <p:nvSpPr>
          <p:cNvPr id="38" name="TextBox 37"/>
          <p:cNvSpPr txBox="1"/>
          <p:nvPr/>
        </p:nvSpPr>
        <p:spPr>
          <a:xfrm>
            <a:off x="7287768" y="1957070"/>
            <a:ext cx="43369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Hinter dem Bild liegt eine vergrößerte, unscharfe Kopie über die volle Breite – so wie Videoportale es mit Hochkantvideos machen. Das Portrait bleibt vollständig sichtbar, nichts wird beschnitten.</a:t>
            </a:r>
          </a:p>
        </p:txBody>
      </p:sp>
      <p:sp>
        <p:nvSpPr>
          <p:cNvPr id="39" name="TextBox 38"/>
          <p:cNvSpPr txBox="1"/>
          <p:nvPr/>
        </p:nvSpPr>
        <p:spPr>
          <a:xfrm>
            <a:off x="7287768" y="2641346"/>
            <a:ext cx="43369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Angaben und Beschreibung</a:t>
            </a:r>
          </a:p>
        </p:txBody>
      </p:sp>
      <p:sp>
        <p:nvSpPr>
          <p:cNvPr id="40" name="TextBox 39"/>
          <p:cNvSpPr txBox="1"/>
          <p:nvPr/>
        </p:nvSpPr>
        <p:spPr>
          <a:xfrm>
            <a:off x="7287768" y="2861056"/>
            <a:ext cx="43369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Rolle, Name, „Position · Unternehmung“ und Sprache, darunter der Langtext und die Links im gewohnten Schaltflächen-Design.</a:t>
            </a:r>
          </a:p>
        </p:txBody>
      </p:sp>
      <p:sp>
        <p:nvSpPr>
          <p:cNvPr id="41" name="TextBox 40"/>
          <p:cNvSpPr txBox="1"/>
          <p:nvPr/>
        </p:nvSpPr>
        <p:spPr>
          <a:xfrm>
            <a:off x="7287768" y="3390392"/>
            <a:ext cx="43369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Auftritte</a:t>
            </a:r>
          </a:p>
        </p:txBody>
      </p:sp>
      <p:sp>
        <p:nvSpPr>
          <p:cNvPr id="42" name="TextBox 41"/>
          <p:cNvSpPr txBox="1"/>
          <p:nvPr/>
        </p:nvSpPr>
        <p:spPr>
          <a:xfrm>
            <a:off x="7287768" y="3610102"/>
            <a:ext cx="4336999" cy="219456"/>
          </a:xfrm>
          <a:prstGeom prst="rect">
            <a:avLst/>
          </a:prstGeom>
          <a:noFill/>
        </p:spPr>
        <p:txBody>
          <a:bodyPr wrap="square" lIns="0" rIns="0" tIns="0" bIns="0" anchor="t">
            <a:spAutoFit/>
          </a:bodyPr>
          <a:lstStyle/>
          <a:p>
            <a:pPr algn="l">
              <a:lnSpc>
                <a:spcPct val="122000"/>
              </a:lnSpc>
            </a:pPr>
            <a:r>
              <a:rPr sz="1000" b="1" i="0" lang="de-DE">
                <a:solidFill>
                  <a:srgbClr val="3B4A57"/>
                </a:solidFill>
                <a:latin typeface="Segoe UI"/>
              </a:rPr>
              <a:t>Anstehende</a:t>
            </a:r>
            <a:r>
              <a:rPr sz="1000" b="0" i="0" lang="de-DE">
                <a:solidFill>
                  <a:srgbClr val="3B4A57"/>
                </a:solidFill>
                <a:latin typeface="Segoe UI"/>
              </a:rPr>
              <a:t> stehen offen da. Gibt es keine, erscheint „Keine anstehenden Termine.“</a:t>
            </a:r>
          </a:p>
        </p:txBody>
      </p:sp>
      <p:sp>
        <p:nvSpPr>
          <p:cNvPr id="43" name="TextBox 42"/>
          <p:cNvSpPr txBox="1"/>
          <p:nvPr/>
        </p:nvSpPr>
        <p:spPr>
          <a:xfrm>
            <a:off x="7287768" y="4139438"/>
            <a:ext cx="43369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Vergangene</a:t>
            </a:r>
          </a:p>
        </p:txBody>
      </p:sp>
      <p:sp>
        <p:nvSpPr>
          <p:cNvPr id="44" name="TextBox 43"/>
          <p:cNvSpPr txBox="1"/>
          <p:nvPr/>
        </p:nvSpPr>
        <p:spPr>
          <a:xfrm>
            <a:off x="7287768" y="4359148"/>
            <a:ext cx="43369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Die </a:t>
            </a:r>
            <a:r>
              <a:rPr sz="1000" b="1" i="0" lang="de-DE">
                <a:solidFill>
                  <a:srgbClr val="3B4A57"/>
                </a:solidFill>
                <a:latin typeface="Segoe UI"/>
              </a:rPr>
              <a:t>intelligente Anzeige</a:t>
            </a:r>
            <a:r>
              <a:rPr sz="1000" b="0" i="0" lang="de-DE">
                <a:solidFill>
                  <a:srgbClr val="3B4A57"/>
                </a:solidFill>
                <a:latin typeface="Segoe UI"/>
              </a:rPr>
              <a:t> blendet sie aus, solange anstehende Auftritte da sind. Sonst liegen sie aufklappbar hinter einer Schaltfläche mit Anzahl, neueste zuerst – jede Kachel nennt die Hauptveranstaltung samt Jahr.</a:t>
            </a:r>
          </a:p>
        </p:txBody>
      </p:sp>
      <p:sp>
        <p:nvSpPr>
          <p:cNvPr id="45" name="Rectangle 44"/>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48" name="TextBox 47"/>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Seite oder Pop-up, die Bereiche Auftritte und Ausstellerstände und ihre intelligente Anzeige stellen Sie unter </a:t>
            </a:r>
            <a:r>
              <a:rPr sz="1000" b="0" i="0" lang="de-DE">
                <a:solidFill>
                  <a:srgbClr val="2B3844"/>
                </a:solidFill>
                <a:latin typeface="Consolas"/>
              </a:rPr>
              <a:t>Einstellungen → Design &amp; Optionen</a:t>
            </a:r>
            <a:r>
              <a:rPr sz="1000" b="0" i="0" lang="de-DE">
                <a:solidFill>
                  <a:srgbClr val="2B3844"/>
                </a:solidFill>
                <a:latin typeface="Segoe UI"/>
              </a:rPr>
              <a:t> ein, Block „Detailseite der Sprecher“.</a:t>
            </a:r>
          </a:p>
        </p:txBody>
      </p:sp>
      <p:sp>
        <p:nvSpPr>
          <p:cNvPr id="49" name="Rectangle 4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7 · Sprecher und Mitwirkende</a:t>
            </a:r>
          </a:p>
        </p:txBody>
      </p:sp>
      <p:sp>
        <p:nvSpPr>
          <p:cNvPr id="51" name="TextBox 5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96 / 140</a:t>
            </a:r>
          </a:p>
        </p:txBody>
      </p:sp>
    </p:spTree>
  </p:cSld>
  <p:clrMapOvr>
    <a:masterClrMapping/>
  </p:clrMapOvr>
</p:sld>
</file>

<file path=ppt/slides/slide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7.5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Ausstellerstände auf der Sprecher-Seite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6309360" cy="411480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30936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5522976"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5394960" cy="146304"/>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Consolas"/>
              </a:rPr>
              <a:t>https://mein-kongress.de/speakers/erika-mustermann</a:t>
            </a:r>
          </a:p>
        </p:txBody>
      </p:sp>
      <p:sp>
        <p:nvSpPr>
          <p:cNvPr id="13" name="TextBox 12"/>
          <p:cNvSpPr txBox="1"/>
          <p:nvPr/>
        </p:nvSpPr>
        <p:spPr>
          <a:xfrm>
            <a:off x="804672" y="1810512"/>
            <a:ext cx="5833872" cy="146304"/>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Segoe UI"/>
              </a:rPr>
              <a:t>… Auftritte</a:t>
            </a:r>
          </a:p>
        </p:txBody>
      </p:sp>
      <p:sp>
        <p:nvSpPr>
          <p:cNvPr id="14" name="Rounded Rectangle 13"/>
          <p:cNvSpPr/>
          <p:nvPr/>
        </p:nvSpPr>
        <p:spPr>
          <a:xfrm>
            <a:off x="804672" y="2048256"/>
            <a:ext cx="164592" cy="164592"/>
          </a:xfrm>
          <a:prstGeom prst="roundRect">
            <a:avLst>
              <a:gd name="adj" fmla="val 20000"/>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1042416" y="2020824"/>
            <a:ext cx="3657600" cy="201168"/>
          </a:xfrm>
          <a:prstGeom prst="rect">
            <a:avLst/>
          </a:prstGeom>
          <a:noFill/>
        </p:spPr>
        <p:txBody>
          <a:bodyPr wrap="square" lIns="0" rIns="0" tIns="0" bIns="0" anchor="t">
            <a:spAutoFit/>
          </a:bodyPr>
          <a:lstStyle/>
          <a:p>
            <a:pPr algn="l">
              <a:lnSpc>
                <a:spcPct val="100000"/>
              </a:lnSpc>
            </a:pPr>
            <a:r>
              <a:rPr sz="1050" b="1" i="0" lang="de-DE">
                <a:solidFill>
                  <a:srgbClr val="0B3A5D"/>
                </a:solidFill>
                <a:latin typeface="Segoe UI"/>
              </a:rPr>
              <a:t>Ausstellerstände</a:t>
            </a:r>
          </a:p>
        </p:txBody>
      </p:sp>
      <p:sp>
        <p:nvSpPr>
          <p:cNvPr id="16" name="Rounded Rectangle 15"/>
          <p:cNvSpPr/>
          <p:nvPr/>
        </p:nvSpPr>
        <p:spPr>
          <a:xfrm>
            <a:off x="804672" y="2340864"/>
            <a:ext cx="2852928" cy="1627632"/>
          </a:xfrm>
          <a:prstGeom prst="roundRect">
            <a:avLst>
              <a:gd name="adj" fmla="val 5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04672" y="2340864"/>
            <a:ext cx="45720" cy="162763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950976" y="2450592"/>
            <a:ext cx="2578608" cy="137160"/>
          </a:xfrm>
          <a:prstGeom prst="rect">
            <a:avLst/>
          </a:prstGeom>
          <a:noFill/>
        </p:spPr>
        <p:txBody>
          <a:bodyPr wrap="square" lIns="0" rIns="0" tIns="0" bIns="0" anchor="t">
            <a:spAutoFit/>
          </a:bodyPr>
          <a:lstStyle/>
          <a:p>
            <a:pPr algn="l">
              <a:lnSpc>
                <a:spcPct val="100000"/>
              </a:lnSpc>
            </a:pPr>
            <a:r>
              <a:rPr sz="700" b="1" i="0" lang="de-DE">
                <a:solidFill>
                  <a:srgbClr val="6B7A88"/>
                </a:solidFill>
                <a:latin typeface="Segoe UI"/>
              </a:rPr>
              <a:t>Buchmesse 2026</a:t>
            </a:r>
          </a:p>
        </p:txBody>
      </p:sp>
      <p:sp>
        <p:nvSpPr>
          <p:cNvPr id="19" name="Rounded Rectangle 18"/>
          <p:cNvSpPr/>
          <p:nvPr/>
        </p:nvSpPr>
        <p:spPr>
          <a:xfrm>
            <a:off x="950976" y="2651760"/>
            <a:ext cx="1190548" cy="182880"/>
          </a:xfrm>
          <a:prstGeom prst="roundRect">
            <a:avLst>
              <a:gd name="adj" fmla="val 50000"/>
            </a:avLst>
          </a:prstGeom>
          <a:solidFill>
            <a:srgbClr val="EEF4FA"/>
          </a:solidFill>
          <a:ln w="889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950976" y="2677363"/>
            <a:ext cx="1190548" cy="137160"/>
          </a:xfrm>
          <a:prstGeom prst="rect">
            <a:avLst/>
          </a:prstGeom>
          <a:noFill/>
        </p:spPr>
        <p:txBody>
          <a:bodyPr wrap="square" lIns="0" rIns="0" tIns="0" bIns="0" anchor="t">
            <a:spAutoFit/>
          </a:bodyPr>
          <a:lstStyle/>
          <a:p>
            <a:pPr algn="ctr">
              <a:lnSpc>
                <a:spcPct val="100000"/>
              </a:lnSpc>
            </a:pPr>
            <a:r>
              <a:rPr sz="700" b="1" i="0" lang="de-DE">
                <a:solidFill>
                  <a:srgbClr val="C25708"/>
                </a:solidFill>
                <a:latin typeface="Segoe UI"/>
              </a:rPr>
              <a:t>13.06. – 14.06.2026</a:t>
            </a:r>
          </a:p>
        </p:txBody>
      </p:sp>
      <p:sp>
        <p:nvSpPr>
          <p:cNvPr id="21" name="Rectangle 20"/>
          <p:cNvSpPr/>
          <p:nvPr/>
        </p:nvSpPr>
        <p:spPr>
          <a:xfrm>
            <a:off x="950976" y="2944368"/>
            <a:ext cx="512064" cy="512064"/>
          </a:xfrm>
          <a:prstGeom prst="rect">
            <a:avLst/>
          </a:prstGeom>
          <a:solidFill>
            <a:srgbClr val="F3F6F9"/>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950976" y="3127248"/>
            <a:ext cx="512064" cy="128016"/>
          </a:xfrm>
          <a:prstGeom prst="rect">
            <a:avLst/>
          </a:prstGeom>
          <a:noFill/>
        </p:spPr>
        <p:txBody>
          <a:bodyPr wrap="square" lIns="0" rIns="0" tIns="0" bIns="0" anchor="t">
            <a:spAutoFit/>
          </a:bodyPr>
          <a:lstStyle/>
          <a:p>
            <a:pPr algn="ctr">
              <a:lnSpc>
                <a:spcPct val="100000"/>
              </a:lnSpc>
            </a:pPr>
            <a:r>
              <a:rPr sz="600" b="0" i="0" lang="de-DE">
                <a:solidFill>
                  <a:srgbClr val="6B7A88"/>
                </a:solidFill>
                <a:latin typeface="Segoe UI"/>
              </a:rPr>
              <a:t>Logo</a:t>
            </a:r>
          </a:p>
        </p:txBody>
      </p:sp>
      <p:sp>
        <p:nvSpPr>
          <p:cNvPr id="23" name="TextBox 22"/>
          <p:cNvSpPr txBox="1"/>
          <p:nvPr/>
        </p:nvSpPr>
        <p:spPr>
          <a:xfrm>
            <a:off x="1572768" y="2944368"/>
            <a:ext cx="1956816" cy="155448"/>
          </a:xfrm>
          <a:prstGeom prst="rect">
            <a:avLst/>
          </a:prstGeom>
          <a:noFill/>
        </p:spPr>
        <p:txBody>
          <a:bodyPr wrap="square" lIns="0" rIns="0" tIns="0" bIns="0" anchor="t">
            <a:spAutoFit/>
          </a:bodyPr>
          <a:lstStyle/>
          <a:p>
            <a:pPr algn="l">
              <a:lnSpc>
                <a:spcPct val="100000"/>
              </a:lnSpc>
            </a:pPr>
            <a:r>
              <a:rPr sz="850" b="1" i="0" lang="de-DE">
                <a:solidFill>
                  <a:srgbClr val="0B3A5D"/>
                </a:solidFill>
                <a:latin typeface="Segoe UI"/>
              </a:rPr>
              <a:t>Anuma Handmade</a:t>
            </a:r>
          </a:p>
        </p:txBody>
      </p:sp>
      <p:sp>
        <p:nvSpPr>
          <p:cNvPr id="24" name="Rectangle 23"/>
          <p:cNvSpPr/>
          <p:nvPr/>
        </p:nvSpPr>
        <p:spPr>
          <a:xfrm>
            <a:off x="1572768" y="3182112"/>
            <a:ext cx="146304" cy="36576"/>
          </a:xfrm>
          <a:prstGeom prst="rect">
            <a:avLst/>
          </a:prstGeom>
          <a:solidFill>
            <a:srgbClr val="1F1F1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1572768" y="3218688"/>
            <a:ext cx="146304" cy="36576"/>
          </a:xfrm>
          <a:prstGeom prst="rect">
            <a:avLst/>
          </a:prstGeom>
          <a:solidFill>
            <a:srgbClr val="D02B2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1572768" y="3255264"/>
            <a:ext cx="146304" cy="36576"/>
          </a:xfrm>
          <a:prstGeom prst="rect">
            <a:avLst/>
          </a:prstGeom>
          <a:solidFill>
            <a:srgbClr val="F2C2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1773936" y="3154680"/>
            <a:ext cx="1755648"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Deutschland</a:t>
            </a:r>
          </a:p>
        </p:txBody>
      </p:sp>
      <p:sp>
        <p:nvSpPr>
          <p:cNvPr id="28" name="TextBox 27"/>
          <p:cNvSpPr txBox="1"/>
          <p:nvPr/>
        </p:nvSpPr>
        <p:spPr>
          <a:xfrm>
            <a:off x="1572768" y="3346704"/>
            <a:ext cx="1956816" cy="137160"/>
          </a:xfrm>
          <a:prstGeom prst="rect">
            <a:avLst/>
          </a:prstGeom>
          <a:noFill/>
        </p:spPr>
        <p:txBody>
          <a:bodyPr wrap="square" lIns="0" rIns="0" tIns="0" bIns="0" anchor="t">
            <a:spAutoFit/>
          </a:bodyPr>
          <a:lstStyle/>
          <a:p>
            <a:pPr algn="l">
              <a:lnSpc>
                <a:spcPct val="100000"/>
              </a:lnSpc>
            </a:pPr>
            <a:r>
              <a:rPr sz="700" b="0" i="0" lang="de-DE">
                <a:solidFill>
                  <a:srgbClr val="6B7A88"/>
                </a:solidFill>
                <a:latin typeface="Segoe UI"/>
              </a:rPr>
              <a:t>Kunsthandwerk</a:t>
            </a:r>
          </a:p>
        </p:txBody>
      </p:sp>
      <p:sp>
        <p:nvSpPr>
          <p:cNvPr id="29" name="Rectangle 28"/>
          <p:cNvSpPr/>
          <p:nvPr/>
        </p:nvSpPr>
        <p:spPr>
          <a:xfrm>
            <a:off x="914400" y="3602736"/>
            <a:ext cx="2633472"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950976" y="3675888"/>
            <a:ext cx="2578608" cy="146304"/>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Standort: Halle 2 · Stand: B14</a:t>
            </a:r>
          </a:p>
        </p:txBody>
      </p:sp>
      <p:sp>
        <p:nvSpPr>
          <p:cNvPr id="31" name="Rounded Rectangle 30"/>
          <p:cNvSpPr/>
          <p:nvPr/>
        </p:nvSpPr>
        <p:spPr>
          <a:xfrm>
            <a:off x="3785616" y="2340864"/>
            <a:ext cx="2852928" cy="1627632"/>
          </a:xfrm>
          <a:prstGeom prst="roundRect">
            <a:avLst>
              <a:gd name="adj" fmla="val 5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3785616" y="2340864"/>
            <a:ext cx="45720" cy="162763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3931920" y="2450592"/>
            <a:ext cx="2578608" cy="137160"/>
          </a:xfrm>
          <a:prstGeom prst="rect">
            <a:avLst/>
          </a:prstGeom>
          <a:noFill/>
        </p:spPr>
        <p:txBody>
          <a:bodyPr wrap="square" lIns="0" rIns="0" tIns="0" bIns="0" anchor="t">
            <a:spAutoFit/>
          </a:bodyPr>
          <a:lstStyle/>
          <a:p>
            <a:pPr algn="l">
              <a:lnSpc>
                <a:spcPct val="100000"/>
              </a:lnSpc>
            </a:pPr>
            <a:r>
              <a:rPr sz="700" b="1" i="0" lang="de-DE">
                <a:solidFill>
                  <a:srgbClr val="6B7A88"/>
                </a:solidFill>
                <a:latin typeface="Segoe UI"/>
              </a:rPr>
              <a:t>Sommermarkt 2026</a:t>
            </a:r>
          </a:p>
        </p:txBody>
      </p:sp>
      <p:sp>
        <p:nvSpPr>
          <p:cNvPr id="34" name="Rounded Rectangle 33"/>
          <p:cNvSpPr/>
          <p:nvPr/>
        </p:nvSpPr>
        <p:spPr>
          <a:xfrm>
            <a:off x="3931920" y="2651760"/>
            <a:ext cx="925372" cy="182880"/>
          </a:xfrm>
          <a:prstGeom prst="roundRect">
            <a:avLst>
              <a:gd name="adj" fmla="val 50000"/>
            </a:avLst>
          </a:prstGeom>
          <a:solidFill>
            <a:srgbClr val="EEF4FA"/>
          </a:solidFill>
          <a:ln w="889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3931920" y="2677363"/>
            <a:ext cx="925372" cy="137160"/>
          </a:xfrm>
          <a:prstGeom prst="rect">
            <a:avLst/>
          </a:prstGeom>
          <a:noFill/>
        </p:spPr>
        <p:txBody>
          <a:bodyPr wrap="square" lIns="0" rIns="0" tIns="0" bIns="0" anchor="t">
            <a:spAutoFit/>
          </a:bodyPr>
          <a:lstStyle/>
          <a:p>
            <a:pPr algn="ctr">
              <a:lnSpc>
                <a:spcPct val="100000"/>
              </a:lnSpc>
            </a:pPr>
            <a:r>
              <a:rPr sz="700" b="1" i="0" lang="de-DE">
                <a:solidFill>
                  <a:srgbClr val="C25708"/>
                </a:solidFill>
                <a:latin typeface="Segoe UI"/>
              </a:rPr>
              <a:t>Sa, 22.08.2026</a:t>
            </a:r>
          </a:p>
        </p:txBody>
      </p:sp>
      <p:sp>
        <p:nvSpPr>
          <p:cNvPr id="36" name="Rectangle 35"/>
          <p:cNvSpPr/>
          <p:nvPr/>
        </p:nvSpPr>
        <p:spPr>
          <a:xfrm>
            <a:off x="3931920" y="2944368"/>
            <a:ext cx="512064" cy="512064"/>
          </a:xfrm>
          <a:prstGeom prst="rect">
            <a:avLst/>
          </a:prstGeom>
          <a:solidFill>
            <a:srgbClr val="F3F6F9"/>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3931920" y="3127248"/>
            <a:ext cx="512064" cy="128016"/>
          </a:xfrm>
          <a:prstGeom prst="rect">
            <a:avLst/>
          </a:prstGeom>
          <a:noFill/>
        </p:spPr>
        <p:txBody>
          <a:bodyPr wrap="square" lIns="0" rIns="0" tIns="0" bIns="0" anchor="t">
            <a:spAutoFit/>
          </a:bodyPr>
          <a:lstStyle/>
          <a:p>
            <a:pPr algn="ctr">
              <a:lnSpc>
                <a:spcPct val="100000"/>
              </a:lnSpc>
            </a:pPr>
            <a:r>
              <a:rPr sz="600" b="0" i="0" lang="de-DE">
                <a:solidFill>
                  <a:srgbClr val="6B7A88"/>
                </a:solidFill>
                <a:latin typeface="Segoe UI"/>
              </a:rPr>
              <a:t>Logo</a:t>
            </a:r>
          </a:p>
        </p:txBody>
      </p:sp>
      <p:sp>
        <p:nvSpPr>
          <p:cNvPr id="38" name="TextBox 37"/>
          <p:cNvSpPr txBox="1"/>
          <p:nvPr/>
        </p:nvSpPr>
        <p:spPr>
          <a:xfrm>
            <a:off x="4553712" y="2944368"/>
            <a:ext cx="1956816" cy="155448"/>
          </a:xfrm>
          <a:prstGeom prst="rect">
            <a:avLst/>
          </a:prstGeom>
          <a:noFill/>
        </p:spPr>
        <p:txBody>
          <a:bodyPr wrap="square" lIns="0" rIns="0" tIns="0" bIns="0" anchor="t">
            <a:spAutoFit/>
          </a:bodyPr>
          <a:lstStyle/>
          <a:p>
            <a:pPr algn="l">
              <a:lnSpc>
                <a:spcPct val="100000"/>
              </a:lnSpc>
            </a:pPr>
            <a:r>
              <a:rPr sz="850" b="1" i="0" lang="de-DE">
                <a:solidFill>
                  <a:srgbClr val="0B3A5D"/>
                </a:solidFill>
                <a:latin typeface="Segoe UI"/>
              </a:rPr>
              <a:t>Anuma Handmade</a:t>
            </a:r>
          </a:p>
        </p:txBody>
      </p:sp>
      <p:sp>
        <p:nvSpPr>
          <p:cNvPr id="39" name="Rectangle 38"/>
          <p:cNvSpPr/>
          <p:nvPr/>
        </p:nvSpPr>
        <p:spPr>
          <a:xfrm>
            <a:off x="4553712" y="3182112"/>
            <a:ext cx="146304" cy="36576"/>
          </a:xfrm>
          <a:prstGeom prst="rect">
            <a:avLst/>
          </a:prstGeom>
          <a:solidFill>
            <a:srgbClr val="1F1F1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4553712" y="3218688"/>
            <a:ext cx="146304" cy="36576"/>
          </a:xfrm>
          <a:prstGeom prst="rect">
            <a:avLst/>
          </a:prstGeom>
          <a:solidFill>
            <a:srgbClr val="D02B2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4553712" y="3255264"/>
            <a:ext cx="146304" cy="36576"/>
          </a:xfrm>
          <a:prstGeom prst="rect">
            <a:avLst/>
          </a:prstGeom>
          <a:solidFill>
            <a:srgbClr val="F2C2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4754880" y="3154680"/>
            <a:ext cx="1755648"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Deutschland</a:t>
            </a:r>
          </a:p>
        </p:txBody>
      </p:sp>
      <p:sp>
        <p:nvSpPr>
          <p:cNvPr id="43" name="TextBox 42"/>
          <p:cNvSpPr txBox="1"/>
          <p:nvPr/>
        </p:nvSpPr>
        <p:spPr>
          <a:xfrm>
            <a:off x="4553712" y="3346704"/>
            <a:ext cx="1956816" cy="137160"/>
          </a:xfrm>
          <a:prstGeom prst="rect">
            <a:avLst/>
          </a:prstGeom>
          <a:noFill/>
        </p:spPr>
        <p:txBody>
          <a:bodyPr wrap="square" lIns="0" rIns="0" tIns="0" bIns="0" anchor="t">
            <a:spAutoFit/>
          </a:bodyPr>
          <a:lstStyle/>
          <a:p>
            <a:pPr algn="l">
              <a:lnSpc>
                <a:spcPct val="100000"/>
              </a:lnSpc>
            </a:pPr>
            <a:r>
              <a:rPr sz="700" b="0" i="0" lang="de-DE">
                <a:solidFill>
                  <a:srgbClr val="6B7A88"/>
                </a:solidFill>
                <a:latin typeface="Segoe UI"/>
              </a:rPr>
              <a:t>Kunsthandwerk</a:t>
            </a:r>
          </a:p>
        </p:txBody>
      </p:sp>
      <p:sp>
        <p:nvSpPr>
          <p:cNvPr id="44" name="Rectangle 43"/>
          <p:cNvSpPr/>
          <p:nvPr/>
        </p:nvSpPr>
        <p:spPr>
          <a:xfrm>
            <a:off x="3895344" y="3602736"/>
            <a:ext cx="2633472"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3931920" y="3675888"/>
            <a:ext cx="2578608" cy="146304"/>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Standort: Vorplatz | Zelt 2 · Stand: 7</a:t>
            </a:r>
          </a:p>
        </p:txBody>
      </p:sp>
      <p:sp>
        <p:nvSpPr>
          <p:cNvPr id="46" name="Rounded Rectangle 45"/>
          <p:cNvSpPr/>
          <p:nvPr/>
        </p:nvSpPr>
        <p:spPr>
          <a:xfrm>
            <a:off x="804672" y="4133088"/>
            <a:ext cx="5833872" cy="274320"/>
          </a:xfrm>
          <a:prstGeom prst="roundRect">
            <a:avLst>
              <a:gd name="adj" fmla="val 6000"/>
            </a:avLst>
          </a:prstGeom>
          <a:solidFill>
            <a:srgbClr val="F7FAFC"/>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932688" y="4192524"/>
            <a:ext cx="3291840" cy="146304"/>
          </a:xfrm>
          <a:prstGeom prst="rect">
            <a:avLst/>
          </a:prstGeom>
          <a:noFill/>
        </p:spPr>
        <p:txBody>
          <a:bodyPr wrap="square" lIns="0" rIns="0" tIns="0" bIns="0" anchor="t">
            <a:spAutoFit/>
          </a:bodyPr>
          <a:lstStyle/>
          <a:p>
            <a:pPr algn="l">
              <a:lnSpc>
                <a:spcPct val="100000"/>
              </a:lnSpc>
            </a:pPr>
            <a:r>
              <a:rPr sz="800" b="1" i="0" lang="de-DE">
                <a:solidFill>
                  <a:srgbClr val="505A64"/>
                </a:solidFill>
                <a:latin typeface="Segoe UI"/>
              </a:rPr>
              <a:t>▸  Vergangene Ausstellerstände (2)</a:t>
            </a:r>
          </a:p>
        </p:txBody>
      </p:sp>
      <p:sp>
        <p:nvSpPr>
          <p:cNvPr id="48" name="TextBox 47"/>
          <p:cNvSpPr txBox="1"/>
          <p:nvPr/>
        </p:nvSpPr>
        <p:spPr>
          <a:xfrm>
            <a:off x="7287768" y="1353312"/>
            <a:ext cx="433699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Der Aufbau</a:t>
            </a:r>
          </a:p>
        </p:txBody>
      </p:sp>
      <p:sp>
        <p:nvSpPr>
          <p:cNvPr id="49" name="TextBox 48"/>
          <p:cNvSpPr txBox="1"/>
          <p:nvPr/>
        </p:nvSpPr>
        <p:spPr>
          <a:xfrm>
            <a:off x="7287768" y="1737360"/>
            <a:ext cx="43369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Woher sie kommen</a:t>
            </a:r>
          </a:p>
        </p:txBody>
      </p:sp>
      <p:sp>
        <p:nvSpPr>
          <p:cNvPr id="50" name="TextBox 49"/>
          <p:cNvSpPr txBox="1"/>
          <p:nvPr/>
        </p:nvSpPr>
        <p:spPr>
          <a:xfrm>
            <a:off x="7287768" y="1957070"/>
            <a:ext cx="43369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Am Sprecher-Datensatz dürfen mehrere Aussteller stehen – einer je Veranstaltung, etwa einer pro Jahr. Der erste zählt als Unternehmung.</a:t>
            </a:r>
          </a:p>
        </p:txBody>
      </p:sp>
      <p:sp>
        <p:nvSpPr>
          <p:cNvPr id="51" name="TextBox 50"/>
          <p:cNvSpPr txBox="1"/>
          <p:nvPr/>
        </p:nvSpPr>
        <p:spPr>
          <a:xfrm>
            <a:off x="7287768" y="2486406"/>
            <a:ext cx="43369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Anstehend oder vergangen</a:t>
            </a:r>
          </a:p>
        </p:txBody>
      </p:sp>
      <p:sp>
        <p:nvSpPr>
          <p:cNvPr id="52" name="TextBox 51"/>
          <p:cNvSpPr txBox="1"/>
          <p:nvPr/>
        </p:nvSpPr>
        <p:spPr>
          <a:xfrm>
            <a:off x="7287768" y="2706116"/>
            <a:ext cx="43369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Maßgeblich ist der Tag der Aussteller-Veranstaltung. Ein Stand bleibt bis zum Ende seines letzten Veranstaltungstages anstehend.</a:t>
            </a:r>
          </a:p>
        </p:txBody>
      </p:sp>
      <p:sp>
        <p:nvSpPr>
          <p:cNvPr id="53" name="TextBox 52"/>
          <p:cNvSpPr txBox="1"/>
          <p:nvPr/>
        </p:nvSpPr>
        <p:spPr>
          <a:xfrm>
            <a:off x="7287768" y="3235452"/>
            <a:ext cx="43369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Die Kachel</a:t>
            </a:r>
          </a:p>
        </p:txBody>
      </p:sp>
      <p:sp>
        <p:nvSpPr>
          <p:cNvPr id="54" name="TextBox 53"/>
          <p:cNvSpPr txBox="1"/>
          <p:nvPr/>
        </p:nvSpPr>
        <p:spPr>
          <a:xfrm>
            <a:off x="7287768" y="3455161"/>
            <a:ext cx="43369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Veranstaltung und Datum, Logo, Name, Land und Typ, darunter Standort und Standnummer – sofern die Veranstaltung sie nicht ausblendet.</a:t>
            </a:r>
          </a:p>
        </p:txBody>
      </p:sp>
      <p:sp>
        <p:nvSpPr>
          <p:cNvPr id="55" name="TextBox 54"/>
          <p:cNvSpPr txBox="1"/>
          <p:nvPr/>
        </p:nvSpPr>
        <p:spPr>
          <a:xfrm>
            <a:off x="7287768" y="3984498"/>
            <a:ext cx="43369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Vergangene</a:t>
            </a:r>
          </a:p>
        </p:txBody>
      </p:sp>
      <p:sp>
        <p:nvSpPr>
          <p:cNvPr id="56" name="TextBox 55"/>
          <p:cNvSpPr txBox="1"/>
          <p:nvPr/>
        </p:nvSpPr>
        <p:spPr>
          <a:xfrm>
            <a:off x="7287768" y="4204208"/>
            <a:ext cx="43369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Wie bei den Auftritten: intelligente Anzeige oder aufklappbar mit Anzahl, die zuletzt gelaufenen zuerst.</a:t>
            </a:r>
          </a:p>
        </p:txBody>
      </p:sp>
      <p:sp>
        <p:nvSpPr>
          <p:cNvPr id="57" name="Rectangle 56"/>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Rectangle 57"/>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60" name="TextBox 59"/>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Ein Klick öffnet das Aussteller-Pop-up oder die Ausstellerseite. Das Pop-up zeigt auf einer Seite nur Aussteller </a:t>
            </a:r>
            <a:r>
              <a:rPr sz="1000" b="1" i="0" lang="de-DE">
                <a:solidFill>
                  <a:srgbClr val="2B3844"/>
                </a:solidFill>
                <a:latin typeface="Segoe UI"/>
              </a:rPr>
              <a:t>einer</a:t>
            </a:r>
            <a:r>
              <a:rPr sz="1000" b="0" i="0" lang="de-DE">
                <a:solidFill>
                  <a:srgbClr val="2B3844"/>
                </a:solidFill>
                <a:latin typeface="Segoe UI"/>
              </a:rPr>
              <a:t> Veranstaltung – Stände anderer Veranstaltungen öffnen deshalb die Ausstellerseite.</a:t>
            </a:r>
          </a:p>
        </p:txBody>
      </p:sp>
      <p:sp>
        <p:nvSpPr>
          <p:cNvPr id="61" name="Rectangle 6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7 · Sprecher und Mitwirkende</a:t>
            </a:r>
          </a:p>
        </p:txBody>
      </p:sp>
      <p:sp>
        <p:nvSpPr>
          <p:cNvPr id="63" name="TextBox 6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97 / 140</a:t>
            </a:r>
          </a:p>
        </p:txBody>
      </p:sp>
    </p:spTree>
  </p:cSld>
  <p:clrMapOvr>
    <a:masterClrMapping/>
  </p:clrMapOvr>
</p:sld>
</file>

<file path=ppt/slides/slide9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7.6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Eine Seite „Unsere Referenten“ bauen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413583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Eine neue Seite anlegen, z. B. „Referenten“.</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1" name="TextBox 10"/>
          <p:cNvSpPr txBox="1"/>
          <p:nvPr/>
        </p:nvSpPr>
        <p:spPr>
          <a:xfrm>
            <a:off x="950976" y="1769237"/>
            <a:ext cx="413583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Einen </a:t>
            </a:r>
            <a:r>
              <a:rPr sz="1150" b="1" i="0" lang="de-DE">
                <a:solidFill>
                  <a:srgbClr val="25333F"/>
                </a:solidFill>
                <a:latin typeface="Segoe UI"/>
              </a:rPr>
              <a:t>Shortcode-Block</a:t>
            </a:r>
            <a:r>
              <a:rPr sz="1150" b="0" i="0" lang="de-DE">
                <a:solidFill>
                  <a:srgbClr val="25333F"/>
                </a:solidFill>
                <a:latin typeface="Segoe UI"/>
              </a:rPr>
              <a:t> einfügen.</a:t>
            </a:r>
          </a:p>
        </p:txBody>
      </p:sp>
      <p:sp>
        <p:nvSpPr>
          <p:cNvPr id="12" name="Oval 11"/>
          <p:cNvSpPr/>
          <p:nvPr/>
        </p:nvSpPr>
        <p:spPr>
          <a:xfrm>
            <a:off x="566928" y="219430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223545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4" name="TextBox 13"/>
          <p:cNvSpPr txBox="1"/>
          <p:nvPr/>
        </p:nvSpPr>
        <p:spPr>
          <a:xfrm>
            <a:off x="950976" y="2185162"/>
            <a:ext cx="413583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Consolas"/>
              </a:rPr>
              <a:t>[event_speakers]</a:t>
            </a:r>
            <a:r>
              <a:rPr sz="1150" b="0" i="0" lang="de-DE">
                <a:solidFill>
                  <a:srgbClr val="25333F"/>
                </a:solidFill>
                <a:latin typeface="Segoe UI"/>
              </a:rPr>
              <a:t> eintragen und veröffentlichen.</a:t>
            </a:r>
          </a:p>
        </p:txBody>
      </p:sp>
      <p:sp>
        <p:nvSpPr>
          <p:cNvPr id="15" name="TextBox 14"/>
          <p:cNvSpPr txBox="1"/>
          <p:nvPr/>
        </p:nvSpPr>
        <p:spPr>
          <a:xfrm>
            <a:off x="950976" y="2409062"/>
            <a:ext cx="413583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Ohne weitere Angaben erscheinen alle öffentlich sichtbaren Sprecher, alphabetisch, in fünf Spalten.</a:t>
            </a:r>
          </a:p>
        </p:txBody>
      </p:sp>
      <p:sp>
        <p:nvSpPr>
          <p:cNvPr id="16" name="Oval 15"/>
          <p:cNvSpPr/>
          <p:nvPr/>
        </p:nvSpPr>
        <p:spPr>
          <a:xfrm>
            <a:off x="566928" y="294551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298665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8" name="TextBox 17"/>
          <p:cNvSpPr txBox="1"/>
          <p:nvPr/>
        </p:nvSpPr>
        <p:spPr>
          <a:xfrm>
            <a:off x="950976" y="2936367"/>
            <a:ext cx="413583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Auf eine Hauptveranstaltung eingrenzen: </a:t>
            </a:r>
            <a:r>
              <a:rPr sz="1150" b="0" i="0" lang="de-DE">
                <a:solidFill>
                  <a:srgbClr val="25333F"/>
                </a:solidFill>
                <a:latin typeface="Consolas"/>
              </a:rPr>
              <a:t>parent_id="WMK2026"</a:t>
            </a:r>
            <a:r>
              <a:rPr sz="1150" b="0" i="0" lang="de-DE">
                <a:solidFill>
                  <a:srgbClr val="25333F"/>
                </a:solidFill>
                <a:latin typeface="Segoe UI"/>
              </a:rPr>
              <a:t>.</a:t>
            </a:r>
          </a:p>
        </p:txBody>
      </p:sp>
      <p:sp>
        <p:nvSpPr>
          <p:cNvPr id="19" name="TextBox 18"/>
          <p:cNvSpPr txBox="1"/>
          <p:nvPr/>
        </p:nvSpPr>
        <p:spPr>
          <a:xfrm>
            <a:off x="950976" y="3338449"/>
            <a:ext cx="413583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Es zählen alle Personen, die bei dieser Veranstaltung oder einem ihrer Programmpunkte auftreten.</a:t>
            </a:r>
          </a:p>
        </p:txBody>
      </p:sp>
      <p:sp>
        <p:nvSpPr>
          <p:cNvPr id="20" name="Oval 19"/>
          <p:cNvSpPr/>
          <p:nvPr/>
        </p:nvSpPr>
        <p:spPr>
          <a:xfrm>
            <a:off x="566928" y="387489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391604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2" name="TextBox 21"/>
          <p:cNvSpPr txBox="1"/>
          <p:nvPr/>
        </p:nvSpPr>
        <p:spPr>
          <a:xfrm>
            <a:off x="950976" y="3865752"/>
            <a:ext cx="413583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Nach Rollen filtern: </a:t>
            </a:r>
            <a:r>
              <a:rPr sz="1150" b="0" i="0" lang="de-DE">
                <a:solidFill>
                  <a:srgbClr val="25333F"/>
                </a:solidFill>
                <a:latin typeface="Consolas"/>
              </a:rPr>
              <a:t>role="speaker,dj"</a:t>
            </a:r>
            <a:r>
              <a:rPr sz="1150" b="0" i="0" lang="de-DE">
                <a:solidFill>
                  <a:srgbClr val="25333F"/>
                </a:solidFill>
                <a:latin typeface="Segoe UI"/>
              </a:rPr>
              <a:t>.</a:t>
            </a:r>
          </a:p>
        </p:txBody>
      </p:sp>
      <p:sp>
        <p:nvSpPr>
          <p:cNvPr id="23" name="Oval 22"/>
          <p:cNvSpPr/>
          <p:nvPr/>
        </p:nvSpPr>
        <p:spPr>
          <a:xfrm>
            <a:off x="566928" y="429082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66928" y="433196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6</a:t>
            </a:r>
          </a:p>
        </p:txBody>
      </p:sp>
      <p:sp>
        <p:nvSpPr>
          <p:cNvPr id="25" name="TextBox 24"/>
          <p:cNvSpPr txBox="1"/>
          <p:nvPr/>
        </p:nvSpPr>
        <p:spPr>
          <a:xfrm>
            <a:off x="950976" y="4281677"/>
            <a:ext cx="413583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Darstellung wählen: </a:t>
            </a:r>
            <a:r>
              <a:rPr sz="1150" b="0" i="0" lang="de-DE">
                <a:solidFill>
                  <a:srgbClr val="25333F"/>
                </a:solidFill>
                <a:latin typeface="Consolas"/>
              </a:rPr>
              <a:t>layout="list"</a:t>
            </a:r>
            <a:r>
              <a:rPr sz="1150" b="0" i="0" lang="de-DE">
                <a:solidFill>
                  <a:srgbClr val="25333F"/>
                </a:solidFill>
                <a:latin typeface="Segoe UI"/>
              </a:rPr>
              <a:t> statt Kacheln, </a:t>
            </a:r>
            <a:r>
              <a:rPr sz="1150" b="0" i="0" lang="de-DE">
                <a:solidFill>
                  <a:srgbClr val="25333F"/>
                </a:solidFill>
                <a:latin typeface="Consolas"/>
              </a:rPr>
              <a:t>columns="4"</a:t>
            </a:r>
            <a:r>
              <a:rPr sz="1150" b="0" i="0" lang="de-DE">
                <a:solidFill>
                  <a:srgbClr val="25333F"/>
                </a:solidFill>
                <a:latin typeface="Segoe UI"/>
              </a:rPr>
              <a:t> für ein engeres Raster.</a:t>
            </a:r>
          </a:p>
        </p:txBody>
      </p:sp>
      <p:sp>
        <p:nvSpPr>
          <p:cNvPr id="26" name="TextBox 25"/>
          <p:cNvSpPr txBox="1"/>
          <p:nvPr/>
        </p:nvSpPr>
        <p:spPr>
          <a:xfrm>
            <a:off x="950976" y="4683759"/>
            <a:ext cx="413583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Auf Tablets und Telefonen wird die Spaltenzahl automatisch reduziert.</a:t>
            </a:r>
          </a:p>
        </p:txBody>
      </p:sp>
      <p:sp>
        <p:nvSpPr>
          <p:cNvPr id="27" name="Rectangle 26"/>
          <p:cNvSpPr/>
          <p:nvPr/>
        </p:nvSpPr>
        <p:spPr>
          <a:xfrm>
            <a:off x="5498287" y="1353312"/>
            <a:ext cx="6126480" cy="1874519"/>
          </a:xfrm>
          <a:prstGeom prst="rect">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5498287" y="1353312"/>
            <a:ext cx="6126480" cy="31089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608015" y="1431036"/>
            <a:ext cx="1828800" cy="164592"/>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   Block hinzufügen</a:t>
            </a:r>
          </a:p>
        </p:txBody>
      </p:sp>
      <p:sp>
        <p:nvSpPr>
          <p:cNvPr id="30" name="Rounded Rectangle 29"/>
          <p:cNvSpPr/>
          <p:nvPr/>
        </p:nvSpPr>
        <p:spPr>
          <a:xfrm>
            <a:off x="10143439" y="1403604"/>
            <a:ext cx="658368" cy="210312"/>
          </a:xfrm>
          <a:prstGeom prst="roundRect">
            <a:avLst>
              <a:gd name="adj" fmla="val 20000"/>
            </a:avLst>
          </a:prstGeom>
          <a:solidFill>
            <a:srgbClr val="FFFFFF"/>
          </a:solidFill>
          <a:ln w="1016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10143439" y="1449324"/>
            <a:ext cx="658368" cy="146304"/>
          </a:xfrm>
          <a:prstGeom prst="rect">
            <a:avLst/>
          </a:prstGeom>
          <a:noFill/>
        </p:spPr>
        <p:txBody>
          <a:bodyPr wrap="square" lIns="0" rIns="0" tIns="0" bIns="0" anchor="t">
            <a:spAutoFit/>
          </a:bodyPr>
          <a:lstStyle/>
          <a:p>
            <a:pPr algn="ctr">
              <a:lnSpc>
                <a:spcPct val="100000"/>
              </a:lnSpc>
            </a:pPr>
            <a:r>
              <a:rPr sz="700" b="0" i="0" lang="de-DE">
                <a:solidFill>
                  <a:srgbClr val="1F2933"/>
                </a:solidFill>
                <a:latin typeface="Segoe UI"/>
              </a:rPr>
              <a:t>Vorschau</a:t>
            </a:r>
          </a:p>
        </p:txBody>
      </p:sp>
      <p:sp>
        <p:nvSpPr>
          <p:cNvPr id="32" name="Rounded Rectangle 31"/>
          <p:cNvSpPr/>
          <p:nvPr/>
        </p:nvSpPr>
        <p:spPr>
          <a:xfrm>
            <a:off x="10874959" y="1403604"/>
            <a:ext cx="658368" cy="210312"/>
          </a:xfrm>
          <a:prstGeom prst="roundRect">
            <a:avLst>
              <a:gd name="adj" fmla="val 20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10874959" y="1449324"/>
            <a:ext cx="658368" cy="146304"/>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Veröffentlichen</a:t>
            </a:r>
          </a:p>
        </p:txBody>
      </p:sp>
      <p:sp>
        <p:nvSpPr>
          <p:cNvPr id="34" name="TextBox 33"/>
          <p:cNvSpPr txBox="1"/>
          <p:nvPr/>
        </p:nvSpPr>
        <p:spPr>
          <a:xfrm>
            <a:off x="6046927" y="1920240"/>
            <a:ext cx="5029200" cy="310896"/>
          </a:xfrm>
          <a:prstGeom prst="rect">
            <a:avLst/>
          </a:prstGeom>
          <a:noFill/>
        </p:spPr>
        <p:txBody>
          <a:bodyPr wrap="square" lIns="0" rIns="0" tIns="0" bIns="0" anchor="t">
            <a:spAutoFit/>
          </a:bodyPr>
          <a:lstStyle/>
          <a:p>
            <a:pPr algn="l">
              <a:lnSpc>
                <a:spcPct val="100000"/>
              </a:lnSpc>
            </a:pPr>
            <a:r>
              <a:rPr sz="1700" b="1" i="0" lang="de-DE">
                <a:solidFill>
                  <a:srgbClr val="1F2933"/>
                </a:solidFill>
                <a:latin typeface="Segoe UI"/>
              </a:rPr>
              <a:t>Referenten</a:t>
            </a:r>
          </a:p>
        </p:txBody>
      </p:sp>
      <p:sp>
        <p:nvSpPr>
          <p:cNvPr id="35" name="Rounded Rectangle 34"/>
          <p:cNvSpPr/>
          <p:nvPr/>
        </p:nvSpPr>
        <p:spPr>
          <a:xfrm>
            <a:off x="6046927" y="2414016"/>
            <a:ext cx="5029200" cy="566928"/>
          </a:xfrm>
          <a:prstGeom prst="roundRect">
            <a:avLst>
              <a:gd name="adj" fmla="val 5000"/>
            </a:avLst>
          </a:prstGeom>
          <a:solidFill>
            <a:srgbClr val="F7FAFC"/>
          </a:solidFill>
          <a:ln w="1397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6156655" y="2505456"/>
            <a:ext cx="2194560" cy="146304"/>
          </a:xfrm>
          <a:prstGeom prst="rect">
            <a:avLst/>
          </a:prstGeom>
          <a:noFill/>
        </p:spPr>
        <p:txBody>
          <a:bodyPr wrap="square" lIns="0" rIns="0" tIns="0" bIns="0" anchor="t">
            <a:spAutoFit/>
          </a:bodyPr>
          <a:lstStyle/>
          <a:p>
            <a:pPr algn="l">
              <a:lnSpc>
                <a:spcPct val="100000"/>
              </a:lnSpc>
            </a:pPr>
            <a:r>
              <a:rPr sz="650" b="1" i="0" lang="de-DE">
                <a:solidFill>
                  <a:srgbClr val="2271B1"/>
                </a:solidFill>
                <a:latin typeface="Segoe UI"/>
              </a:rPr>
              <a:t>Shortcode</a:t>
            </a:r>
          </a:p>
        </p:txBody>
      </p:sp>
      <p:sp>
        <p:nvSpPr>
          <p:cNvPr id="37" name="TextBox 36"/>
          <p:cNvSpPr txBox="1"/>
          <p:nvPr/>
        </p:nvSpPr>
        <p:spPr>
          <a:xfrm>
            <a:off x="6156655" y="2679192"/>
            <a:ext cx="4754880" cy="182880"/>
          </a:xfrm>
          <a:prstGeom prst="rect">
            <a:avLst/>
          </a:prstGeom>
          <a:noFill/>
        </p:spPr>
        <p:txBody>
          <a:bodyPr wrap="square" lIns="0" rIns="0" tIns="0" bIns="0" anchor="t">
            <a:spAutoFit/>
          </a:bodyPr>
          <a:lstStyle/>
          <a:p>
            <a:pPr algn="l">
              <a:lnSpc>
                <a:spcPct val="100000"/>
              </a:lnSpc>
            </a:pPr>
            <a:r>
              <a:rPr sz="950" b="0" i="0" lang="de-DE">
                <a:solidFill>
                  <a:srgbClr val="1F2933"/>
                </a:solidFill>
                <a:latin typeface="Consolas"/>
              </a:rPr>
              <a:t>[event_speakers parent_id="WMK2026" columns="4"]</a:t>
            </a:r>
          </a:p>
        </p:txBody>
      </p:sp>
      <p:sp>
        <p:nvSpPr>
          <p:cNvPr id="38" name="Oval 37"/>
          <p:cNvSpPr/>
          <p:nvPr/>
        </p:nvSpPr>
        <p:spPr>
          <a:xfrm>
            <a:off x="5763463" y="187452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5763463" y="193395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40" name="Oval 39"/>
          <p:cNvSpPr/>
          <p:nvPr/>
        </p:nvSpPr>
        <p:spPr>
          <a:xfrm>
            <a:off x="5763463" y="255117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5763463" y="261061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42" name="Oval 41"/>
          <p:cNvSpPr/>
          <p:nvPr/>
        </p:nvSpPr>
        <p:spPr>
          <a:xfrm>
            <a:off x="10792663" y="255117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10792663" y="261061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44" name="Rounded Rectangle 43"/>
          <p:cNvSpPr/>
          <p:nvPr/>
        </p:nvSpPr>
        <p:spPr>
          <a:xfrm>
            <a:off x="5498287" y="3502152"/>
            <a:ext cx="6126480" cy="182880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Rectangle 44"/>
          <p:cNvSpPr/>
          <p:nvPr/>
        </p:nvSpPr>
        <p:spPr>
          <a:xfrm>
            <a:off x="5498287" y="3502152"/>
            <a:ext cx="612648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Oval 45"/>
          <p:cNvSpPr/>
          <p:nvPr/>
        </p:nvSpPr>
        <p:spPr>
          <a:xfrm>
            <a:off x="5626303" y="361645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Oval 46"/>
          <p:cNvSpPr/>
          <p:nvPr/>
        </p:nvSpPr>
        <p:spPr>
          <a:xfrm>
            <a:off x="5781751" y="361645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Oval 47"/>
          <p:cNvSpPr/>
          <p:nvPr/>
        </p:nvSpPr>
        <p:spPr>
          <a:xfrm>
            <a:off x="5937199" y="361645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Rounded Rectangle 48"/>
          <p:cNvSpPr/>
          <p:nvPr/>
        </p:nvSpPr>
        <p:spPr>
          <a:xfrm>
            <a:off x="6156655" y="3570732"/>
            <a:ext cx="5340096"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6257239" y="3593592"/>
            <a:ext cx="5212080" cy="146304"/>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Consolas"/>
              </a:rPr>
              <a:t>https://mein-kongress.de/referenten</a:t>
            </a:r>
          </a:p>
        </p:txBody>
      </p:sp>
      <p:sp>
        <p:nvSpPr>
          <p:cNvPr id="51" name="TextBox 50"/>
          <p:cNvSpPr txBox="1"/>
          <p:nvPr/>
        </p:nvSpPr>
        <p:spPr>
          <a:xfrm>
            <a:off x="5717743" y="3959352"/>
            <a:ext cx="2743200" cy="182880"/>
          </a:xfrm>
          <a:prstGeom prst="rect">
            <a:avLst/>
          </a:prstGeom>
          <a:noFill/>
        </p:spPr>
        <p:txBody>
          <a:bodyPr wrap="square" lIns="0" rIns="0" tIns="0" bIns="0" anchor="t">
            <a:spAutoFit/>
          </a:bodyPr>
          <a:lstStyle/>
          <a:p>
            <a:pPr algn="l">
              <a:lnSpc>
                <a:spcPct val="100000"/>
              </a:lnSpc>
            </a:pPr>
            <a:r>
              <a:rPr sz="1100" b="1" i="0" lang="de-DE">
                <a:solidFill>
                  <a:srgbClr val="0B3A5D"/>
                </a:solidFill>
                <a:latin typeface="Segoe UI"/>
              </a:rPr>
              <a:t>Referenten</a:t>
            </a:r>
          </a:p>
        </p:txBody>
      </p:sp>
      <p:sp>
        <p:nvSpPr>
          <p:cNvPr id="52" name="Rounded Rectangle 51"/>
          <p:cNvSpPr/>
          <p:nvPr/>
        </p:nvSpPr>
        <p:spPr>
          <a:xfrm>
            <a:off x="5717743" y="4233672"/>
            <a:ext cx="1339596" cy="1005840"/>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ectangle 52"/>
          <p:cNvSpPr/>
          <p:nvPr/>
        </p:nvSpPr>
        <p:spPr>
          <a:xfrm>
            <a:off x="5772607" y="4288536"/>
            <a:ext cx="1229868" cy="530352"/>
          </a:xfrm>
          <a:prstGeom prst="rect">
            <a:avLst/>
          </a:prstGeom>
          <a:solidFill>
            <a:srgbClr val="D6E3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5790895" y="4855464"/>
            <a:ext cx="1193292" cy="128016"/>
          </a:xfrm>
          <a:prstGeom prst="rect">
            <a:avLst/>
          </a:prstGeom>
          <a:noFill/>
        </p:spPr>
        <p:txBody>
          <a:bodyPr wrap="square" lIns="0" rIns="0" tIns="0" bIns="0" anchor="t">
            <a:spAutoFit/>
          </a:bodyPr>
          <a:lstStyle/>
          <a:p>
            <a:pPr algn="ctr">
              <a:lnSpc>
                <a:spcPct val="100000"/>
              </a:lnSpc>
            </a:pPr>
            <a:r>
              <a:rPr sz="700" b="1" i="0" lang="de-DE">
                <a:solidFill>
                  <a:srgbClr val="0B3A5D"/>
                </a:solidFill>
                <a:latin typeface="Segoe UI"/>
              </a:rPr>
              <a:t>Name</a:t>
            </a:r>
          </a:p>
        </p:txBody>
      </p:sp>
      <p:sp>
        <p:nvSpPr>
          <p:cNvPr id="55" name="TextBox 54"/>
          <p:cNvSpPr txBox="1"/>
          <p:nvPr/>
        </p:nvSpPr>
        <p:spPr>
          <a:xfrm>
            <a:off x="5790895" y="5001768"/>
            <a:ext cx="1193292" cy="118872"/>
          </a:xfrm>
          <a:prstGeom prst="rect">
            <a:avLst/>
          </a:prstGeom>
          <a:noFill/>
        </p:spPr>
        <p:txBody>
          <a:bodyPr wrap="square" lIns="0" rIns="0" tIns="0" bIns="0" anchor="t">
            <a:spAutoFit/>
          </a:bodyPr>
          <a:lstStyle/>
          <a:p>
            <a:pPr algn="ctr">
              <a:lnSpc>
                <a:spcPct val="100000"/>
              </a:lnSpc>
            </a:pPr>
            <a:r>
              <a:rPr sz="600" b="0" i="0" lang="de-DE">
                <a:solidFill>
                  <a:srgbClr val="6B7A88"/>
                </a:solidFill>
                <a:latin typeface="Segoe UI"/>
              </a:rPr>
              <a:t>Position · Firma</a:t>
            </a:r>
          </a:p>
        </p:txBody>
      </p:sp>
      <p:sp>
        <p:nvSpPr>
          <p:cNvPr id="56" name="Rounded Rectangle 55"/>
          <p:cNvSpPr/>
          <p:nvPr/>
        </p:nvSpPr>
        <p:spPr>
          <a:xfrm>
            <a:off x="7167067" y="4233672"/>
            <a:ext cx="1339596" cy="1005840"/>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ectangle 56"/>
          <p:cNvSpPr/>
          <p:nvPr/>
        </p:nvSpPr>
        <p:spPr>
          <a:xfrm>
            <a:off x="7221931" y="4288536"/>
            <a:ext cx="1229868" cy="530352"/>
          </a:xfrm>
          <a:prstGeom prst="rect">
            <a:avLst/>
          </a:prstGeom>
          <a:solidFill>
            <a:srgbClr val="D6E3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7240219" y="4855464"/>
            <a:ext cx="1193292" cy="128016"/>
          </a:xfrm>
          <a:prstGeom prst="rect">
            <a:avLst/>
          </a:prstGeom>
          <a:noFill/>
        </p:spPr>
        <p:txBody>
          <a:bodyPr wrap="square" lIns="0" rIns="0" tIns="0" bIns="0" anchor="t">
            <a:spAutoFit/>
          </a:bodyPr>
          <a:lstStyle/>
          <a:p>
            <a:pPr algn="ctr">
              <a:lnSpc>
                <a:spcPct val="100000"/>
              </a:lnSpc>
            </a:pPr>
            <a:r>
              <a:rPr sz="700" b="1" i="0" lang="de-DE">
                <a:solidFill>
                  <a:srgbClr val="0B3A5D"/>
                </a:solidFill>
                <a:latin typeface="Segoe UI"/>
              </a:rPr>
              <a:t>Name</a:t>
            </a:r>
          </a:p>
        </p:txBody>
      </p:sp>
      <p:sp>
        <p:nvSpPr>
          <p:cNvPr id="59" name="TextBox 58"/>
          <p:cNvSpPr txBox="1"/>
          <p:nvPr/>
        </p:nvSpPr>
        <p:spPr>
          <a:xfrm>
            <a:off x="7240219" y="5001768"/>
            <a:ext cx="1193292" cy="118872"/>
          </a:xfrm>
          <a:prstGeom prst="rect">
            <a:avLst/>
          </a:prstGeom>
          <a:noFill/>
        </p:spPr>
        <p:txBody>
          <a:bodyPr wrap="square" lIns="0" rIns="0" tIns="0" bIns="0" anchor="t">
            <a:spAutoFit/>
          </a:bodyPr>
          <a:lstStyle/>
          <a:p>
            <a:pPr algn="ctr">
              <a:lnSpc>
                <a:spcPct val="100000"/>
              </a:lnSpc>
            </a:pPr>
            <a:r>
              <a:rPr sz="600" b="0" i="0" lang="de-DE">
                <a:solidFill>
                  <a:srgbClr val="6B7A88"/>
                </a:solidFill>
                <a:latin typeface="Segoe UI"/>
              </a:rPr>
              <a:t>Position · Firma</a:t>
            </a:r>
          </a:p>
        </p:txBody>
      </p:sp>
      <p:sp>
        <p:nvSpPr>
          <p:cNvPr id="60" name="Rounded Rectangle 59"/>
          <p:cNvSpPr/>
          <p:nvPr/>
        </p:nvSpPr>
        <p:spPr>
          <a:xfrm>
            <a:off x="8616391" y="4233672"/>
            <a:ext cx="1339596" cy="1005840"/>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ectangle 60"/>
          <p:cNvSpPr/>
          <p:nvPr/>
        </p:nvSpPr>
        <p:spPr>
          <a:xfrm>
            <a:off x="8671255" y="4288536"/>
            <a:ext cx="1229868" cy="530352"/>
          </a:xfrm>
          <a:prstGeom prst="rect">
            <a:avLst/>
          </a:prstGeom>
          <a:solidFill>
            <a:srgbClr val="D6E3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8689543" y="4855464"/>
            <a:ext cx="1193292" cy="128016"/>
          </a:xfrm>
          <a:prstGeom prst="rect">
            <a:avLst/>
          </a:prstGeom>
          <a:noFill/>
        </p:spPr>
        <p:txBody>
          <a:bodyPr wrap="square" lIns="0" rIns="0" tIns="0" bIns="0" anchor="t">
            <a:spAutoFit/>
          </a:bodyPr>
          <a:lstStyle/>
          <a:p>
            <a:pPr algn="ctr">
              <a:lnSpc>
                <a:spcPct val="100000"/>
              </a:lnSpc>
            </a:pPr>
            <a:r>
              <a:rPr sz="700" b="1" i="0" lang="de-DE">
                <a:solidFill>
                  <a:srgbClr val="0B3A5D"/>
                </a:solidFill>
                <a:latin typeface="Segoe UI"/>
              </a:rPr>
              <a:t>Name</a:t>
            </a:r>
          </a:p>
        </p:txBody>
      </p:sp>
      <p:sp>
        <p:nvSpPr>
          <p:cNvPr id="63" name="TextBox 62"/>
          <p:cNvSpPr txBox="1"/>
          <p:nvPr/>
        </p:nvSpPr>
        <p:spPr>
          <a:xfrm>
            <a:off x="8689543" y="5001768"/>
            <a:ext cx="1193292" cy="118872"/>
          </a:xfrm>
          <a:prstGeom prst="rect">
            <a:avLst/>
          </a:prstGeom>
          <a:noFill/>
        </p:spPr>
        <p:txBody>
          <a:bodyPr wrap="square" lIns="0" rIns="0" tIns="0" bIns="0" anchor="t">
            <a:spAutoFit/>
          </a:bodyPr>
          <a:lstStyle/>
          <a:p>
            <a:pPr algn="ctr">
              <a:lnSpc>
                <a:spcPct val="100000"/>
              </a:lnSpc>
            </a:pPr>
            <a:r>
              <a:rPr sz="600" b="0" i="0" lang="de-DE">
                <a:solidFill>
                  <a:srgbClr val="6B7A88"/>
                </a:solidFill>
                <a:latin typeface="Segoe UI"/>
              </a:rPr>
              <a:t>Position · Firma</a:t>
            </a:r>
          </a:p>
        </p:txBody>
      </p:sp>
      <p:sp>
        <p:nvSpPr>
          <p:cNvPr id="64" name="Rounded Rectangle 63"/>
          <p:cNvSpPr/>
          <p:nvPr/>
        </p:nvSpPr>
        <p:spPr>
          <a:xfrm>
            <a:off x="10065715" y="4233672"/>
            <a:ext cx="1339596" cy="1005840"/>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Rectangle 64"/>
          <p:cNvSpPr/>
          <p:nvPr/>
        </p:nvSpPr>
        <p:spPr>
          <a:xfrm>
            <a:off x="10120579" y="4288536"/>
            <a:ext cx="1229868" cy="530352"/>
          </a:xfrm>
          <a:prstGeom prst="rect">
            <a:avLst/>
          </a:prstGeom>
          <a:solidFill>
            <a:srgbClr val="D6E3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10138867" y="4855464"/>
            <a:ext cx="1193292" cy="128016"/>
          </a:xfrm>
          <a:prstGeom prst="rect">
            <a:avLst/>
          </a:prstGeom>
          <a:noFill/>
        </p:spPr>
        <p:txBody>
          <a:bodyPr wrap="square" lIns="0" rIns="0" tIns="0" bIns="0" anchor="t">
            <a:spAutoFit/>
          </a:bodyPr>
          <a:lstStyle/>
          <a:p>
            <a:pPr algn="ctr">
              <a:lnSpc>
                <a:spcPct val="100000"/>
              </a:lnSpc>
            </a:pPr>
            <a:r>
              <a:rPr sz="700" b="1" i="0" lang="de-DE">
                <a:solidFill>
                  <a:srgbClr val="0B3A5D"/>
                </a:solidFill>
                <a:latin typeface="Segoe UI"/>
              </a:rPr>
              <a:t>Name</a:t>
            </a:r>
          </a:p>
        </p:txBody>
      </p:sp>
      <p:sp>
        <p:nvSpPr>
          <p:cNvPr id="67" name="TextBox 66"/>
          <p:cNvSpPr txBox="1"/>
          <p:nvPr/>
        </p:nvSpPr>
        <p:spPr>
          <a:xfrm>
            <a:off x="10138867" y="5001768"/>
            <a:ext cx="1193292" cy="118872"/>
          </a:xfrm>
          <a:prstGeom prst="rect">
            <a:avLst/>
          </a:prstGeom>
          <a:noFill/>
        </p:spPr>
        <p:txBody>
          <a:bodyPr wrap="square" lIns="0" rIns="0" tIns="0" bIns="0" anchor="t">
            <a:spAutoFit/>
          </a:bodyPr>
          <a:lstStyle/>
          <a:p>
            <a:pPr algn="ctr">
              <a:lnSpc>
                <a:spcPct val="100000"/>
              </a:lnSpc>
            </a:pPr>
            <a:r>
              <a:rPr sz="600" b="0" i="0" lang="de-DE">
                <a:solidFill>
                  <a:srgbClr val="6B7A88"/>
                </a:solidFill>
                <a:latin typeface="Segoe UI"/>
              </a:rPr>
              <a:t>Position · Firma</a:t>
            </a:r>
          </a:p>
        </p:txBody>
      </p:sp>
      <p:sp>
        <p:nvSpPr>
          <p:cNvPr id="68" name="Rectangle 67"/>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Rectangle 68"/>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71" name="TextBox 70"/>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Weitere Angaben: </a:t>
            </a:r>
            <a:r>
              <a:rPr sz="1000" b="0" i="0" lang="de-DE">
                <a:solidFill>
                  <a:srgbClr val="2B3844"/>
                </a:solidFill>
                <a:latin typeface="Consolas"/>
              </a:rPr>
              <a:t>orderby</a:t>
            </a:r>
            <a:r>
              <a:rPr sz="1000" b="0" i="0" lang="de-DE">
                <a:solidFill>
                  <a:srgbClr val="2B3844"/>
                </a:solidFill>
                <a:latin typeface="Segoe UI"/>
              </a:rPr>
              <a:t>, </a:t>
            </a:r>
            <a:r>
              <a:rPr sz="1000" b="0" i="0" lang="de-DE">
                <a:solidFill>
                  <a:srgbClr val="2B3844"/>
                </a:solidFill>
                <a:latin typeface="Consolas"/>
              </a:rPr>
              <a:t>order</a:t>
            </a:r>
            <a:r>
              <a:rPr sz="1000" b="0" i="0" lang="de-DE">
                <a:solidFill>
                  <a:srgbClr val="2B3844"/>
                </a:solidFill>
                <a:latin typeface="Segoe UI"/>
              </a:rPr>
              <a:t>, </a:t>
            </a:r>
            <a:r>
              <a:rPr sz="1000" b="0" i="0" lang="de-DE">
                <a:solidFill>
                  <a:srgbClr val="2B3844"/>
                </a:solidFill>
                <a:latin typeface="Consolas"/>
              </a:rPr>
              <a:t>limit</a:t>
            </a:r>
            <a:r>
              <a:rPr sz="1000" b="0" i="0" lang="de-DE">
                <a:solidFill>
                  <a:srgbClr val="2B3844"/>
                </a:solidFill>
                <a:latin typeface="Segoe UI"/>
              </a:rPr>
              <a:t>, </a:t>
            </a:r>
            <a:r>
              <a:rPr sz="1000" b="0" i="0" lang="de-DE">
                <a:solidFill>
                  <a:srgbClr val="2B3844"/>
                </a:solidFill>
                <a:latin typeface="Consolas"/>
              </a:rPr>
              <a:t>include</a:t>
            </a:r>
            <a:r>
              <a:rPr sz="1000" b="0" i="0" lang="de-DE">
                <a:solidFill>
                  <a:srgbClr val="2B3844"/>
                </a:solidFill>
                <a:latin typeface="Segoe UI"/>
              </a:rPr>
              <a:t> / </a:t>
            </a:r>
            <a:r>
              <a:rPr sz="1000" b="0" i="0" lang="de-DE">
                <a:solidFill>
                  <a:srgbClr val="2B3844"/>
                </a:solidFill>
                <a:latin typeface="Consolas"/>
              </a:rPr>
              <a:t>exclude</a:t>
            </a:r>
            <a:r>
              <a:rPr sz="1000" b="0" i="0" lang="de-DE">
                <a:solidFill>
                  <a:srgbClr val="2B3844"/>
                </a:solidFill>
                <a:latin typeface="Segoe UI"/>
              </a:rPr>
              <a:t>, </a:t>
            </a:r>
            <a:r>
              <a:rPr sz="1000" b="0" i="0" lang="de-DE">
                <a:solidFill>
                  <a:srgbClr val="2B3844"/>
                </a:solidFill>
                <a:latin typeface="Consolas"/>
              </a:rPr>
              <a:t>show_role</a:t>
            </a:r>
            <a:r>
              <a:rPr sz="1000" b="0" i="0" lang="de-DE">
                <a:solidFill>
                  <a:srgbClr val="2B3844"/>
                </a:solidFill>
                <a:latin typeface="Segoe UI"/>
              </a:rPr>
              <a:t>, </a:t>
            </a:r>
            <a:r>
              <a:rPr sz="1000" b="0" i="0" lang="de-DE">
                <a:solidFill>
                  <a:srgbClr val="2B3844"/>
                </a:solidFill>
                <a:latin typeface="Consolas"/>
              </a:rPr>
              <a:t>show_position</a:t>
            </a:r>
            <a:r>
              <a:rPr sz="1000" b="0" i="0" lang="de-DE">
                <a:solidFill>
                  <a:srgbClr val="2B3844"/>
                </a:solidFill>
                <a:latin typeface="Segoe UI"/>
              </a:rPr>
              <a:t>, </a:t>
            </a:r>
            <a:r>
              <a:rPr sz="1000" b="0" i="0" lang="de-DE">
                <a:solidFill>
                  <a:srgbClr val="2B3844"/>
                </a:solidFill>
                <a:latin typeface="Consolas"/>
              </a:rPr>
              <a:t>show_company</a:t>
            </a:r>
            <a:r>
              <a:rPr sz="1000" b="0" i="0" lang="de-DE">
                <a:solidFill>
                  <a:srgbClr val="2B3844"/>
                </a:solidFill>
                <a:latin typeface="Segoe UI"/>
              </a:rPr>
              <a:t>, </a:t>
            </a:r>
            <a:r>
              <a:rPr sz="1000" b="0" i="0" lang="de-DE">
                <a:solidFill>
                  <a:srgbClr val="2B3844"/>
                </a:solidFill>
                <a:latin typeface="Consolas"/>
              </a:rPr>
              <a:t>link</a:t>
            </a:r>
            <a:r>
              <a:rPr sz="1000" b="0" i="0" lang="de-DE">
                <a:solidFill>
                  <a:srgbClr val="2B3844"/>
                </a:solidFill>
                <a:latin typeface="Segoe UI"/>
              </a:rPr>
              <a:t>, </a:t>
            </a:r>
            <a:r>
              <a:rPr sz="1000" b="0" i="0" lang="de-DE">
                <a:solidFill>
                  <a:srgbClr val="2B3844"/>
                </a:solidFill>
                <a:latin typeface="Consolas"/>
              </a:rPr>
              <a:t>empty_text</a:t>
            </a:r>
            <a:r>
              <a:rPr sz="1000" b="0" i="0" lang="de-DE">
                <a:solidFill>
                  <a:srgbClr val="2B3844"/>
                </a:solidFill>
                <a:latin typeface="Segoe UI"/>
              </a:rPr>
              <a:t> sowie </a:t>
            </a:r>
            <a:r>
              <a:rPr sz="1000" b="0" i="0" lang="de-DE">
                <a:solidFill>
                  <a:srgbClr val="2B3844"/>
                </a:solidFill>
                <a:latin typeface="Consolas"/>
              </a:rPr>
              <a:t>detail_view</a:t>
            </a:r>
            <a:r>
              <a:rPr sz="1000" b="0" i="0" lang="de-DE">
                <a:solidFill>
                  <a:srgbClr val="2B3844"/>
                </a:solidFill>
                <a:latin typeface="Segoe UI"/>
              </a:rPr>
              <a:t>, </a:t>
            </a:r>
            <a:r>
              <a:rPr sz="1000" b="0" i="0" lang="de-DE">
                <a:solidFill>
                  <a:srgbClr val="2B3844"/>
                </a:solidFill>
                <a:latin typeface="Consolas"/>
              </a:rPr>
              <a:t>show_events</a:t>
            </a:r>
            <a:r>
              <a:rPr sz="1000" b="0" i="0" lang="de-DE">
                <a:solidFill>
                  <a:srgbClr val="2B3844"/>
                </a:solidFill>
                <a:latin typeface="Segoe UI"/>
              </a:rPr>
              <a:t> / </a:t>
            </a:r>
            <a:r>
              <a:rPr sz="1000" b="0" i="0" lang="de-DE">
                <a:solidFill>
                  <a:srgbClr val="2B3844"/>
                </a:solidFill>
                <a:latin typeface="Consolas"/>
              </a:rPr>
              <a:t>show_booths</a:t>
            </a:r>
            <a:r>
              <a:rPr sz="1000" b="0" i="0" lang="de-DE">
                <a:solidFill>
                  <a:srgbClr val="2B3844"/>
                </a:solidFill>
                <a:latin typeface="Segoe UI"/>
              </a:rPr>
              <a:t> und </a:t>
            </a:r>
            <a:r>
              <a:rPr sz="1000" b="0" i="0" lang="de-DE">
                <a:solidFill>
                  <a:srgbClr val="2B3844"/>
                </a:solidFill>
                <a:latin typeface="Consolas"/>
              </a:rPr>
              <a:t>smart_events</a:t>
            </a:r>
            <a:r>
              <a:rPr sz="1000" b="0" i="0" lang="de-DE">
                <a:solidFill>
                  <a:srgbClr val="2B3844"/>
                </a:solidFill>
                <a:latin typeface="Segoe UI"/>
              </a:rPr>
              <a:t> / </a:t>
            </a:r>
            <a:r>
              <a:rPr sz="1000" b="0" i="0" lang="de-DE">
                <a:solidFill>
                  <a:srgbClr val="2B3844"/>
                </a:solidFill>
                <a:latin typeface="Consolas"/>
              </a:rPr>
              <a:t>smart_booths</a:t>
            </a:r>
            <a:r>
              <a:rPr sz="1000" b="0" i="0" lang="de-DE">
                <a:solidFill>
                  <a:srgbClr val="2B3844"/>
                </a:solidFill>
                <a:latin typeface="Segoe UI"/>
              </a:rPr>
              <a:t> für die Sprecher-Seite. Der Shortcode-Generator baut die Zeile für Sie zusammen.</a:t>
            </a:r>
          </a:p>
        </p:txBody>
      </p:sp>
      <p:sp>
        <p:nvSpPr>
          <p:cNvPr id="72" name="Rectangle 7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7 · Sprecher und Mitwirkende</a:t>
            </a:r>
          </a:p>
        </p:txBody>
      </p:sp>
      <p:sp>
        <p:nvSpPr>
          <p:cNvPr id="74" name="TextBox 7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98 / 140</a:t>
            </a:r>
          </a:p>
        </p:txBody>
      </p:sp>
    </p:spTree>
  </p:cSld>
  <p:clrMapOvr>
    <a:masterClrMapping/>
  </p:clrMapOvr>
</p:sld>
</file>

<file path=ppt/slides/slide9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7.6 · SPRECHER-VERZEICHNIS</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Das Sprecher-Verzeichnis: suchen, filtern, gruppieren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6309360" cy="416052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30936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5522976"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5394960" cy="146304"/>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Consolas"/>
              </a:rPr>
              <a:t>https://mein-kongress.de/referenten</a:t>
            </a:r>
          </a:p>
        </p:txBody>
      </p:sp>
      <p:sp>
        <p:nvSpPr>
          <p:cNvPr id="13" name="TextBox 12"/>
          <p:cNvSpPr txBox="1"/>
          <p:nvPr/>
        </p:nvSpPr>
        <p:spPr>
          <a:xfrm>
            <a:off x="768096" y="1810512"/>
            <a:ext cx="2743200" cy="201168"/>
          </a:xfrm>
          <a:prstGeom prst="rect">
            <a:avLst/>
          </a:prstGeom>
          <a:noFill/>
        </p:spPr>
        <p:txBody>
          <a:bodyPr wrap="square" lIns="0" rIns="0" tIns="0" bIns="0" anchor="t">
            <a:spAutoFit/>
          </a:bodyPr>
          <a:lstStyle/>
          <a:p>
            <a:pPr algn="l">
              <a:lnSpc>
                <a:spcPct val="100000"/>
              </a:lnSpc>
            </a:pPr>
            <a:r>
              <a:rPr sz="1100" b="1" i="0" lang="de-DE">
                <a:solidFill>
                  <a:srgbClr val="0B3A5D"/>
                </a:solidFill>
                <a:latin typeface="Segoe UI"/>
              </a:rPr>
              <a:t>Referenten</a:t>
            </a:r>
          </a:p>
        </p:txBody>
      </p:sp>
      <p:sp>
        <p:nvSpPr>
          <p:cNvPr id="14" name="Rounded Rectangle 13"/>
          <p:cNvSpPr/>
          <p:nvPr/>
        </p:nvSpPr>
        <p:spPr>
          <a:xfrm>
            <a:off x="768096" y="2139696"/>
            <a:ext cx="5907024" cy="384048"/>
          </a:xfrm>
          <a:prstGeom prst="roundRect">
            <a:avLst>
              <a:gd name="adj" fmla="val 8000"/>
            </a:avLst>
          </a:prstGeom>
          <a:solidFill>
            <a:srgbClr val="FFF8F0"/>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Rounded Rectangle 14"/>
          <p:cNvSpPr/>
          <p:nvPr/>
        </p:nvSpPr>
        <p:spPr>
          <a:xfrm>
            <a:off x="859536" y="2212848"/>
            <a:ext cx="1828800" cy="237744"/>
          </a:xfrm>
          <a:prstGeom prst="roundRect">
            <a:avLst>
              <a:gd name="adj" fmla="val 30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Oval 15"/>
          <p:cNvSpPr/>
          <p:nvPr/>
        </p:nvSpPr>
        <p:spPr>
          <a:xfrm>
            <a:off x="950976" y="2276856"/>
            <a:ext cx="109728" cy="109728"/>
          </a:xfrm>
          <a:prstGeom prst="ellipse">
            <a:avLst/>
          </a:prstGeom>
          <a:solidFill>
            <a:srgbClr val="FFFFFF"/>
          </a:solidFill>
          <a:ln w="12700">
            <a:solidFill>
              <a:srgbClr val="6B7A8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1133856" y="2263140"/>
            <a:ext cx="1463040" cy="146304"/>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Segoe UI"/>
              </a:rPr>
              <a:t>Suchen…</a:t>
            </a:r>
          </a:p>
        </p:txBody>
      </p:sp>
      <p:sp>
        <p:nvSpPr>
          <p:cNvPr id="18" name="Rounded Rectangle 17"/>
          <p:cNvSpPr/>
          <p:nvPr/>
        </p:nvSpPr>
        <p:spPr>
          <a:xfrm>
            <a:off x="2798064" y="2212848"/>
            <a:ext cx="1371600" cy="237744"/>
          </a:xfrm>
          <a:prstGeom prst="roundRect">
            <a:avLst>
              <a:gd name="adj" fmla="val 30000"/>
            </a:avLst>
          </a:prstGeom>
          <a:solidFill>
            <a:srgbClr val="FFFFFF"/>
          </a:solidFill>
          <a:ln w="1270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2889503" y="2263140"/>
            <a:ext cx="1188720" cy="146304"/>
          </a:xfrm>
          <a:prstGeom prst="rect">
            <a:avLst/>
          </a:prstGeom>
          <a:noFill/>
        </p:spPr>
        <p:txBody>
          <a:bodyPr wrap="square" lIns="0" rIns="0" tIns="0" bIns="0" anchor="t">
            <a:spAutoFit/>
          </a:bodyPr>
          <a:lstStyle/>
          <a:p>
            <a:pPr algn="l">
              <a:lnSpc>
                <a:spcPct val="100000"/>
              </a:lnSpc>
            </a:pPr>
            <a:r>
              <a:rPr sz="750" b="1" i="0" lang="de-DE">
                <a:solidFill>
                  <a:srgbClr val="1F2933"/>
                </a:solidFill>
                <a:latin typeface="Segoe UI"/>
              </a:rPr>
              <a:t>Alle Rollen  ▾</a:t>
            </a:r>
          </a:p>
        </p:txBody>
      </p:sp>
      <p:sp>
        <p:nvSpPr>
          <p:cNvPr id="20" name="Rounded Rectangle 19"/>
          <p:cNvSpPr/>
          <p:nvPr/>
        </p:nvSpPr>
        <p:spPr>
          <a:xfrm>
            <a:off x="4279392" y="2212848"/>
            <a:ext cx="1152144" cy="237744"/>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4279392" y="2258568"/>
            <a:ext cx="1152144" cy="146304"/>
          </a:xfrm>
          <a:prstGeom prst="rect">
            <a:avLst/>
          </a:prstGeom>
          <a:noFill/>
        </p:spPr>
        <p:txBody>
          <a:bodyPr wrap="square" lIns="0" rIns="0" tIns="0" bIns="0" anchor="t">
            <a:spAutoFit/>
          </a:bodyPr>
          <a:lstStyle/>
          <a:p>
            <a:pPr algn="ctr">
              <a:lnSpc>
                <a:spcPct val="100000"/>
              </a:lnSpc>
            </a:pPr>
            <a:r>
              <a:rPr sz="800" b="0" i="0" lang="de-DE">
                <a:solidFill>
                  <a:srgbClr val="333D47"/>
                </a:solidFill>
                <a:latin typeface="Segoe UI"/>
              </a:rPr>
              <a:t>Filter zurücksetzen</a:t>
            </a:r>
          </a:p>
        </p:txBody>
      </p:sp>
      <p:sp>
        <p:nvSpPr>
          <p:cNvPr id="22" name="Rounded Rectangle 21"/>
          <p:cNvSpPr/>
          <p:nvPr/>
        </p:nvSpPr>
        <p:spPr>
          <a:xfrm>
            <a:off x="5559552" y="2212848"/>
            <a:ext cx="512064" cy="237744"/>
          </a:xfrm>
          <a:prstGeom prst="roundRect">
            <a:avLst>
              <a:gd name="adj" fmla="val 20000"/>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559552" y="2263140"/>
            <a:ext cx="512064" cy="146304"/>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Kacheln</a:t>
            </a:r>
          </a:p>
        </p:txBody>
      </p:sp>
      <p:sp>
        <p:nvSpPr>
          <p:cNvPr id="24" name="Rounded Rectangle 23"/>
          <p:cNvSpPr/>
          <p:nvPr/>
        </p:nvSpPr>
        <p:spPr>
          <a:xfrm>
            <a:off x="6108192" y="2212848"/>
            <a:ext cx="51206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108192" y="2263140"/>
            <a:ext cx="512064" cy="146304"/>
          </a:xfrm>
          <a:prstGeom prst="rect">
            <a:avLst/>
          </a:prstGeom>
          <a:noFill/>
        </p:spPr>
        <p:txBody>
          <a:bodyPr wrap="square" lIns="0" rIns="0" tIns="0" bIns="0" anchor="t">
            <a:spAutoFit/>
          </a:bodyPr>
          <a:lstStyle/>
          <a:p>
            <a:pPr algn="ctr">
              <a:lnSpc>
                <a:spcPct val="100000"/>
              </a:lnSpc>
            </a:pPr>
            <a:r>
              <a:rPr sz="700" b="0" i="0" lang="de-DE">
                <a:solidFill>
                  <a:srgbClr val="1F2933"/>
                </a:solidFill>
                <a:latin typeface="Segoe UI"/>
              </a:rPr>
              <a:t>Liste</a:t>
            </a:r>
          </a:p>
        </p:txBody>
      </p:sp>
      <p:sp>
        <p:nvSpPr>
          <p:cNvPr id="26" name="TextBox 25"/>
          <p:cNvSpPr txBox="1"/>
          <p:nvPr/>
        </p:nvSpPr>
        <p:spPr>
          <a:xfrm>
            <a:off x="768096" y="2688336"/>
            <a:ext cx="2743200" cy="182880"/>
          </a:xfrm>
          <a:prstGeom prst="rect">
            <a:avLst/>
          </a:prstGeom>
          <a:noFill/>
        </p:spPr>
        <p:txBody>
          <a:bodyPr wrap="square" lIns="0" rIns="0" tIns="0" bIns="0" anchor="t">
            <a:spAutoFit/>
          </a:bodyPr>
          <a:lstStyle/>
          <a:p>
            <a:pPr algn="l">
              <a:lnSpc>
                <a:spcPct val="100000"/>
              </a:lnSpc>
            </a:pPr>
            <a:r>
              <a:rPr sz="900" b="1" i="0" lang="de-DE">
                <a:solidFill>
                  <a:srgbClr val="0B3A5D"/>
                </a:solidFill>
                <a:latin typeface="Segoe UI"/>
              </a:rPr>
              <a:t>Moderation</a:t>
            </a:r>
          </a:p>
        </p:txBody>
      </p:sp>
      <p:sp>
        <p:nvSpPr>
          <p:cNvPr id="27" name="Rectangle 26"/>
          <p:cNvSpPr/>
          <p:nvPr/>
        </p:nvSpPr>
        <p:spPr>
          <a:xfrm>
            <a:off x="768096" y="2907792"/>
            <a:ext cx="5907024"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ounded Rectangle 27"/>
          <p:cNvSpPr/>
          <p:nvPr/>
        </p:nvSpPr>
        <p:spPr>
          <a:xfrm>
            <a:off x="768096" y="2999232"/>
            <a:ext cx="1408176" cy="841248"/>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822959" y="3054096"/>
            <a:ext cx="1298448" cy="457200"/>
          </a:xfrm>
          <a:prstGeom prst="rect">
            <a:avLst/>
          </a:prstGeom>
          <a:solidFill>
            <a:srgbClr val="D6E3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822959" y="3566160"/>
            <a:ext cx="1298448" cy="128016"/>
          </a:xfrm>
          <a:prstGeom prst="rect">
            <a:avLst/>
          </a:prstGeom>
          <a:noFill/>
        </p:spPr>
        <p:txBody>
          <a:bodyPr wrap="square" lIns="0" rIns="0" tIns="0" bIns="0" anchor="t">
            <a:spAutoFit/>
          </a:bodyPr>
          <a:lstStyle/>
          <a:p>
            <a:pPr algn="ctr">
              <a:lnSpc>
                <a:spcPct val="100000"/>
              </a:lnSpc>
            </a:pPr>
            <a:r>
              <a:rPr sz="650" b="1" i="0" lang="de-DE">
                <a:solidFill>
                  <a:srgbClr val="0B3A5D"/>
                </a:solidFill>
                <a:latin typeface="Segoe UI"/>
              </a:rPr>
              <a:t>Erika Muster</a:t>
            </a:r>
          </a:p>
        </p:txBody>
      </p:sp>
      <p:sp>
        <p:nvSpPr>
          <p:cNvPr id="31" name="TextBox 30"/>
          <p:cNvSpPr txBox="1"/>
          <p:nvPr/>
        </p:nvSpPr>
        <p:spPr>
          <a:xfrm>
            <a:off x="822959" y="3694176"/>
            <a:ext cx="1298448" cy="118872"/>
          </a:xfrm>
          <a:prstGeom prst="rect">
            <a:avLst/>
          </a:prstGeom>
          <a:noFill/>
        </p:spPr>
        <p:txBody>
          <a:bodyPr wrap="square" lIns="0" rIns="0" tIns="0" bIns="0" anchor="t">
            <a:spAutoFit/>
          </a:bodyPr>
          <a:lstStyle/>
          <a:p>
            <a:pPr algn="ctr">
              <a:lnSpc>
                <a:spcPct val="100000"/>
              </a:lnSpc>
            </a:pPr>
            <a:r>
              <a:rPr sz="550" b="0" i="0" lang="de-DE">
                <a:solidFill>
                  <a:srgbClr val="6B7A88"/>
                </a:solidFill>
                <a:latin typeface="Segoe UI"/>
              </a:rPr>
              <a:t>Moderation</a:t>
            </a:r>
          </a:p>
        </p:txBody>
      </p:sp>
      <p:sp>
        <p:nvSpPr>
          <p:cNvPr id="32" name="Rounded Rectangle 31"/>
          <p:cNvSpPr/>
          <p:nvPr/>
        </p:nvSpPr>
        <p:spPr>
          <a:xfrm>
            <a:off x="2267712" y="2999232"/>
            <a:ext cx="1408176" cy="841248"/>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2322576" y="3054096"/>
            <a:ext cx="1298448" cy="457200"/>
          </a:xfrm>
          <a:prstGeom prst="rect">
            <a:avLst/>
          </a:prstGeom>
          <a:solidFill>
            <a:srgbClr val="D6E3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2322576" y="3566160"/>
            <a:ext cx="1298448" cy="128016"/>
          </a:xfrm>
          <a:prstGeom prst="rect">
            <a:avLst/>
          </a:prstGeom>
          <a:noFill/>
        </p:spPr>
        <p:txBody>
          <a:bodyPr wrap="square" lIns="0" rIns="0" tIns="0" bIns="0" anchor="t">
            <a:spAutoFit/>
          </a:bodyPr>
          <a:lstStyle/>
          <a:p>
            <a:pPr algn="ctr">
              <a:lnSpc>
                <a:spcPct val="100000"/>
              </a:lnSpc>
            </a:pPr>
            <a:r>
              <a:rPr sz="650" b="1" i="0" lang="de-DE">
                <a:solidFill>
                  <a:srgbClr val="0B3A5D"/>
                </a:solidFill>
                <a:latin typeface="Segoe UI"/>
              </a:rPr>
              <a:t>Jan Winter</a:t>
            </a:r>
          </a:p>
        </p:txBody>
      </p:sp>
      <p:sp>
        <p:nvSpPr>
          <p:cNvPr id="35" name="TextBox 34"/>
          <p:cNvSpPr txBox="1"/>
          <p:nvPr/>
        </p:nvSpPr>
        <p:spPr>
          <a:xfrm>
            <a:off x="2322576" y="3694176"/>
            <a:ext cx="1298448" cy="118872"/>
          </a:xfrm>
          <a:prstGeom prst="rect">
            <a:avLst/>
          </a:prstGeom>
          <a:noFill/>
        </p:spPr>
        <p:txBody>
          <a:bodyPr wrap="square" lIns="0" rIns="0" tIns="0" bIns="0" anchor="t">
            <a:spAutoFit/>
          </a:bodyPr>
          <a:lstStyle/>
          <a:p>
            <a:pPr algn="ctr">
              <a:lnSpc>
                <a:spcPct val="100000"/>
              </a:lnSpc>
            </a:pPr>
            <a:r>
              <a:rPr sz="550" b="0" i="0" lang="de-DE">
                <a:solidFill>
                  <a:srgbClr val="6B7A88"/>
                </a:solidFill>
                <a:latin typeface="Segoe UI"/>
              </a:rPr>
              <a:t>Moderation</a:t>
            </a:r>
          </a:p>
        </p:txBody>
      </p:sp>
      <p:sp>
        <p:nvSpPr>
          <p:cNvPr id="36" name="TextBox 35"/>
          <p:cNvSpPr txBox="1"/>
          <p:nvPr/>
        </p:nvSpPr>
        <p:spPr>
          <a:xfrm>
            <a:off x="768096" y="3986784"/>
            <a:ext cx="2743200" cy="182880"/>
          </a:xfrm>
          <a:prstGeom prst="rect">
            <a:avLst/>
          </a:prstGeom>
          <a:noFill/>
        </p:spPr>
        <p:txBody>
          <a:bodyPr wrap="square" lIns="0" rIns="0" tIns="0" bIns="0" anchor="t">
            <a:spAutoFit/>
          </a:bodyPr>
          <a:lstStyle/>
          <a:p>
            <a:pPr algn="l">
              <a:lnSpc>
                <a:spcPct val="100000"/>
              </a:lnSpc>
            </a:pPr>
            <a:r>
              <a:rPr sz="900" b="1" i="0" lang="de-DE">
                <a:solidFill>
                  <a:srgbClr val="0B3A5D"/>
                </a:solidFill>
                <a:latin typeface="Segoe UI"/>
              </a:rPr>
              <a:t>Referenten</a:t>
            </a:r>
          </a:p>
        </p:txBody>
      </p:sp>
      <p:sp>
        <p:nvSpPr>
          <p:cNvPr id="37" name="Rectangle 36"/>
          <p:cNvSpPr/>
          <p:nvPr/>
        </p:nvSpPr>
        <p:spPr>
          <a:xfrm>
            <a:off x="768096" y="4206240"/>
            <a:ext cx="5907024"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ounded Rectangle 37"/>
          <p:cNvSpPr/>
          <p:nvPr/>
        </p:nvSpPr>
        <p:spPr>
          <a:xfrm>
            <a:off x="768096" y="4297680"/>
            <a:ext cx="1408176" cy="841248"/>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822959" y="4352544"/>
            <a:ext cx="1298448" cy="457200"/>
          </a:xfrm>
          <a:prstGeom prst="rect">
            <a:avLst/>
          </a:prstGeom>
          <a:solidFill>
            <a:srgbClr val="D6E3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822959" y="4864608"/>
            <a:ext cx="1298448" cy="128016"/>
          </a:xfrm>
          <a:prstGeom prst="rect">
            <a:avLst/>
          </a:prstGeom>
          <a:noFill/>
        </p:spPr>
        <p:txBody>
          <a:bodyPr wrap="square" lIns="0" rIns="0" tIns="0" bIns="0" anchor="t">
            <a:spAutoFit/>
          </a:bodyPr>
          <a:lstStyle/>
          <a:p>
            <a:pPr algn="ctr">
              <a:lnSpc>
                <a:spcPct val="100000"/>
              </a:lnSpc>
            </a:pPr>
            <a:r>
              <a:rPr sz="650" b="1" i="0" lang="de-DE">
                <a:solidFill>
                  <a:srgbClr val="0B3A5D"/>
                </a:solidFill>
                <a:latin typeface="Segoe UI"/>
              </a:rPr>
              <a:t>Dr. Anna Berg</a:t>
            </a:r>
          </a:p>
        </p:txBody>
      </p:sp>
      <p:sp>
        <p:nvSpPr>
          <p:cNvPr id="41" name="TextBox 40"/>
          <p:cNvSpPr txBox="1"/>
          <p:nvPr/>
        </p:nvSpPr>
        <p:spPr>
          <a:xfrm>
            <a:off x="822959" y="4992624"/>
            <a:ext cx="1298448" cy="118872"/>
          </a:xfrm>
          <a:prstGeom prst="rect">
            <a:avLst/>
          </a:prstGeom>
          <a:noFill/>
        </p:spPr>
        <p:txBody>
          <a:bodyPr wrap="square" lIns="0" rIns="0" tIns="0" bIns="0" anchor="t">
            <a:spAutoFit/>
          </a:bodyPr>
          <a:lstStyle/>
          <a:p>
            <a:pPr algn="ctr">
              <a:lnSpc>
                <a:spcPct val="100000"/>
              </a:lnSpc>
            </a:pPr>
            <a:r>
              <a:rPr sz="550" b="0" i="0" lang="de-DE">
                <a:solidFill>
                  <a:srgbClr val="6B7A88"/>
                </a:solidFill>
                <a:latin typeface="Segoe UI"/>
              </a:rPr>
              <a:t>Referenten</a:t>
            </a:r>
          </a:p>
        </p:txBody>
      </p:sp>
      <p:sp>
        <p:nvSpPr>
          <p:cNvPr id="42" name="Rounded Rectangle 41"/>
          <p:cNvSpPr/>
          <p:nvPr/>
        </p:nvSpPr>
        <p:spPr>
          <a:xfrm>
            <a:off x="2267712" y="4297680"/>
            <a:ext cx="1408176" cy="841248"/>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2322576" y="4352544"/>
            <a:ext cx="1298448" cy="457200"/>
          </a:xfrm>
          <a:prstGeom prst="rect">
            <a:avLst/>
          </a:prstGeom>
          <a:solidFill>
            <a:srgbClr val="D6E3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2322576" y="4864608"/>
            <a:ext cx="1298448" cy="128016"/>
          </a:xfrm>
          <a:prstGeom prst="rect">
            <a:avLst/>
          </a:prstGeom>
          <a:noFill/>
        </p:spPr>
        <p:txBody>
          <a:bodyPr wrap="square" lIns="0" rIns="0" tIns="0" bIns="0" anchor="t">
            <a:spAutoFit/>
          </a:bodyPr>
          <a:lstStyle/>
          <a:p>
            <a:pPr algn="ctr">
              <a:lnSpc>
                <a:spcPct val="100000"/>
              </a:lnSpc>
            </a:pPr>
            <a:r>
              <a:rPr sz="650" b="1" i="0" lang="de-DE">
                <a:solidFill>
                  <a:srgbClr val="0B3A5D"/>
                </a:solidFill>
                <a:latin typeface="Segoe UI"/>
              </a:rPr>
              <a:t>Tom Muster</a:t>
            </a:r>
          </a:p>
        </p:txBody>
      </p:sp>
      <p:sp>
        <p:nvSpPr>
          <p:cNvPr id="45" name="TextBox 44"/>
          <p:cNvSpPr txBox="1"/>
          <p:nvPr/>
        </p:nvSpPr>
        <p:spPr>
          <a:xfrm>
            <a:off x="2322576" y="4992624"/>
            <a:ext cx="1298448" cy="118872"/>
          </a:xfrm>
          <a:prstGeom prst="rect">
            <a:avLst/>
          </a:prstGeom>
          <a:noFill/>
        </p:spPr>
        <p:txBody>
          <a:bodyPr wrap="square" lIns="0" rIns="0" tIns="0" bIns="0" anchor="t">
            <a:spAutoFit/>
          </a:bodyPr>
          <a:lstStyle/>
          <a:p>
            <a:pPr algn="ctr">
              <a:lnSpc>
                <a:spcPct val="100000"/>
              </a:lnSpc>
            </a:pPr>
            <a:r>
              <a:rPr sz="550" b="0" i="0" lang="de-DE">
                <a:solidFill>
                  <a:srgbClr val="6B7A88"/>
                </a:solidFill>
                <a:latin typeface="Segoe UI"/>
              </a:rPr>
              <a:t>Referenten</a:t>
            </a:r>
          </a:p>
        </p:txBody>
      </p:sp>
      <p:sp>
        <p:nvSpPr>
          <p:cNvPr id="46" name="Rounded Rectangle 45"/>
          <p:cNvSpPr/>
          <p:nvPr/>
        </p:nvSpPr>
        <p:spPr>
          <a:xfrm>
            <a:off x="3767328" y="4297680"/>
            <a:ext cx="1408176" cy="841248"/>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3822192" y="4352544"/>
            <a:ext cx="1298448" cy="457200"/>
          </a:xfrm>
          <a:prstGeom prst="rect">
            <a:avLst/>
          </a:prstGeom>
          <a:solidFill>
            <a:srgbClr val="D6E3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3822192" y="4864608"/>
            <a:ext cx="1298448" cy="128016"/>
          </a:xfrm>
          <a:prstGeom prst="rect">
            <a:avLst/>
          </a:prstGeom>
          <a:noFill/>
        </p:spPr>
        <p:txBody>
          <a:bodyPr wrap="square" lIns="0" rIns="0" tIns="0" bIns="0" anchor="t">
            <a:spAutoFit/>
          </a:bodyPr>
          <a:lstStyle/>
          <a:p>
            <a:pPr algn="ctr">
              <a:lnSpc>
                <a:spcPct val="100000"/>
              </a:lnSpc>
            </a:pPr>
            <a:r>
              <a:rPr sz="650" b="1" i="0" lang="de-DE">
                <a:solidFill>
                  <a:srgbClr val="0B3A5D"/>
                </a:solidFill>
                <a:latin typeface="Segoe UI"/>
              </a:rPr>
              <a:t>Lea Stein</a:t>
            </a:r>
          </a:p>
        </p:txBody>
      </p:sp>
      <p:sp>
        <p:nvSpPr>
          <p:cNvPr id="49" name="TextBox 48"/>
          <p:cNvSpPr txBox="1"/>
          <p:nvPr/>
        </p:nvSpPr>
        <p:spPr>
          <a:xfrm>
            <a:off x="3822192" y="4992624"/>
            <a:ext cx="1298448" cy="118872"/>
          </a:xfrm>
          <a:prstGeom prst="rect">
            <a:avLst/>
          </a:prstGeom>
          <a:noFill/>
        </p:spPr>
        <p:txBody>
          <a:bodyPr wrap="square" lIns="0" rIns="0" tIns="0" bIns="0" anchor="t">
            <a:spAutoFit/>
          </a:bodyPr>
          <a:lstStyle/>
          <a:p>
            <a:pPr algn="ctr">
              <a:lnSpc>
                <a:spcPct val="100000"/>
              </a:lnSpc>
            </a:pPr>
            <a:r>
              <a:rPr sz="550" b="0" i="0" lang="de-DE">
                <a:solidFill>
                  <a:srgbClr val="6B7A88"/>
                </a:solidFill>
                <a:latin typeface="Segoe UI"/>
              </a:rPr>
              <a:t>Referenten</a:t>
            </a:r>
          </a:p>
        </p:txBody>
      </p:sp>
      <p:sp>
        <p:nvSpPr>
          <p:cNvPr id="50" name="Rounded Rectangle 49"/>
          <p:cNvSpPr/>
          <p:nvPr/>
        </p:nvSpPr>
        <p:spPr>
          <a:xfrm>
            <a:off x="2798064" y="2487168"/>
            <a:ext cx="1554480" cy="1115568"/>
          </a:xfrm>
          <a:prstGeom prst="roundRect">
            <a:avLst>
              <a:gd name="adj" fmla="val 5000"/>
            </a:avLst>
          </a:prstGeom>
          <a:solidFill>
            <a:srgbClr val="FFFFFF"/>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2871216" y="2560320"/>
            <a:ext cx="1408176" cy="201168"/>
          </a:xfrm>
          <a:prstGeom prst="rect">
            <a:avLst/>
          </a:prstGeom>
          <a:solidFill>
            <a:srgbClr val="F7FAFC"/>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2926080" y="2592324"/>
            <a:ext cx="1280160" cy="137160"/>
          </a:xfrm>
          <a:prstGeom prst="rect">
            <a:avLst/>
          </a:prstGeom>
          <a:noFill/>
        </p:spPr>
        <p:txBody>
          <a:bodyPr wrap="square" lIns="0" rIns="0" tIns="0" bIns="0" anchor="t">
            <a:spAutoFit/>
          </a:bodyPr>
          <a:lstStyle/>
          <a:p>
            <a:pPr algn="l">
              <a:lnSpc>
                <a:spcPct val="100000"/>
              </a:lnSpc>
            </a:pPr>
            <a:r>
              <a:rPr sz="700" b="0" i="0" lang="de-DE">
                <a:solidFill>
                  <a:srgbClr val="6B7A88"/>
                </a:solidFill>
                <a:latin typeface="Segoe UI"/>
              </a:rPr>
              <a:t>…</a:t>
            </a:r>
          </a:p>
        </p:txBody>
      </p:sp>
      <p:sp>
        <p:nvSpPr>
          <p:cNvPr id="53" name="Rectangle 52"/>
          <p:cNvSpPr/>
          <p:nvPr/>
        </p:nvSpPr>
        <p:spPr>
          <a:xfrm>
            <a:off x="2907792" y="2852928"/>
            <a:ext cx="109728" cy="109728"/>
          </a:xfrm>
          <a:prstGeom prst="rect">
            <a:avLst/>
          </a:prstGeom>
          <a:solidFill>
            <a:srgbClr val="C25708"/>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3090672" y="2834640"/>
            <a:ext cx="1188720" cy="146304"/>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Moderation</a:t>
            </a:r>
          </a:p>
        </p:txBody>
      </p:sp>
      <p:sp>
        <p:nvSpPr>
          <p:cNvPr id="55" name="Rectangle 54"/>
          <p:cNvSpPr/>
          <p:nvPr/>
        </p:nvSpPr>
        <p:spPr>
          <a:xfrm>
            <a:off x="2907792" y="3035808"/>
            <a:ext cx="109728" cy="109728"/>
          </a:xfrm>
          <a:prstGeom prst="rect">
            <a:avLst/>
          </a:prstGeom>
          <a:solidFill>
            <a:srgbClr val="C25708"/>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3090672" y="3017520"/>
            <a:ext cx="1188720" cy="146304"/>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Referenten</a:t>
            </a:r>
          </a:p>
        </p:txBody>
      </p:sp>
      <p:sp>
        <p:nvSpPr>
          <p:cNvPr id="57" name="Rectangle 56"/>
          <p:cNvSpPr/>
          <p:nvPr/>
        </p:nvSpPr>
        <p:spPr>
          <a:xfrm>
            <a:off x="2907792" y="3218688"/>
            <a:ext cx="109728" cy="109728"/>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3090672" y="3200400"/>
            <a:ext cx="1188720" cy="146304"/>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Musiker</a:t>
            </a:r>
          </a:p>
        </p:txBody>
      </p:sp>
      <p:sp>
        <p:nvSpPr>
          <p:cNvPr id="59" name="Rectangle 58"/>
          <p:cNvSpPr/>
          <p:nvPr/>
        </p:nvSpPr>
        <p:spPr>
          <a:xfrm>
            <a:off x="2907792" y="3401568"/>
            <a:ext cx="109728" cy="109728"/>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3090672" y="3383280"/>
            <a:ext cx="1188720" cy="146304"/>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Sonstige</a:t>
            </a:r>
          </a:p>
        </p:txBody>
      </p:sp>
      <p:sp>
        <p:nvSpPr>
          <p:cNvPr id="61" name="TextBox 60"/>
          <p:cNvSpPr txBox="1"/>
          <p:nvPr/>
        </p:nvSpPr>
        <p:spPr>
          <a:xfrm>
            <a:off x="7287768" y="1353312"/>
            <a:ext cx="433699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Was Gäste hier tun</a:t>
            </a:r>
          </a:p>
        </p:txBody>
      </p:sp>
      <p:sp>
        <p:nvSpPr>
          <p:cNvPr id="62" name="TextBox 61"/>
          <p:cNvSpPr txBox="1"/>
          <p:nvPr/>
        </p:nvSpPr>
        <p:spPr>
          <a:xfrm>
            <a:off x="7287768" y="1737360"/>
            <a:ext cx="43369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Suche</a:t>
            </a:r>
          </a:p>
        </p:txBody>
      </p:sp>
      <p:sp>
        <p:nvSpPr>
          <p:cNvPr id="63" name="TextBox 62"/>
          <p:cNvSpPr txBox="1"/>
          <p:nvPr/>
        </p:nvSpPr>
        <p:spPr>
          <a:xfrm>
            <a:off x="7287768" y="1957070"/>
            <a:ext cx="43369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Ein Suchfeld wie im Kalender – es findet Name, Rolle, Position und Unternehmung.</a:t>
            </a:r>
          </a:p>
        </p:txBody>
      </p:sp>
      <p:sp>
        <p:nvSpPr>
          <p:cNvPr id="64" name="TextBox 63"/>
          <p:cNvSpPr txBox="1"/>
          <p:nvPr/>
        </p:nvSpPr>
        <p:spPr>
          <a:xfrm>
            <a:off x="7287768" y="2486406"/>
            <a:ext cx="43369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Rollenfilter</a:t>
            </a:r>
          </a:p>
        </p:txBody>
      </p:sp>
      <p:sp>
        <p:nvSpPr>
          <p:cNvPr id="65" name="TextBox 64"/>
          <p:cNvSpPr txBox="1"/>
          <p:nvPr/>
        </p:nvSpPr>
        <p:spPr>
          <a:xfrm>
            <a:off x="7287768" y="2706116"/>
            <a:ext cx="43369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Die Mehrfachauswahl „Alle Rollen“ mit eigener Suche; Sprecher ohne Rolle stehen unter „Sonstige“.</a:t>
            </a:r>
          </a:p>
        </p:txBody>
      </p:sp>
      <p:sp>
        <p:nvSpPr>
          <p:cNvPr id="66" name="TextBox 65"/>
          <p:cNvSpPr txBox="1"/>
          <p:nvPr/>
        </p:nvSpPr>
        <p:spPr>
          <a:xfrm>
            <a:off x="7287768" y="3235452"/>
            <a:ext cx="43369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Gruppiert nach Rolle</a:t>
            </a:r>
          </a:p>
        </p:txBody>
      </p:sp>
      <p:sp>
        <p:nvSpPr>
          <p:cNvPr id="67" name="TextBox 66"/>
          <p:cNvSpPr txBox="1"/>
          <p:nvPr/>
        </p:nvSpPr>
        <p:spPr>
          <a:xfrm>
            <a:off x="7287768" y="3455161"/>
            <a:ext cx="43369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Eine Überschrift je Rolle, alphabetisch – innerhalb nach Name sortiert.</a:t>
            </a:r>
          </a:p>
        </p:txBody>
      </p:sp>
      <p:sp>
        <p:nvSpPr>
          <p:cNvPr id="68" name="TextBox 67"/>
          <p:cNvSpPr txBox="1"/>
          <p:nvPr/>
        </p:nvSpPr>
        <p:spPr>
          <a:xfrm>
            <a:off x="7287768" y="3829557"/>
            <a:ext cx="43369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Raster (Desktop)/Liste (Mobil)</a:t>
            </a:r>
          </a:p>
        </p:txBody>
      </p:sp>
      <p:sp>
        <p:nvSpPr>
          <p:cNvPr id="69" name="TextBox 68"/>
          <p:cNvSpPr txBox="1"/>
          <p:nvPr/>
        </p:nvSpPr>
        <p:spPr>
          <a:xfrm>
            <a:off x="7287768" y="4049267"/>
            <a:ext cx="43369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Am Computer Kacheln mit Umschalter, auf dem Handy automatisch eine Liste.</a:t>
            </a:r>
          </a:p>
        </p:txBody>
      </p:sp>
      <p:sp>
        <p:nvSpPr>
          <p:cNvPr id="70" name="Rectangle 69"/>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Rectangle 70"/>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73" name="TextBox 72"/>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Global unter </a:t>
            </a:r>
            <a:r>
              <a:rPr sz="1000" b="0" i="0" lang="de-DE">
                <a:solidFill>
                  <a:srgbClr val="2B3844"/>
                </a:solidFill>
                <a:latin typeface="Consolas"/>
              </a:rPr>
              <a:t>Einstellungen → Design &amp; Optionen</a:t>
            </a:r>
            <a:r>
              <a:rPr sz="1000" b="0" i="0" lang="de-DE">
                <a:solidFill>
                  <a:srgbClr val="2B3844"/>
                </a:solidFill>
                <a:latin typeface="Segoe UI"/>
              </a:rPr>
              <a:t>, Block „Sprecher &amp; Sprecher-Verzeichnis“; je Einbindung mit </a:t>
            </a:r>
            <a:r>
              <a:rPr sz="1000" b="0" i="0" lang="de-DE">
                <a:solidFill>
                  <a:srgbClr val="2B3844"/>
                </a:solidFill>
                <a:latin typeface="Consolas"/>
              </a:rPr>
              <a:t>search</a:t>
            </a:r>
            <a:r>
              <a:rPr sz="1000" b="0" i="0" lang="de-DE">
                <a:solidFill>
                  <a:srgbClr val="2B3844"/>
                </a:solidFill>
                <a:latin typeface="Segoe UI"/>
              </a:rPr>
              <a:t>, </a:t>
            </a:r>
            <a:r>
              <a:rPr sz="1000" b="0" i="0" lang="de-DE">
                <a:solidFill>
                  <a:srgbClr val="2B3844"/>
                </a:solidFill>
                <a:latin typeface="Consolas"/>
              </a:rPr>
              <a:t>group_by</a:t>
            </a:r>
            <a:r>
              <a:rPr sz="1000" b="0" i="0" lang="de-DE">
                <a:solidFill>
                  <a:srgbClr val="2B3844"/>
                </a:solidFill>
                <a:latin typeface="Segoe UI"/>
              </a:rPr>
              <a:t>, </a:t>
            </a:r>
            <a:r>
              <a:rPr sz="1000" b="0" i="0" lang="de-DE">
                <a:solidFill>
                  <a:srgbClr val="2B3844"/>
                </a:solidFill>
                <a:latin typeface="Consolas"/>
              </a:rPr>
              <a:t>layout</a:t>
            </a:r>
            <a:r>
              <a:rPr sz="1000" b="0" i="0" lang="de-DE">
                <a:solidFill>
                  <a:srgbClr val="2B3844"/>
                </a:solidFill>
                <a:latin typeface="Segoe UI"/>
              </a:rPr>
              <a:t>, </a:t>
            </a:r>
            <a:r>
              <a:rPr sz="1000" b="0" i="0" lang="de-DE">
                <a:solidFill>
                  <a:srgbClr val="2B3844"/>
                </a:solidFill>
                <a:latin typeface="Consolas"/>
              </a:rPr>
              <a:t>show_view_toggles</a:t>
            </a:r>
            <a:r>
              <a:rPr sz="1000" b="0" i="0" lang="de-DE">
                <a:solidFill>
                  <a:srgbClr val="2B3844"/>
                </a:solidFill>
                <a:latin typeface="Segoe UI"/>
              </a:rPr>
              <a:t> und </a:t>
            </a:r>
            <a:r>
              <a:rPr sz="1000" b="0" i="0" lang="de-DE">
                <a:solidFill>
                  <a:srgbClr val="2B3844"/>
                </a:solidFill>
                <a:latin typeface="Consolas"/>
              </a:rPr>
              <a:t>floating_search</a:t>
            </a:r>
            <a:r>
              <a:rPr sz="1000" b="0" i="0" lang="de-DE">
                <a:solidFill>
                  <a:srgbClr val="2B3844"/>
                </a:solidFill>
                <a:latin typeface="Segoe UI"/>
              </a:rPr>
              <a:t>. Passt nichts, erscheint „Keine Sprecher gefunden.“</a:t>
            </a:r>
          </a:p>
        </p:txBody>
      </p:sp>
      <p:sp>
        <p:nvSpPr>
          <p:cNvPr id="74" name="Rectangle 7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TextBox 7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7 · Sprecher und Mitwirkende</a:t>
            </a:r>
          </a:p>
        </p:txBody>
      </p:sp>
      <p:sp>
        <p:nvSpPr>
          <p:cNvPr id="76" name="TextBox 7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99 / 140</a:t>
            </a:r>
          </a:p>
        </p:txBody>
      </p:sp>
    </p:spTree>
  </p:cSld>
  <p:clrMapOvr>
    <a:masterClrMapping/>
  </p:clrMapOvr>
</p:sld>
</file>

<file path=ppt/slides/slide10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7.6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Sprecher in Tabellenform pflegen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Die Spalte </a:t>
            </a:r>
            <a:r>
              <a:rPr sz="1300" b="1" i="0" lang="de-DE">
                <a:solidFill>
                  <a:srgbClr val="0B3A5D"/>
                </a:solidFill>
                <a:latin typeface="Consolas"/>
              </a:rPr>
              <a:t>speakers</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Sie hängt am Ende der gewohnten Veranstaltungsdatei und enthält alle Personen </a:t>
            </a:r>
            <a:r>
              <a:rPr sz="1050" b="1" i="0" lang="de-DE">
                <a:solidFill>
                  <a:srgbClr val="3B4A57"/>
                </a:solidFill>
                <a:latin typeface="Segoe UI"/>
              </a:rPr>
              <a:t>ab der zweiten</a:t>
            </a:r>
            <a:r>
              <a:rPr sz="1050" b="0" i="0" lang="de-DE">
                <a:solidFill>
                  <a:srgbClr val="3B4A57"/>
                </a:solidFill>
                <a:latin typeface="Segoe UI"/>
              </a:rPr>
              <a:t>. Mehrere trennen Sie mit Semikolon, Rolle, Position und Unternehmung mit einem senkrechten Strich.</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Siehe Kapitel 8</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Die eigene Sprecher-Datei</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Ein zweiter Bereich unter </a:t>
            </a:r>
            <a:r>
              <a:rPr sz="1050" b="0" i="0" lang="de-DE">
                <a:solidFill>
                  <a:srgbClr val="3B4A57"/>
                </a:solidFill>
                <a:latin typeface="Consolas"/>
              </a:rPr>
              <a:t>Import / Export</a:t>
            </a:r>
            <a:r>
              <a:rPr sz="1050" b="0" i="0" lang="de-DE">
                <a:solidFill>
                  <a:srgbClr val="3B4A57"/>
                </a:solidFill>
                <a:latin typeface="Segoe UI"/>
              </a:rPr>
              <a:t> mit eigener Mustervorlage: 39 Spalten samt </a:t>
            </a:r>
            <a:r>
              <a:rPr sz="1050" b="0" i="0" lang="de-DE">
                <a:solidFill>
                  <a:srgbClr val="3B4A57"/>
                </a:solidFill>
                <a:latin typeface="Consolas"/>
              </a:rPr>
              <a:t>status</a:t>
            </a:r>
            <a:r>
              <a:rPr sz="1050" b="0" i="0" lang="de-DE">
                <a:solidFill>
                  <a:srgbClr val="3B4A57"/>
                </a:solidFill>
                <a:latin typeface="Segoe UI"/>
              </a:rPr>
              <a:t>, Pflicht ist nur der Name. Leere Zellen löschen nichts – eine Tabelle mit Name und Firma lässt alles andere unangetastet.</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Auch Entwürfe im Export</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Erst die Sprecher, dann das Programm</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Nur so findet die Spalte </a:t>
            </a:r>
            <a:r>
              <a:rPr sz="1050" b="0" i="0" lang="de-DE">
                <a:solidFill>
                  <a:srgbClr val="3B4A57"/>
                </a:solidFill>
                <a:latin typeface="Consolas"/>
              </a:rPr>
              <a:t>speakers</a:t>
            </a:r>
            <a:r>
              <a:rPr sz="1050" b="0" i="0" lang="de-DE">
                <a:solidFill>
                  <a:srgbClr val="3B4A57"/>
                </a:solidFill>
                <a:latin typeface="Segoe UI"/>
              </a:rPr>
              <a:t> die Datensätze zum Verknüpfen. Andernfalls stehen die Namen hinterher als bloßer Text da und müssen von Hand verknüpft werden.</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Die wichtigste Regel</a:t>
            </a:r>
          </a:p>
        </p:txBody>
      </p:sp>
      <p:sp>
        <p:nvSpPr>
          <p:cNvPr id="21" name="Rectangle 20"/>
          <p:cNvSpPr/>
          <p:nvPr/>
        </p:nvSpPr>
        <p:spPr>
          <a:xfrm>
            <a:off x="566928" y="4526280"/>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4" name="TextBox 23"/>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Eine </a:t>
            </a:r>
            <a:r>
              <a:rPr sz="1000" b="1" i="0" lang="de-DE">
                <a:solidFill>
                  <a:srgbClr val="2B3844"/>
                </a:solidFill>
                <a:latin typeface="Segoe UI"/>
              </a:rPr>
              <a:t>gefüllte</a:t>
            </a:r>
            <a:r>
              <a:rPr sz="1000" b="0" i="0" lang="de-DE">
                <a:solidFill>
                  <a:srgbClr val="2B3844"/>
                </a:solidFill>
                <a:latin typeface="Segoe UI"/>
              </a:rPr>
              <a:t> Zelle </a:t>
            </a:r>
            <a:r>
              <a:rPr sz="1000" b="0" i="0" lang="de-DE">
                <a:solidFill>
                  <a:srgbClr val="2B3844"/>
                </a:solidFill>
                <a:latin typeface="Consolas"/>
              </a:rPr>
              <a:t>speakers</a:t>
            </a:r>
            <a:r>
              <a:rPr sz="1000" b="0" i="0" lang="de-DE">
                <a:solidFill>
                  <a:srgbClr val="2B3844"/>
                </a:solidFill>
                <a:latin typeface="Segoe UI"/>
              </a:rPr>
              <a:t> ersetzt die bisherige Liste der weiteren Sprecher. Eine </a:t>
            </a:r>
            <a:r>
              <a:rPr sz="1000" b="1" i="0" lang="de-DE">
                <a:solidFill>
                  <a:srgbClr val="2B3844"/>
                </a:solidFill>
                <a:latin typeface="Segoe UI"/>
              </a:rPr>
              <a:t>leere</a:t>
            </a:r>
            <a:r>
              <a:rPr sz="1000" b="0" i="0" lang="de-DE">
                <a:solidFill>
                  <a:srgbClr val="2B3844"/>
                </a:solidFill>
                <a:latin typeface="Segoe UI"/>
              </a:rPr>
              <a:t> Zelle oder eine fehlende Spalte ändert nichts – Personen entfernen Sie in der Bearbeitungsmaske.</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7 · Sprecher und Mitwirkende</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100 / 140</a:t>
            </a:r>
          </a:p>
        </p:txBody>
      </p:sp>
    </p:spTree>
  </p:cSld>
  <p:clrMapOvr>
    <a:masterClrMapping/>
  </p:clrMapOvr>
</p:sld>
</file>

<file path=ppt/slides/slide10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de-DE">
                <a:solidFill>
                  <a:srgbClr val="CDDFEE"/>
                </a:solidFill>
                <a:latin typeface="Segoe UI"/>
              </a:rPr>
              <a:t>8</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de-DE">
                <a:solidFill>
                  <a:srgbClr val="0B3A5D"/>
                </a:solidFill>
                <a:latin typeface="Segoe UI"/>
              </a:rPr>
              <a:t>Import und Export</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de-DE">
                <a:solidFill>
                  <a:srgbClr val="4A5D6E"/>
                </a:solidFill>
                <a:latin typeface="Segoe UI"/>
              </a:rPr>
              <a:t>Ein ganzes Programm aus Excel übernehmen – und jederzeit wieder herausgeben. Ein Werkzeug aus PRO.</a:t>
            </a:r>
          </a:p>
        </p:txBody>
      </p:sp>
      <p:sp>
        <p:nvSpPr>
          <p:cNvPr id="9" name="Rectangle 8"/>
          <p:cNvSpPr/>
          <p:nvPr/>
        </p:nvSpPr>
        <p:spPr>
          <a:xfrm>
            <a:off x="7434072" y="1783080"/>
            <a:ext cx="32004" cy="2011680"/>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Wann sich der Import lohnt</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Der Ablauf</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Die Spalten</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Doppelte vermeiden</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Die Export-Varianten</a:t>
            </a:r>
          </a:p>
        </p:txBody>
      </p:sp>
      <p:sp>
        <p:nvSpPr>
          <p:cNvPr id="25" name="Rectangle 24"/>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8CA6BC"/>
                </a:solidFill>
                <a:latin typeface="Segoe UI"/>
              </a:rPr>
              <a:t>8 · Import und Export</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8CA6BC"/>
                </a:solidFill>
                <a:latin typeface="Segoe UI"/>
              </a:rPr>
              <a:t>101 / 140</a:t>
            </a:r>
          </a:p>
        </p:txBody>
      </p:sp>
    </p:spTree>
  </p:cSld>
  <p:clrMapOvr>
    <a:masterClrMapping/>
  </p:clrMapOvr>
</p:sld>
</file>

<file path=ppt/slides/slide10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8.1 · PRO</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Wann sich der Import lohnt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387092"/>
            <a:ext cx="11057839" cy="2383536"/>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387092"/>
            <a:ext cx="54864" cy="238353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2807716"/>
            <a:ext cx="9777679" cy="883919"/>
          </a:xfrm>
          <a:prstGeom prst="rect">
            <a:avLst/>
          </a:prstGeom>
          <a:noFill/>
        </p:spPr>
        <p:txBody>
          <a:bodyPr wrap="square" lIns="0" rIns="0" tIns="0" bIns="0" anchor="t">
            <a:spAutoFit/>
          </a:bodyPr>
          <a:lstStyle/>
          <a:p>
            <a:pPr algn="l">
              <a:lnSpc>
                <a:spcPct val="115000"/>
              </a:lnSpc>
            </a:pPr>
            <a:r>
              <a:rPr sz="2400" b="1" i="0" lang="de-DE">
                <a:solidFill>
                  <a:srgbClr val="0B3A5D"/>
                </a:solidFill>
                <a:latin typeface="Segoe UI"/>
              </a:rPr>
              <a:t>Ab etwa dreißig Programmpunkten sparen Sie mit einer Tabelle mehr Zeit, als der Umweg kostet.</a:t>
            </a:r>
          </a:p>
        </p:txBody>
      </p:sp>
      <p:sp>
        <p:nvSpPr>
          <p:cNvPr id="9" name="TextBox 8"/>
          <p:cNvSpPr txBox="1"/>
          <p:nvPr/>
        </p:nvSpPr>
        <p:spPr>
          <a:xfrm>
            <a:off x="1207007" y="3819652"/>
            <a:ext cx="9777679" cy="768096"/>
          </a:xfrm>
          <a:prstGeom prst="rect">
            <a:avLst/>
          </a:prstGeom>
          <a:noFill/>
        </p:spPr>
        <p:txBody>
          <a:bodyPr wrap="square" lIns="0" rIns="0" tIns="0" bIns="0" anchor="t">
            <a:spAutoFit/>
          </a:bodyPr>
          <a:lstStyle/>
          <a:p>
            <a:pPr algn="l">
              <a:lnSpc>
                <a:spcPct val="128000"/>
              </a:lnSpc>
            </a:pPr>
            <a:r>
              <a:rPr sz="1200" b="0" i="0" lang="de-DE">
                <a:solidFill>
                  <a:srgbClr val="4A5D6E"/>
                </a:solidFill>
                <a:latin typeface="Segoe UI"/>
              </a:rPr>
              <a:t>Und es gibt einen zweiten Grund: Meist bekommen Sie das Programm ohnehin als Excel-Liste geliefert – von der Programmleitung, von den Ausstellern, von der Agentur. Diese Liste einmal in die richtigen Spalten zu bringen ist schneller, als hundertmal dasselbe Formular auszufüllen. Sie finden die Schnittstelle unter </a:t>
            </a:r>
            <a:r>
              <a:rPr sz="1200" b="0" i="0" lang="de-DE">
                <a:solidFill>
                  <a:srgbClr val="4A5D6E"/>
                </a:solidFill>
                <a:latin typeface="Consolas"/>
              </a:rPr>
              <a:t>Veranstaltungen → Import / Export</a:t>
            </a:r>
            <a:r>
              <a:rPr sz="1200" b="0" i="0" lang="de-DE">
                <a:solidFill>
                  <a:srgbClr val="4A5D6E"/>
                </a:solidFill>
                <a:latin typeface="Segoe UI"/>
              </a:rPr>
              <a:t>.</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8 · Import und Export</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102 / 140</a:t>
            </a:r>
          </a:p>
        </p:txBody>
      </p:sp>
    </p:spTree>
  </p:cSld>
  <p:clrMapOvr>
    <a:masterClrMapping/>
  </p:clrMapOvr>
</p:sld>
</file>

<file path=ppt/slides/slide10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8.2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Der Ablauf in fünf Schritten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1336212"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1336212"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1</a:t>
            </a:r>
          </a:p>
        </p:txBody>
      </p:sp>
      <p:sp>
        <p:nvSpPr>
          <p:cNvPr id="10" name="TextBox 9"/>
          <p:cNvSpPr txBox="1"/>
          <p:nvPr/>
        </p:nvSpPr>
        <p:spPr>
          <a:xfrm>
            <a:off x="713232" y="2240280"/>
            <a:ext cx="1611721"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Musterdatei laden</a:t>
            </a:r>
          </a:p>
        </p:txBody>
      </p:sp>
      <p:sp>
        <p:nvSpPr>
          <p:cNvPr id="11" name="TextBox 10"/>
          <p:cNvSpPr txBox="1"/>
          <p:nvPr/>
        </p:nvSpPr>
        <p:spPr>
          <a:xfrm>
            <a:off x="713232" y="2499360"/>
            <a:ext cx="1611721"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Unter „Import / Export“ die Musterdatei herunterladen. Sie enthält alle Spalten und zwei Beispielzeilen.</a:t>
            </a:r>
          </a:p>
        </p:txBody>
      </p:sp>
      <p:sp>
        <p:nvSpPr>
          <p:cNvPr id="12" name="Right Arrow 11"/>
          <p:cNvSpPr/>
          <p:nvPr/>
        </p:nvSpPr>
        <p:spPr>
          <a:xfrm>
            <a:off x="2553553"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2855305"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2855305"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Oval 14"/>
          <p:cNvSpPr/>
          <p:nvPr/>
        </p:nvSpPr>
        <p:spPr>
          <a:xfrm>
            <a:off x="3624590"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3624590"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2</a:t>
            </a:r>
          </a:p>
        </p:txBody>
      </p:sp>
      <p:sp>
        <p:nvSpPr>
          <p:cNvPr id="17" name="TextBox 16"/>
          <p:cNvSpPr txBox="1"/>
          <p:nvPr/>
        </p:nvSpPr>
        <p:spPr>
          <a:xfrm>
            <a:off x="3001609" y="2240280"/>
            <a:ext cx="1611721"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In Excel ausfüllen</a:t>
            </a:r>
          </a:p>
        </p:txBody>
      </p:sp>
      <p:sp>
        <p:nvSpPr>
          <p:cNvPr id="18" name="TextBox 17"/>
          <p:cNvSpPr txBox="1"/>
          <p:nvPr/>
        </p:nvSpPr>
        <p:spPr>
          <a:xfrm>
            <a:off x="3001609" y="2499360"/>
            <a:ext cx="1611721"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Ihre Programmdaten in die vorhandenen Spalten eintragen. Nicht benötigte Spalten dürfen Sie löschen.</a:t>
            </a:r>
          </a:p>
        </p:txBody>
      </p:sp>
      <p:sp>
        <p:nvSpPr>
          <p:cNvPr id="19" name="Right Arrow 18"/>
          <p:cNvSpPr/>
          <p:nvPr/>
        </p:nvSpPr>
        <p:spPr>
          <a:xfrm>
            <a:off x="4841930"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5143682"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5143682"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Oval 21"/>
          <p:cNvSpPr/>
          <p:nvPr/>
        </p:nvSpPr>
        <p:spPr>
          <a:xfrm>
            <a:off x="5912967"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912967"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3</a:t>
            </a:r>
          </a:p>
        </p:txBody>
      </p:sp>
      <p:sp>
        <p:nvSpPr>
          <p:cNvPr id="24" name="TextBox 23"/>
          <p:cNvSpPr txBox="1"/>
          <p:nvPr/>
        </p:nvSpPr>
        <p:spPr>
          <a:xfrm>
            <a:off x="5289986" y="2240280"/>
            <a:ext cx="1611721"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Als UTF-8 speichern</a:t>
            </a:r>
          </a:p>
        </p:txBody>
      </p:sp>
      <p:sp>
        <p:nvSpPr>
          <p:cNvPr id="25" name="TextBox 24"/>
          <p:cNvSpPr txBox="1"/>
          <p:nvPr/>
        </p:nvSpPr>
        <p:spPr>
          <a:xfrm>
            <a:off x="5289986" y="2499360"/>
            <a:ext cx="1611721"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In Excel: „CSV UTF-8 (durch Komma getrennt)“. Das ist der wichtigste Schritt überhaupt.</a:t>
            </a:r>
          </a:p>
        </p:txBody>
      </p:sp>
      <p:sp>
        <p:nvSpPr>
          <p:cNvPr id="26" name="Right Arrow 25"/>
          <p:cNvSpPr/>
          <p:nvPr/>
        </p:nvSpPr>
        <p:spPr>
          <a:xfrm>
            <a:off x="7130308"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ounded Rectangle 26"/>
          <p:cNvSpPr/>
          <p:nvPr/>
        </p:nvSpPr>
        <p:spPr>
          <a:xfrm>
            <a:off x="7432060"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7432060"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Oval 28"/>
          <p:cNvSpPr/>
          <p:nvPr/>
        </p:nvSpPr>
        <p:spPr>
          <a:xfrm>
            <a:off x="8201345"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8201345"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4</a:t>
            </a:r>
          </a:p>
        </p:txBody>
      </p:sp>
      <p:sp>
        <p:nvSpPr>
          <p:cNvPr id="31" name="TextBox 30"/>
          <p:cNvSpPr txBox="1"/>
          <p:nvPr/>
        </p:nvSpPr>
        <p:spPr>
          <a:xfrm>
            <a:off x="7578364" y="2240280"/>
            <a:ext cx="1611721"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Hochladen</a:t>
            </a:r>
          </a:p>
        </p:txBody>
      </p:sp>
      <p:sp>
        <p:nvSpPr>
          <p:cNvPr id="32" name="TextBox 31"/>
          <p:cNvSpPr txBox="1"/>
          <p:nvPr/>
        </p:nvSpPr>
        <p:spPr>
          <a:xfrm>
            <a:off x="7578364" y="2499360"/>
            <a:ext cx="1611721"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Datei auswählen, optional eine Ziel-Veranstaltung wählen, importieren.</a:t>
            </a:r>
          </a:p>
        </p:txBody>
      </p:sp>
      <p:sp>
        <p:nvSpPr>
          <p:cNvPr id="33" name="Right Arrow 32"/>
          <p:cNvSpPr/>
          <p:nvPr/>
        </p:nvSpPr>
        <p:spPr>
          <a:xfrm>
            <a:off x="9418685"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ounded Rectangle 33"/>
          <p:cNvSpPr/>
          <p:nvPr/>
        </p:nvSpPr>
        <p:spPr>
          <a:xfrm>
            <a:off x="9720437"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9720437"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Oval 35"/>
          <p:cNvSpPr/>
          <p:nvPr/>
        </p:nvSpPr>
        <p:spPr>
          <a:xfrm>
            <a:off x="10489722"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10489722"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5</a:t>
            </a:r>
          </a:p>
        </p:txBody>
      </p:sp>
      <p:sp>
        <p:nvSpPr>
          <p:cNvPr id="38" name="TextBox 37"/>
          <p:cNvSpPr txBox="1"/>
          <p:nvPr/>
        </p:nvSpPr>
        <p:spPr>
          <a:xfrm>
            <a:off x="9866741" y="2240280"/>
            <a:ext cx="1611721"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Im Dashboard prüfen</a:t>
            </a:r>
          </a:p>
        </p:txBody>
      </p:sp>
      <p:sp>
        <p:nvSpPr>
          <p:cNvPr id="39" name="TextBox 38"/>
          <p:cNvSpPr txBox="1"/>
          <p:nvPr/>
        </p:nvSpPr>
        <p:spPr>
          <a:xfrm>
            <a:off x="9866741" y="2499360"/>
            <a:ext cx="1611721"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Der Datenqualitäts-Check zeigt sofort, ob etwas fehlt.</a:t>
            </a:r>
          </a:p>
        </p:txBody>
      </p:sp>
      <p:sp>
        <p:nvSpPr>
          <p:cNvPr id="40" name="TextBox 39"/>
          <p:cNvSpPr txBox="1"/>
          <p:nvPr/>
        </p:nvSpPr>
        <p:spPr>
          <a:xfrm>
            <a:off x="566928" y="3767328"/>
            <a:ext cx="11057839" cy="548640"/>
          </a:xfrm>
          <a:prstGeom prst="rect">
            <a:avLst/>
          </a:prstGeom>
          <a:noFill/>
        </p:spPr>
        <p:txBody>
          <a:bodyPr wrap="square" lIns="0" rIns="0" tIns="0" bIns="0" anchor="t">
            <a:spAutoFit/>
          </a:bodyPr>
          <a:lstStyle/>
          <a:p>
            <a:pPr algn="l">
              <a:lnSpc>
                <a:spcPct val="125000"/>
              </a:lnSpc>
            </a:pPr>
            <a:r>
              <a:rPr sz="1100" b="0" i="0" lang="de-DE">
                <a:solidFill>
                  <a:srgbClr val="6B7A88"/>
                </a:solidFill>
                <a:latin typeface="Segoe UI"/>
              </a:rPr>
              <a:t>Der Import erkennt das Trennzeichen selbstständig – Komma, Semikolon oder Tabulator. Sie müssen dazu nichts einstellen.</a:t>
            </a:r>
          </a:p>
        </p:txBody>
      </p:sp>
      <p:sp>
        <p:nvSpPr>
          <p:cNvPr id="41" name="Rectangle 4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8 · Import und Export</a:t>
            </a:r>
          </a:p>
        </p:txBody>
      </p:sp>
      <p:sp>
        <p:nvSpPr>
          <p:cNvPr id="43" name="TextBox 4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103 / 140</a:t>
            </a:r>
          </a:p>
        </p:txBody>
      </p:sp>
    </p:spTree>
  </p:cSld>
  <p:clrMapOvr>
    <a:masterClrMapping/>
  </p:clrMapOvr>
</p:sld>
</file>

<file path=ppt/slides/slide10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8.3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drei technischen Voraussetzungen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Dateiformat CSV</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Eine einfache Tabellendatei. Keine .xlsx-Datei – diese muss vorher in Excel über „Speichern unter“ umgewandelt werden.</a:t>
            </a:r>
          </a:p>
        </p:txBody>
      </p:sp>
      <p:sp>
        <p:nvSpPr>
          <p:cNvPr id="10" name="Rounded Rectangle 9"/>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Zeichenkodierung UTF-8</a:t>
            </a:r>
          </a:p>
        </p:txBody>
      </p:sp>
      <p:sp>
        <p:nvSpPr>
          <p:cNvPr id="13" name="TextBox 12"/>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1" i="0" lang="de-DE">
                <a:solidFill>
                  <a:srgbClr val="3B4A57"/>
                </a:solidFill>
                <a:latin typeface="Segoe UI"/>
              </a:rPr>
              <a:t>Der häufigste Fehler.</a:t>
            </a:r>
            <a:r>
              <a:rPr sz="1050" b="0" i="0" lang="de-DE">
                <a:solidFill>
                  <a:srgbClr val="3B4A57"/>
                </a:solidFill>
                <a:latin typeface="Segoe UI"/>
              </a:rPr>
              <a:t> Wählen Sie in Excel ausdrücklich „CSV UTF-8 (durch Komma getrennt)“. Die Variante „CSV (Trennzeichen-getrennt)“ zerstört alle Umlaute.</a:t>
            </a:r>
          </a:p>
        </p:txBody>
      </p:sp>
      <p:sp>
        <p:nvSpPr>
          <p:cNvPr id="14" name="TextBox 13"/>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Hier scheitern die meisten Importe</a:t>
            </a:r>
          </a:p>
        </p:txBody>
      </p:sp>
      <p:sp>
        <p:nvSpPr>
          <p:cNvPr id="15" name="Rounded Rectangle 14"/>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Kopfzeile ist Pflicht</a:t>
            </a:r>
          </a:p>
        </p:txBody>
      </p:sp>
      <p:sp>
        <p:nvSpPr>
          <p:cNvPr id="18" name="TextBox 17"/>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Die erste Zeile enthält die Spaltennamen – Reihenfolge und Groß-/Kleinschreibung sind egal. Fehlt sie (keine Spalte </a:t>
            </a:r>
            <a:r>
              <a:rPr sz="1050" b="0" i="0" lang="de-DE">
                <a:solidFill>
                  <a:srgbClr val="3B4A57"/>
                </a:solidFill>
                <a:latin typeface="Consolas"/>
              </a:rPr>
              <a:t>title</a:t>
            </a:r>
            <a:r>
              <a:rPr sz="1050" b="0" i="0" lang="de-DE">
                <a:solidFill>
                  <a:srgbClr val="3B4A57"/>
                </a:solidFill>
                <a:latin typeface="Segoe UI"/>
              </a:rPr>
              <a:t>), bricht der Import mit einer Fehlermeldung ab.</a:t>
            </a:r>
          </a:p>
        </p:txBody>
      </p:sp>
      <p:sp>
        <p:nvSpPr>
          <p:cNvPr id="19" name="TextBox 18"/>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Nie nach Position geraten</a:t>
            </a:r>
          </a:p>
        </p:txBody>
      </p:sp>
      <p:sp>
        <p:nvSpPr>
          <p:cNvPr id="20" name="Rectangle 19"/>
          <p:cNvSpPr/>
          <p:nvPr/>
        </p:nvSpPr>
        <p:spPr>
          <a:xfrm>
            <a:off x="566928" y="4526280"/>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566928" y="4526280"/>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3" name="TextBox 22"/>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Jeder Export des Plugins ist bereits UTF-8 und beginnt mit einer besonderen Kennung, damit Excel die Umlaute sofort richtig anzeigt. Der sicherste Weg für eine Änderung an bestehenden Daten ist deshalb: exportieren, in Excel ändern, wieder importieren.</a:t>
            </a:r>
          </a:p>
        </p:txBody>
      </p:sp>
      <p:sp>
        <p:nvSpPr>
          <p:cNvPr id="24" name="Rectangle 2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8 · Import und Export</a:t>
            </a:r>
          </a:p>
        </p:txBody>
      </p:sp>
      <p:sp>
        <p:nvSpPr>
          <p:cNvPr id="26" name="TextBox 2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104 / 140</a:t>
            </a:r>
          </a:p>
        </p:txBody>
      </p:sp>
    </p:spTree>
  </p:cSld>
  <p:clrMapOvr>
    <a:masterClrMapping/>
  </p:clrMapOvr>
</p:sld>
</file>

<file path=ppt/slides/slide10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8.4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Wie das Plugin Doppelte vermeidet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856232"/>
            <a:ext cx="3429914"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856232"/>
            <a:ext cx="3429914"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2099005"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2099005"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1</a:t>
            </a:r>
          </a:p>
        </p:txBody>
      </p:sp>
      <p:sp>
        <p:nvSpPr>
          <p:cNvPr id="10" name="TextBox 9"/>
          <p:cNvSpPr txBox="1"/>
          <p:nvPr/>
        </p:nvSpPr>
        <p:spPr>
          <a:xfrm>
            <a:off x="713232" y="2240280"/>
            <a:ext cx="3137306"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Zuerst über die ID</a:t>
            </a:r>
          </a:p>
        </p:txBody>
      </p:sp>
      <p:sp>
        <p:nvSpPr>
          <p:cNvPr id="11" name="TextBox 10"/>
          <p:cNvSpPr txBox="1"/>
          <p:nvPr/>
        </p:nvSpPr>
        <p:spPr>
          <a:xfrm>
            <a:off x="713232" y="2499360"/>
            <a:ext cx="3137306"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Steht in der Spalte </a:t>
            </a:r>
            <a:r>
              <a:rPr sz="950" b="0" i="0" lang="de-DE">
                <a:solidFill>
                  <a:srgbClr val="3B4A57"/>
                </a:solidFill>
                <a:latin typeface="Consolas"/>
              </a:rPr>
              <a:t>event_id</a:t>
            </a:r>
            <a:r>
              <a:rPr sz="950" b="0" i="0" lang="de-DE">
                <a:solidFill>
                  <a:srgbClr val="3B4A57"/>
                </a:solidFill>
                <a:latin typeface="Segoe UI"/>
              </a:rPr>
              <a:t> ein Wert, sucht das Plugin einen Programmpunkt mit genau dieser ID – und aktualisiert ihn, statt einen neuen anzulegen.</a:t>
            </a:r>
          </a:p>
        </p:txBody>
      </p:sp>
      <p:sp>
        <p:nvSpPr>
          <p:cNvPr id="12" name="Right Arrow 11"/>
          <p:cNvSpPr/>
          <p:nvPr/>
        </p:nvSpPr>
        <p:spPr>
          <a:xfrm>
            <a:off x="4079138"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4380890" y="1856232"/>
            <a:ext cx="3429914"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4380890" y="1856232"/>
            <a:ext cx="3429914"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Oval 14"/>
          <p:cNvSpPr/>
          <p:nvPr/>
        </p:nvSpPr>
        <p:spPr>
          <a:xfrm>
            <a:off x="5912967"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5912967"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2</a:t>
            </a:r>
          </a:p>
        </p:txBody>
      </p:sp>
      <p:sp>
        <p:nvSpPr>
          <p:cNvPr id="17" name="TextBox 16"/>
          <p:cNvSpPr txBox="1"/>
          <p:nvPr/>
        </p:nvSpPr>
        <p:spPr>
          <a:xfrm>
            <a:off x="4527194" y="2240280"/>
            <a:ext cx="3137306"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Dann über den Titel</a:t>
            </a:r>
          </a:p>
        </p:txBody>
      </p:sp>
      <p:sp>
        <p:nvSpPr>
          <p:cNvPr id="18" name="TextBox 17"/>
          <p:cNvSpPr txBox="1"/>
          <p:nvPr/>
        </p:nvSpPr>
        <p:spPr>
          <a:xfrm>
            <a:off x="4527194" y="2499360"/>
            <a:ext cx="3137306"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Ist keine ID angegeben, sucht das Plugin nach einem Programmpunkt mit exakt gleichem Titel – auch unter Entwürfen.</a:t>
            </a:r>
          </a:p>
        </p:txBody>
      </p:sp>
      <p:sp>
        <p:nvSpPr>
          <p:cNvPr id="19" name="Right Arrow 18"/>
          <p:cNvSpPr/>
          <p:nvPr/>
        </p:nvSpPr>
        <p:spPr>
          <a:xfrm>
            <a:off x="7893100"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8194852" y="1856232"/>
            <a:ext cx="3429914"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8194852" y="1856232"/>
            <a:ext cx="3429914"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Oval 21"/>
          <p:cNvSpPr/>
          <p:nvPr/>
        </p:nvSpPr>
        <p:spPr>
          <a:xfrm>
            <a:off x="9726930"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9726930"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3</a:t>
            </a:r>
          </a:p>
        </p:txBody>
      </p:sp>
      <p:sp>
        <p:nvSpPr>
          <p:cNvPr id="24" name="TextBox 23"/>
          <p:cNvSpPr txBox="1"/>
          <p:nvPr/>
        </p:nvSpPr>
        <p:spPr>
          <a:xfrm>
            <a:off x="8341156" y="2240280"/>
            <a:ext cx="3137306"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Sonst neu anlegen</a:t>
            </a:r>
          </a:p>
        </p:txBody>
      </p:sp>
      <p:sp>
        <p:nvSpPr>
          <p:cNvPr id="25" name="TextBox 24"/>
          <p:cNvSpPr txBox="1"/>
          <p:nvPr/>
        </p:nvSpPr>
        <p:spPr>
          <a:xfrm>
            <a:off x="8341156" y="2499360"/>
            <a:ext cx="3137306"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Findet sich nichts, wird ein neuer Eintrag erstellt und automatisch die nächste freie ID vergeben.</a:t>
            </a:r>
          </a:p>
        </p:txBody>
      </p:sp>
      <p:sp>
        <p:nvSpPr>
          <p:cNvPr id="26" name="TextBox 25"/>
          <p:cNvSpPr txBox="1"/>
          <p:nvPr/>
        </p:nvSpPr>
        <p:spPr>
          <a:xfrm>
            <a:off x="566928" y="3767328"/>
            <a:ext cx="11057839" cy="548640"/>
          </a:xfrm>
          <a:prstGeom prst="rect">
            <a:avLst/>
          </a:prstGeom>
          <a:noFill/>
        </p:spPr>
        <p:txBody>
          <a:bodyPr wrap="square" lIns="0" rIns="0" tIns="0" bIns="0" anchor="t">
            <a:spAutoFit/>
          </a:bodyPr>
          <a:lstStyle/>
          <a:p>
            <a:pPr algn="l">
              <a:lnSpc>
                <a:spcPct val="125000"/>
              </a:lnSpc>
            </a:pPr>
            <a:r>
              <a:rPr sz="1100" b="0" i="0" lang="de-DE">
                <a:solidFill>
                  <a:srgbClr val="6B7A88"/>
                </a:solidFill>
                <a:latin typeface="Segoe UI"/>
              </a:rPr>
              <a:t>Bei der automatischen Vergabe erkennt das Plugin Ihren bestehenden Nummernkreis: Existiert bereits WMK2026-074, lautet die nächste ID WMK2026-075. Gibt es noch kein Vorbild, beginnt die Zählung bei EVT-001.</a:t>
            </a:r>
          </a:p>
        </p:txBody>
      </p:sp>
      <p:sp>
        <p:nvSpPr>
          <p:cNvPr id="27" name="Rectangle 26"/>
          <p:cNvSpPr/>
          <p:nvPr/>
        </p:nvSpPr>
        <p:spPr>
          <a:xfrm>
            <a:off x="566928" y="5675376"/>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566928" y="5675376"/>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749808" y="5794248"/>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30" name="TextBox 29"/>
          <p:cNvSpPr txBox="1"/>
          <p:nvPr/>
        </p:nvSpPr>
        <p:spPr>
          <a:xfrm>
            <a:off x="1773936" y="5794248"/>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Vergeben Sie sprechende IDs wie </a:t>
            </a:r>
            <a:r>
              <a:rPr sz="1000" b="0" i="0" lang="de-DE">
                <a:solidFill>
                  <a:srgbClr val="2B3844"/>
                </a:solidFill>
                <a:latin typeface="Consolas"/>
              </a:rPr>
              <a:t>TAG1-001</a:t>
            </a:r>
            <a:r>
              <a:rPr sz="1000" b="0" i="0" lang="de-DE">
                <a:solidFill>
                  <a:srgbClr val="2B3844"/>
                </a:solidFill>
                <a:latin typeface="Segoe UI"/>
              </a:rPr>
              <a:t>. </a:t>
            </a:r>
            <a:r>
              <a:rPr sz="1000" b="1" i="0" lang="de-DE">
                <a:solidFill>
                  <a:srgbClr val="2B3844"/>
                </a:solidFill>
                <a:latin typeface="Segoe UI"/>
              </a:rPr>
              <a:t>Status:</a:t>
            </a:r>
            <a:r>
              <a:rPr sz="1000" b="0" i="0" lang="de-DE">
                <a:solidFill>
                  <a:srgbClr val="2B3844"/>
                </a:solidFill>
                <a:latin typeface="Segoe UI"/>
              </a:rPr>
              <a:t> Nur neue Einträge werden veröffentlicht, vorhandene behalten ihren – ein Entwurf bleibt ein Entwurf. Die Spalte </a:t>
            </a:r>
            <a:r>
              <a:rPr sz="1000" b="0" i="0" lang="de-DE">
                <a:solidFill>
                  <a:srgbClr val="2B3844"/>
                </a:solidFill>
                <a:latin typeface="Consolas"/>
              </a:rPr>
              <a:t>status</a:t>
            </a:r>
            <a:r>
              <a:rPr sz="1000" b="0" i="0" lang="de-DE">
                <a:solidFill>
                  <a:srgbClr val="2B3844"/>
                </a:solidFill>
                <a:latin typeface="Segoe UI"/>
              </a:rPr>
              <a:t> setzt ihn ausdrücklich.</a:t>
            </a:r>
          </a:p>
        </p:txBody>
      </p:sp>
      <p:sp>
        <p:nvSpPr>
          <p:cNvPr id="31" name="Rectangle 3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8 · Import und Export</a:t>
            </a:r>
          </a:p>
        </p:txBody>
      </p:sp>
      <p:sp>
        <p:nvSpPr>
          <p:cNvPr id="33" name="TextBox 3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105 / 140</a:t>
            </a:r>
          </a:p>
        </p:txBody>
      </p:sp>
    </p:spTree>
  </p:cSld>
  <p:clrMapOvr>
    <a:masterClrMapping/>
  </p:clrMapOvr>
</p:sld>
</file>

<file path=ppt/slides/slide10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8.5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Der Import Schritt für Schritt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400800" cy="320040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 Kongress</a:t>
            </a:r>
          </a:p>
        </p:txBody>
      </p:sp>
      <p:sp>
        <p:nvSpPr>
          <p:cNvPr id="9" name="Rectangle 8"/>
          <p:cNvSpPr/>
          <p:nvPr/>
        </p:nvSpPr>
        <p:spPr>
          <a:xfrm>
            <a:off x="566928" y="1572768"/>
            <a:ext cx="1481328" cy="298094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Veranstaltungen</a:t>
            </a:r>
          </a:p>
        </p:txBody>
      </p:sp>
      <p:sp>
        <p:nvSpPr>
          <p:cNvPr id="13" name="Rectangle 12"/>
          <p:cNvSpPr/>
          <p:nvPr/>
        </p:nvSpPr>
        <p:spPr>
          <a:xfrm>
            <a:off x="566928"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Alle Veranstaltungen</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Erstellen</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Sprecher</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Orte</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Rollen</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Master Editor</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Import / Export</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25" name="TextBox 24"/>
          <p:cNvSpPr txBox="1"/>
          <p:nvPr/>
        </p:nvSpPr>
        <p:spPr>
          <a:xfrm>
            <a:off x="2249424" y="1719072"/>
            <a:ext cx="4517136" cy="274320"/>
          </a:xfrm>
          <a:prstGeom prst="rect">
            <a:avLst/>
          </a:prstGeom>
          <a:noFill/>
        </p:spPr>
        <p:txBody>
          <a:bodyPr wrap="square" lIns="0" rIns="0" tIns="0" bIns="0" anchor="t">
            <a:spAutoFit/>
          </a:bodyPr>
          <a:lstStyle/>
          <a:p>
            <a:pPr algn="l">
              <a:lnSpc>
                <a:spcPct val="100000"/>
              </a:lnSpc>
            </a:pPr>
            <a:r>
              <a:rPr sz="1300" b="0" i="0" lang="de-DE">
                <a:solidFill>
                  <a:srgbClr val="1D2327"/>
                </a:solidFill>
                <a:latin typeface="Segoe UI"/>
              </a:rPr>
              <a:t>Import / Export</a:t>
            </a:r>
          </a:p>
        </p:txBody>
      </p:sp>
      <p:sp>
        <p:nvSpPr>
          <p:cNvPr id="26" name="Rectangle 25"/>
          <p:cNvSpPr/>
          <p:nvPr/>
        </p:nvSpPr>
        <p:spPr>
          <a:xfrm>
            <a:off x="2249424" y="2103120"/>
            <a:ext cx="4517136" cy="1517904"/>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2249424" y="2103120"/>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2249424" y="2377440"/>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2359152" y="2171700"/>
            <a:ext cx="429767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CSV-Import</a:t>
            </a:r>
          </a:p>
        </p:txBody>
      </p:sp>
      <p:sp>
        <p:nvSpPr>
          <p:cNvPr id="30" name="TextBox 29"/>
          <p:cNvSpPr txBox="1"/>
          <p:nvPr/>
        </p:nvSpPr>
        <p:spPr>
          <a:xfrm>
            <a:off x="2377440" y="2505456"/>
            <a:ext cx="2641884"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Ziel-Veranstaltung</a:t>
            </a:r>
          </a:p>
        </p:txBody>
      </p:sp>
      <p:sp>
        <p:nvSpPr>
          <p:cNvPr id="31" name="Rounded Rectangle 30"/>
          <p:cNvSpPr/>
          <p:nvPr/>
        </p:nvSpPr>
        <p:spPr>
          <a:xfrm>
            <a:off x="2377440" y="2715768"/>
            <a:ext cx="2641884"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2468880" y="2766060"/>
            <a:ext cx="2257836"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 Aus CSV oder neu anlegen —</a:t>
            </a:r>
          </a:p>
        </p:txBody>
      </p:sp>
      <p:sp>
        <p:nvSpPr>
          <p:cNvPr id="33" name="TextBox 32"/>
          <p:cNvSpPr txBox="1"/>
          <p:nvPr/>
        </p:nvSpPr>
        <p:spPr>
          <a:xfrm>
            <a:off x="4799868" y="2766060"/>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34" name="TextBox 33"/>
          <p:cNvSpPr txBox="1"/>
          <p:nvPr/>
        </p:nvSpPr>
        <p:spPr>
          <a:xfrm>
            <a:off x="2377440" y="3072384"/>
            <a:ext cx="2194560" cy="164592"/>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CSV-Datei</a:t>
            </a:r>
          </a:p>
        </p:txBody>
      </p:sp>
      <p:sp>
        <p:nvSpPr>
          <p:cNvPr id="35" name="Rounded Rectangle 34"/>
          <p:cNvSpPr/>
          <p:nvPr/>
        </p:nvSpPr>
        <p:spPr>
          <a:xfrm>
            <a:off x="2377440" y="3273552"/>
            <a:ext cx="1124712" cy="246888"/>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2377440" y="3323844"/>
            <a:ext cx="1124712" cy="146304"/>
          </a:xfrm>
          <a:prstGeom prst="rect">
            <a:avLst/>
          </a:prstGeom>
          <a:noFill/>
        </p:spPr>
        <p:txBody>
          <a:bodyPr wrap="square" lIns="0" rIns="0" tIns="0" bIns="0" anchor="t">
            <a:spAutoFit/>
          </a:bodyPr>
          <a:lstStyle/>
          <a:p>
            <a:pPr algn="ctr">
              <a:lnSpc>
                <a:spcPct val="100000"/>
              </a:lnSpc>
            </a:pPr>
            <a:r>
              <a:rPr sz="800" b="0" i="0" lang="de-DE">
                <a:solidFill>
                  <a:srgbClr val="333D47"/>
                </a:solidFill>
                <a:latin typeface="Segoe UI"/>
              </a:rPr>
              <a:t>Datei auswählen</a:t>
            </a:r>
          </a:p>
        </p:txBody>
      </p:sp>
      <p:sp>
        <p:nvSpPr>
          <p:cNvPr id="37" name="TextBox 36"/>
          <p:cNvSpPr txBox="1"/>
          <p:nvPr/>
        </p:nvSpPr>
        <p:spPr>
          <a:xfrm>
            <a:off x="3611880" y="3323844"/>
            <a:ext cx="2194560" cy="146304"/>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programm-2026.csv</a:t>
            </a:r>
          </a:p>
        </p:txBody>
      </p:sp>
      <p:sp>
        <p:nvSpPr>
          <p:cNvPr id="38" name="Rounded Rectangle 37"/>
          <p:cNvSpPr/>
          <p:nvPr/>
        </p:nvSpPr>
        <p:spPr>
          <a:xfrm>
            <a:off x="2377440" y="3602736"/>
            <a:ext cx="1068019"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2377440" y="3653028"/>
            <a:ext cx="1068019"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Import starten</a:t>
            </a:r>
          </a:p>
        </p:txBody>
      </p:sp>
      <p:sp>
        <p:nvSpPr>
          <p:cNvPr id="40" name="Rectangle 39"/>
          <p:cNvSpPr/>
          <p:nvPr/>
        </p:nvSpPr>
        <p:spPr>
          <a:xfrm>
            <a:off x="2249424" y="3803904"/>
            <a:ext cx="4517136" cy="11887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2249424" y="3803904"/>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2249424" y="4078224"/>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2359152" y="3872484"/>
            <a:ext cx="429767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CSV-Export</a:t>
            </a:r>
          </a:p>
        </p:txBody>
      </p:sp>
      <p:sp>
        <p:nvSpPr>
          <p:cNvPr id="44" name="Rounded Rectangle 43"/>
          <p:cNvSpPr/>
          <p:nvPr/>
        </p:nvSpPr>
        <p:spPr>
          <a:xfrm>
            <a:off x="2377440" y="4206240"/>
            <a:ext cx="2088489" cy="24688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2377440" y="4256531"/>
            <a:ext cx="2088489" cy="146304"/>
          </a:xfrm>
          <a:prstGeom prst="rect">
            <a:avLst/>
          </a:prstGeom>
          <a:noFill/>
        </p:spPr>
        <p:txBody>
          <a:bodyPr wrap="square" lIns="0" rIns="0" tIns="0" bIns="0" anchor="t">
            <a:spAutoFit/>
          </a:bodyPr>
          <a:lstStyle/>
          <a:p>
            <a:pPr algn="ctr">
              <a:lnSpc>
                <a:spcPct val="100000"/>
              </a:lnSpc>
            </a:pPr>
            <a:r>
              <a:rPr sz="800" b="0" i="0" lang="de-DE">
                <a:solidFill>
                  <a:srgbClr val="2271B1"/>
                </a:solidFill>
                <a:latin typeface="Segoe UI"/>
              </a:rPr>
              <a:t>Alle Veranstaltungen exportieren</a:t>
            </a:r>
          </a:p>
        </p:txBody>
      </p:sp>
      <p:sp>
        <p:nvSpPr>
          <p:cNvPr id="46" name="TextBox 45"/>
          <p:cNvSpPr txBox="1"/>
          <p:nvPr/>
        </p:nvSpPr>
        <p:spPr>
          <a:xfrm>
            <a:off x="2377440" y="4590288"/>
            <a:ext cx="1704441" cy="146304"/>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Trennzeichen</a:t>
            </a:r>
          </a:p>
        </p:txBody>
      </p:sp>
      <p:sp>
        <p:nvSpPr>
          <p:cNvPr id="47" name="Rounded Rectangle 46"/>
          <p:cNvSpPr/>
          <p:nvPr/>
        </p:nvSpPr>
        <p:spPr>
          <a:xfrm>
            <a:off x="2377440" y="4764024"/>
            <a:ext cx="1704441" cy="219456"/>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2468880" y="4814316"/>
            <a:ext cx="1320393" cy="128015"/>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Semikolon</a:t>
            </a:r>
          </a:p>
        </p:txBody>
      </p:sp>
      <p:sp>
        <p:nvSpPr>
          <p:cNvPr id="49" name="TextBox 48"/>
          <p:cNvSpPr txBox="1"/>
          <p:nvPr/>
        </p:nvSpPr>
        <p:spPr>
          <a:xfrm>
            <a:off x="3862425" y="4814316"/>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50" name="Rounded Rectangle 49"/>
          <p:cNvSpPr/>
          <p:nvPr/>
        </p:nvSpPr>
        <p:spPr>
          <a:xfrm>
            <a:off x="2377440" y="5120640"/>
            <a:ext cx="1691640" cy="246888"/>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2377440" y="5170931"/>
            <a:ext cx="1691640" cy="146304"/>
          </a:xfrm>
          <a:prstGeom prst="rect">
            <a:avLst/>
          </a:prstGeom>
          <a:noFill/>
        </p:spPr>
        <p:txBody>
          <a:bodyPr wrap="square" lIns="0" rIns="0" tIns="0" bIns="0" anchor="t">
            <a:spAutoFit/>
          </a:bodyPr>
          <a:lstStyle/>
          <a:p>
            <a:pPr algn="ctr">
              <a:lnSpc>
                <a:spcPct val="100000"/>
              </a:lnSpc>
            </a:pPr>
            <a:r>
              <a:rPr sz="800" b="0" i="0" lang="de-DE">
                <a:solidFill>
                  <a:srgbClr val="333D47"/>
                </a:solidFill>
                <a:latin typeface="Segoe UI"/>
              </a:rPr>
              <a:t>Musterdatei herunterladen</a:t>
            </a:r>
          </a:p>
        </p:txBody>
      </p:sp>
      <p:sp>
        <p:nvSpPr>
          <p:cNvPr id="52" name="Oval 51"/>
          <p:cNvSpPr/>
          <p:nvPr/>
        </p:nvSpPr>
        <p:spPr>
          <a:xfrm>
            <a:off x="2350008" y="187452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2350008" y="193395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54" name="Oval 53"/>
          <p:cNvSpPr/>
          <p:nvPr/>
        </p:nvSpPr>
        <p:spPr>
          <a:xfrm>
            <a:off x="1892808" y="260604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1892808" y="266547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56" name="Oval 55"/>
          <p:cNvSpPr/>
          <p:nvPr/>
        </p:nvSpPr>
        <p:spPr>
          <a:xfrm>
            <a:off x="1618488" y="302666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1618488" y="308610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58" name="TextBox 57"/>
          <p:cNvSpPr txBox="1"/>
          <p:nvPr/>
        </p:nvSpPr>
        <p:spPr>
          <a:xfrm>
            <a:off x="7379208" y="1353312"/>
            <a:ext cx="424555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Die drei Bedienelemente</a:t>
            </a:r>
          </a:p>
        </p:txBody>
      </p:sp>
      <p:sp>
        <p:nvSpPr>
          <p:cNvPr id="59" name="TextBox 58"/>
          <p:cNvSpPr txBox="1"/>
          <p:nvPr/>
        </p:nvSpPr>
        <p:spPr>
          <a:xfrm>
            <a:off x="7379208" y="1737360"/>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1  Ziel-Veranstaltung</a:t>
            </a:r>
          </a:p>
        </p:txBody>
      </p:sp>
      <p:sp>
        <p:nvSpPr>
          <p:cNvPr id="60" name="TextBox 59"/>
          <p:cNvSpPr txBox="1"/>
          <p:nvPr/>
        </p:nvSpPr>
        <p:spPr>
          <a:xfrm>
            <a:off x="7379208" y="1957070"/>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Wählen Sie hier eine Hauptveranstaltung, werden </a:t>
            </a:r>
            <a:r>
              <a:rPr sz="1000" b="1" i="0" lang="de-DE">
                <a:solidFill>
                  <a:srgbClr val="3B4A57"/>
                </a:solidFill>
                <a:latin typeface="Segoe UI"/>
              </a:rPr>
              <a:t>alle</a:t>
            </a:r>
            <a:r>
              <a:rPr sz="1000" b="0" i="0" lang="de-DE">
                <a:solidFill>
                  <a:srgbClr val="3B4A57"/>
                </a:solidFill>
                <a:latin typeface="Segoe UI"/>
              </a:rPr>
              <a:t> importierten Zeilen dieser zugeordnet – unabhängig davon, was in der Datei steht. Der schnellste Weg, eine Liste ohne Hierarchie-Spalte einzuhängen.</a:t>
            </a:r>
          </a:p>
        </p:txBody>
      </p:sp>
      <p:sp>
        <p:nvSpPr>
          <p:cNvPr id="61" name="TextBox 60"/>
          <p:cNvSpPr txBox="1"/>
          <p:nvPr/>
        </p:nvSpPr>
        <p:spPr>
          <a:xfrm>
            <a:off x="7379208" y="2641346"/>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2  Datei auswählen</a:t>
            </a:r>
          </a:p>
        </p:txBody>
      </p:sp>
      <p:sp>
        <p:nvSpPr>
          <p:cNvPr id="62" name="TextBox 61"/>
          <p:cNvSpPr txBox="1"/>
          <p:nvPr/>
        </p:nvSpPr>
        <p:spPr>
          <a:xfrm>
            <a:off x="7379208" y="2861056"/>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Ihre gespeicherte CSV-Datei.</a:t>
            </a:r>
          </a:p>
        </p:txBody>
      </p:sp>
      <p:sp>
        <p:nvSpPr>
          <p:cNvPr id="63" name="TextBox 62"/>
          <p:cNvSpPr txBox="1"/>
          <p:nvPr/>
        </p:nvSpPr>
        <p:spPr>
          <a:xfrm>
            <a:off x="7379208" y="3235452"/>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3  Importieren</a:t>
            </a:r>
          </a:p>
        </p:txBody>
      </p:sp>
      <p:sp>
        <p:nvSpPr>
          <p:cNvPr id="64" name="TextBox 63"/>
          <p:cNvSpPr txBox="1"/>
          <p:nvPr/>
        </p:nvSpPr>
        <p:spPr>
          <a:xfrm>
            <a:off x="7379208" y="3455162"/>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Der Vorgang läuft durch und meldet am Ende, wie viele Einträge angelegt und wie viele aktualisiert wurden.</a:t>
            </a:r>
          </a:p>
        </p:txBody>
      </p:sp>
      <p:sp>
        <p:nvSpPr>
          <p:cNvPr id="65" name="TextBox 64"/>
          <p:cNvSpPr txBox="1"/>
          <p:nvPr/>
        </p:nvSpPr>
        <p:spPr>
          <a:xfrm>
            <a:off x="7379208" y="3984498"/>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Bleibt die Auswahl auf „– Aus CSV oder neu anlegen –“</a:t>
            </a:r>
          </a:p>
        </p:txBody>
      </p:sp>
      <p:sp>
        <p:nvSpPr>
          <p:cNvPr id="66" name="TextBox 65"/>
          <p:cNvSpPr txBox="1"/>
          <p:nvPr/>
        </p:nvSpPr>
        <p:spPr>
          <a:xfrm>
            <a:off x="7379208" y="4204208"/>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entscheidet die Datei über die Zuordnung.</a:t>
            </a:r>
          </a:p>
        </p:txBody>
      </p:sp>
      <p:sp>
        <p:nvSpPr>
          <p:cNvPr id="67" name="Rectangle 6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8 · Import und Export</a:t>
            </a:r>
          </a:p>
        </p:txBody>
      </p:sp>
      <p:sp>
        <p:nvSpPr>
          <p:cNvPr id="69" name="TextBox 6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106 / 140</a:t>
            </a:r>
          </a:p>
        </p:txBody>
      </p:sp>
    </p:spTree>
  </p:cSld>
  <p:clrMapOvr>
    <a:masterClrMapping/>
  </p:clrMapOvr>
</p:sld>
</file>

<file path=ppt/slides/slide10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8.6 · GRUNDDATEN</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Pflichtspalten und die wichtigsten Grunddaten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307624"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Spalte</a:t>
            </a:r>
          </a:p>
        </p:txBody>
      </p:sp>
      <p:sp>
        <p:nvSpPr>
          <p:cNvPr id="8" name="TextBox 7"/>
          <p:cNvSpPr txBox="1"/>
          <p:nvPr/>
        </p:nvSpPr>
        <p:spPr>
          <a:xfrm>
            <a:off x="3167160" y="1435608"/>
            <a:ext cx="1112182"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Pflicht</a:t>
            </a:r>
          </a:p>
        </p:txBody>
      </p:sp>
      <p:sp>
        <p:nvSpPr>
          <p:cNvPr id="9" name="TextBox 8"/>
          <p:cNvSpPr txBox="1"/>
          <p:nvPr/>
        </p:nvSpPr>
        <p:spPr>
          <a:xfrm>
            <a:off x="4462222" y="1435608"/>
            <a:ext cx="7089392"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Beschreibung</a:t>
            </a:r>
          </a:p>
        </p:txBody>
      </p:sp>
      <p:sp>
        <p:nvSpPr>
          <p:cNvPr id="10" name="TextBox 9"/>
          <p:cNvSpPr txBox="1"/>
          <p:nvPr/>
        </p:nvSpPr>
        <p:spPr>
          <a:xfrm>
            <a:off x="676656" y="1800011"/>
            <a:ext cx="230762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title</a:t>
            </a:r>
          </a:p>
        </p:txBody>
      </p:sp>
      <p:sp>
        <p:nvSpPr>
          <p:cNvPr id="11" name="TextBox 10"/>
          <p:cNvSpPr txBox="1"/>
          <p:nvPr/>
        </p:nvSpPr>
        <p:spPr>
          <a:xfrm>
            <a:off x="3167160" y="1800011"/>
            <a:ext cx="1112182" cy="325247"/>
          </a:xfrm>
          <a:prstGeom prst="rect">
            <a:avLst/>
          </a:prstGeom>
          <a:noFill/>
        </p:spPr>
        <p:txBody>
          <a:bodyPr wrap="square" lIns="0" rIns="0" tIns="0" bIns="0" anchor="t">
            <a:spAutoFit/>
          </a:bodyPr>
          <a:lstStyle/>
          <a:p>
            <a:pPr algn="l">
              <a:lnSpc>
                <a:spcPct val="118000"/>
              </a:lnSpc>
            </a:pPr>
            <a:r>
              <a:rPr sz="950" b="1" i="0" lang="de-DE">
                <a:solidFill>
                  <a:srgbClr val="C0392B"/>
                </a:solidFill>
                <a:latin typeface="Segoe UI"/>
              </a:rPr>
              <a:t>ja</a:t>
            </a:r>
          </a:p>
        </p:txBody>
      </p:sp>
      <p:sp>
        <p:nvSpPr>
          <p:cNvPr id="12" name="TextBox 11"/>
          <p:cNvSpPr txBox="1"/>
          <p:nvPr/>
        </p:nvSpPr>
        <p:spPr>
          <a:xfrm>
            <a:off x="4462222" y="1800011"/>
            <a:ext cx="708939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Name des Programmpunkts. Zeilen ohne Titel werden übersprungen.</a:t>
            </a:r>
          </a:p>
        </p:txBody>
      </p:sp>
      <p:sp>
        <p:nvSpPr>
          <p:cNvPr id="13" name="Rectangle 12"/>
          <p:cNvSpPr/>
          <p:nvPr/>
        </p:nvSpPr>
        <p:spPr>
          <a:xfrm>
            <a:off x="566928" y="207818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078181"/>
            <a:ext cx="11057839" cy="4139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213985"/>
            <a:ext cx="230762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date</a:t>
            </a:r>
          </a:p>
        </p:txBody>
      </p:sp>
      <p:sp>
        <p:nvSpPr>
          <p:cNvPr id="16" name="TextBox 15"/>
          <p:cNvSpPr txBox="1"/>
          <p:nvPr/>
        </p:nvSpPr>
        <p:spPr>
          <a:xfrm>
            <a:off x="3167160" y="2213985"/>
            <a:ext cx="1112182" cy="325247"/>
          </a:xfrm>
          <a:prstGeom prst="rect">
            <a:avLst/>
          </a:prstGeom>
          <a:noFill/>
        </p:spPr>
        <p:txBody>
          <a:bodyPr wrap="square" lIns="0" rIns="0" tIns="0" bIns="0" anchor="t">
            <a:spAutoFit/>
          </a:bodyPr>
          <a:lstStyle/>
          <a:p>
            <a:pPr algn="l">
              <a:lnSpc>
                <a:spcPct val="118000"/>
              </a:lnSpc>
            </a:pPr>
            <a:r>
              <a:rPr sz="950" b="1" i="0" lang="de-DE">
                <a:solidFill>
                  <a:srgbClr val="C0392B"/>
                </a:solidFill>
                <a:latin typeface="Segoe UI"/>
              </a:rPr>
              <a:t>ja</a:t>
            </a:r>
          </a:p>
        </p:txBody>
      </p:sp>
      <p:sp>
        <p:nvSpPr>
          <p:cNvPr id="17" name="TextBox 16"/>
          <p:cNvSpPr txBox="1"/>
          <p:nvPr/>
        </p:nvSpPr>
        <p:spPr>
          <a:xfrm>
            <a:off x="4462222" y="2213985"/>
            <a:ext cx="708939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Format </a:t>
            </a:r>
            <a:r>
              <a:rPr sz="950" b="0" i="0" lang="de-DE">
                <a:solidFill>
                  <a:srgbClr val="1F2933"/>
                </a:solidFill>
                <a:latin typeface="Consolas"/>
              </a:rPr>
              <a:t>JJJJ-MM-TT</a:t>
            </a:r>
            <a:r>
              <a:rPr sz="950" b="0" i="0" lang="de-DE">
                <a:solidFill>
                  <a:srgbClr val="1F2933"/>
                </a:solidFill>
                <a:latin typeface="Segoe UI"/>
              </a:rPr>
              <a:t>, also z. B. </a:t>
            </a:r>
            <a:r>
              <a:rPr sz="950" b="0" i="0" lang="de-DE">
                <a:solidFill>
                  <a:srgbClr val="1F2933"/>
                </a:solidFill>
                <a:latin typeface="Consolas"/>
              </a:rPr>
              <a:t>2026-06-15</a:t>
            </a:r>
            <a:r>
              <a:rPr sz="950" b="0" i="0" lang="de-DE">
                <a:solidFill>
                  <a:srgbClr val="1F2933"/>
                </a:solidFill>
                <a:latin typeface="Segoe UI"/>
              </a:rPr>
              <a:t>.</a:t>
            </a:r>
          </a:p>
        </p:txBody>
      </p:sp>
      <p:sp>
        <p:nvSpPr>
          <p:cNvPr id="18" name="Rectangle 17"/>
          <p:cNvSpPr/>
          <p:nvPr/>
        </p:nvSpPr>
        <p:spPr>
          <a:xfrm>
            <a:off x="566928" y="249215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627959"/>
            <a:ext cx="230762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start_time</a:t>
            </a:r>
          </a:p>
        </p:txBody>
      </p:sp>
      <p:sp>
        <p:nvSpPr>
          <p:cNvPr id="20" name="TextBox 19"/>
          <p:cNvSpPr txBox="1"/>
          <p:nvPr/>
        </p:nvSpPr>
        <p:spPr>
          <a:xfrm>
            <a:off x="3167160" y="2627959"/>
            <a:ext cx="1112182" cy="325247"/>
          </a:xfrm>
          <a:prstGeom prst="rect">
            <a:avLst/>
          </a:prstGeom>
          <a:noFill/>
        </p:spPr>
        <p:txBody>
          <a:bodyPr wrap="square" lIns="0" rIns="0" tIns="0" bIns="0" anchor="t">
            <a:spAutoFit/>
          </a:bodyPr>
          <a:lstStyle/>
          <a:p>
            <a:pPr algn="l">
              <a:lnSpc>
                <a:spcPct val="118000"/>
              </a:lnSpc>
            </a:pPr>
            <a:r>
              <a:rPr sz="950" b="1" i="0" lang="de-DE">
                <a:solidFill>
                  <a:srgbClr val="C0392B"/>
                </a:solidFill>
                <a:latin typeface="Segoe UI"/>
              </a:rPr>
              <a:t>ja</a:t>
            </a:r>
          </a:p>
        </p:txBody>
      </p:sp>
      <p:sp>
        <p:nvSpPr>
          <p:cNvPr id="21" name="TextBox 20"/>
          <p:cNvSpPr txBox="1"/>
          <p:nvPr/>
        </p:nvSpPr>
        <p:spPr>
          <a:xfrm>
            <a:off x="4462222" y="2627959"/>
            <a:ext cx="708939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Format </a:t>
            </a:r>
            <a:r>
              <a:rPr sz="950" b="0" i="0" lang="de-DE">
                <a:solidFill>
                  <a:srgbClr val="1F2933"/>
                </a:solidFill>
                <a:latin typeface="Consolas"/>
              </a:rPr>
              <a:t>HH:MM</a:t>
            </a:r>
            <a:r>
              <a:rPr sz="950" b="0" i="0" lang="de-DE">
                <a:solidFill>
                  <a:srgbClr val="1F2933"/>
                </a:solidFill>
                <a:latin typeface="Segoe UI"/>
              </a:rPr>
              <a:t>, also z. B. </a:t>
            </a:r>
            <a:r>
              <a:rPr sz="950" b="0" i="0" lang="de-DE">
                <a:solidFill>
                  <a:srgbClr val="1F2933"/>
                </a:solidFill>
                <a:latin typeface="Consolas"/>
              </a:rPr>
              <a:t>10:30</a:t>
            </a:r>
            <a:r>
              <a:rPr sz="950" b="0" i="0" lang="de-DE">
                <a:solidFill>
                  <a:srgbClr val="1F2933"/>
                </a:solidFill>
                <a:latin typeface="Segoe UI"/>
              </a:rPr>
              <a:t>.</a:t>
            </a:r>
          </a:p>
        </p:txBody>
      </p:sp>
      <p:sp>
        <p:nvSpPr>
          <p:cNvPr id="22" name="Rectangle 21"/>
          <p:cNvSpPr/>
          <p:nvPr/>
        </p:nvSpPr>
        <p:spPr>
          <a:xfrm>
            <a:off x="566928" y="290612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2906129"/>
            <a:ext cx="11057839" cy="4139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041932"/>
            <a:ext cx="230762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end_time</a:t>
            </a:r>
          </a:p>
        </p:txBody>
      </p:sp>
      <p:sp>
        <p:nvSpPr>
          <p:cNvPr id="25" name="TextBox 24"/>
          <p:cNvSpPr txBox="1"/>
          <p:nvPr/>
        </p:nvSpPr>
        <p:spPr>
          <a:xfrm>
            <a:off x="3167160" y="3041932"/>
            <a:ext cx="111218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nein</a:t>
            </a:r>
          </a:p>
        </p:txBody>
      </p:sp>
      <p:sp>
        <p:nvSpPr>
          <p:cNvPr id="26" name="TextBox 25"/>
          <p:cNvSpPr txBox="1"/>
          <p:nvPr/>
        </p:nvSpPr>
        <p:spPr>
          <a:xfrm>
            <a:off x="4462222" y="3041932"/>
            <a:ext cx="708939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Format </a:t>
            </a:r>
            <a:r>
              <a:rPr sz="950" b="0" i="0" lang="de-DE">
                <a:solidFill>
                  <a:srgbClr val="1F2933"/>
                </a:solidFill>
                <a:latin typeface="Consolas"/>
              </a:rPr>
              <a:t>HH:MM</a:t>
            </a:r>
            <a:r>
              <a:rPr sz="950" b="0" i="0" lang="de-DE">
                <a:solidFill>
                  <a:srgbClr val="1F2933"/>
                </a:solidFill>
                <a:latin typeface="Segoe UI"/>
              </a:rPr>
              <a:t>. Dringend empfohlen.</a:t>
            </a:r>
          </a:p>
        </p:txBody>
      </p:sp>
      <p:sp>
        <p:nvSpPr>
          <p:cNvPr id="27" name="Rectangle 26"/>
          <p:cNvSpPr/>
          <p:nvPr/>
        </p:nvSpPr>
        <p:spPr>
          <a:xfrm>
            <a:off x="566928" y="332010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455906"/>
            <a:ext cx="230762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event_id</a:t>
            </a:r>
          </a:p>
        </p:txBody>
      </p:sp>
      <p:sp>
        <p:nvSpPr>
          <p:cNvPr id="29" name="TextBox 28"/>
          <p:cNvSpPr txBox="1"/>
          <p:nvPr/>
        </p:nvSpPr>
        <p:spPr>
          <a:xfrm>
            <a:off x="3167160" y="3455906"/>
            <a:ext cx="111218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nein</a:t>
            </a:r>
          </a:p>
        </p:txBody>
      </p:sp>
      <p:sp>
        <p:nvSpPr>
          <p:cNvPr id="30" name="TextBox 29"/>
          <p:cNvSpPr txBox="1"/>
          <p:nvPr/>
        </p:nvSpPr>
        <p:spPr>
          <a:xfrm>
            <a:off x="4462222" y="3455906"/>
            <a:ext cx="708939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Ihr eindeutiger Schlüssel für spätere Aktualisierungen. Wird bei Bedarf automatisch vergeben.</a:t>
            </a:r>
          </a:p>
        </p:txBody>
      </p:sp>
      <p:sp>
        <p:nvSpPr>
          <p:cNvPr id="31" name="Rectangle 30"/>
          <p:cNvSpPr/>
          <p:nvPr/>
        </p:nvSpPr>
        <p:spPr>
          <a:xfrm>
            <a:off x="566928" y="373407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3734077"/>
            <a:ext cx="11057839" cy="4139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3869880"/>
            <a:ext cx="230762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parent_event_id</a:t>
            </a:r>
          </a:p>
        </p:txBody>
      </p:sp>
      <p:sp>
        <p:nvSpPr>
          <p:cNvPr id="34" name="TextBox 33"/>
          <p:cNvSpPr txBox="1"/>
          <p:nvPr/>
        </p:nvSpPr>
        <p:spPr>
          <a:xfrm>
            <a:off x="3167160" y="3869880"/>
            <a:ext cx="111218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nein</a:t>
            </a:r>
          </a:p>
        </p:txBody>
      </p:sp>
      <p:sp>
        <p:nvSpPr>
          <p:cNvPr id="35" name="TextBox 34"/>
          <p:cNvSpPr txBox="1"/>
          <p:nvPr/>
        </p:nvSpPr>
        <p:spPr>
          <a:xfrm>
            <a:off x="4462222" y="3869880"/>
            <a:ext cx="708939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Verweist auf die </a:t>
            </a:r>
            <a:r>
              <a:rPr sz="950" b="0" i="0" lang="de-DE">
                <a:solidFill>
                  <a:srgbClr val="1F2933"/>
                </a:solidFill>
                <a:latin typeface="Consolas"/>
              </a:rPr>
              <a:t>event_id</a:t>
            </a:r>
            <a:r>
              <a:rPr sz="950" b="0" i="0" lang="de-DE">
                <a:solidFill>
                  <a:srgbClr val="1F2933"/>
                </a:solidFill>
                <a:latin typeface="Segoe UI"/>
              </a:rPr>
              <a:t> der Hauptveranstaltung.</a:t>
            </a:r>
          </a:p>
        </p:txBody>
      </p:sp>
      <p:sp>
        <p:nvSpPr>
          <p:cNvPr id="36" name="Rectangle 35"/>
          <p:cNvSpPr/>
          <p:nvPr/>
        </p:nvSpPr>
        <p:spPr>
          <a:xfrm>
            <a:off x="566928" y="414805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283854"/>
            <a:ext cx="230762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venue</a:t>
            </a:r>
          </a:p>
        </p:txBody>
      </p:sp>
      <p:sp>
        <p:nvSpPr>
          <p:cNvPr id="38" name="TextBox 37"/>
          <p:cNvSpPr txBox="1"/>
          <p:nvPr/>
        </p:nvSpPr>
        <p:spPr>
          <a:xfrm>
            <a:off x="3167160" y="4283854"/>
            <a:ext cx="111218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nein</a:t>
            </a:r>
          </a:p>
        </p:txBody>
      </p:sp>
      <p:sp>
        <p:nvSpPr>
          <p:cNvPr id="39" name="TextBox 38"/>
          <p:cNvSpPr txBox="1"/>
          <p:nvPr/>
        </p:nvSpPr>
        <p:spPr>
          <a:xfrm>
            <a:off x="4462222" y="4283854"/>
            <a:ext cx="708939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Name des Ortes. Existiert er noch nicht, wird er automatisch angelegt.</a:t>
            </a:r>
          </a:p>
        </p:txBody>
      </p:sp>
      <p:sp>
        <p:nvSpPr>
          <p:cNvPr id="40" name="Rectangle 39"/>
          <p:cNvSpPr/>
          <p:nvPr/>
        </p:nvSpPr>
        <p:spPr>
          <a:xfrm>
            <a:off x="566928" y="456202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4562024"/>
            <a:ext cx="11057839" cy="4139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76656" y="4697828"/>
            <a:ext cx="230762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category</a:t>
            </a:r>
          </a:p>
        </p:txBody>
      </p:sp>
      <p:sp>
        <p:nvSpPr>
          <p:cNvPr id="43" name="TextBox 42"/>
          <p:cNvSpPr txBox="1"/>
          <p:nvPr/>
        </p:nvSpPr>
        <p:spPr>
          <a:xfrm>
            <a:off x="3167160" y="4697828"/>
            <a:ext cx="111218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nein</a:t>
            </a:r>
          </a:p>
        </p:txBody>
      </p:sp>
      <p:sp>
        <p:nvSpPr>
          <p:cNvPr id="44" name="TextBox 43"/>
          <p:cNvSpPr txBox="1"/>
          <p:nvPr/>
        </p:nvSpPr>
        <p:spPr>
          <a:xfrm>
            <a:off x="4462222" y="4697828"/>
            <a:ext cx="708939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Mehrere Kategorien mit </a:t>
            </a:r>
            <a:r>
              <a:rPr sz="950" b="1" i="0" lang="de-DE">
                <a:solidFill>
                  <a:srgbClr val="1F2933"/>
                </a:solidFill>
                <a:latin typeface="Segoe UI"/>
              </a:rPr>
              <a:t>Semikolon</a:t>
            </a:r>
            <a:r>
              <a:rPr sz="950" b="0" i="0" lang="de-DE">
                <a:solidFill>
                  <a:srgbClr val="1F2933"/>
                </a:solidFill>
                <a:latin typeface="Segoe UI"/>
              </a:rPr>
              <a:t> trennen.</a:t>
            </a:r>
          </a:p>
        </p:txBody>
      </p:sp>
      <p:sp>
        <p:nvSpPr>
          <p:cNvPr id="45" name="Rectangle 44"/>
          <p:cNvSpPr/>
          <p:nvPr/>
        </p:nvSpPr>
        <p:spPr>
          <a:xfrm>
            <a:off x="566928" y="497599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76656" y="5111801"/>
            <a:ext cx="230762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short_description</a:t>
            </a:r>
          </a:p>
        </p:txBody>
      </p:sp>
      <p:sp>
        <p:nvSpPr>
          <p:cNvPr id="47" name="TextBox 46"/>
          <p:cNvSpPr txBox="1"/>
          <p:nvPr/>
        </p:nvSpPr>
        <p:spPr>
          <a:xfrm>
            <a:off x="3167160" y="5111801"/>
            <a:ext cx="111218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nein</a:t>
            </a:r>
          </a:p>
        </p:txBody>
      </p:sp>
      <p:sp>
        <p:nvSpPr>
          <p:cNvPr id="48" name="TextBox 47"/>
          <p:cNvSpPr txBox="1"/>
          <p:nvPr/>
        </p:nvSpPr>
        <p:spPr>
          <a:xfrm>
            <a:off x="4462222" y="5111801"/>
            <a:ext cx="708939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Der Auszug für Kachel, Liste und Zeitplan.</a:t>
            </a:r>
          </a:p>
        </p:txBody>
      </p:sp>
      <p:sp>
        <p:nvSpPr>
          <p:cNvPr id="49" name="Rectangle 48"/>
          <p:cNvSpPr/>
          <p:nvPr/>
        </p:nvSpPr>
        <p:spPr>
          <a:xfrm>
            <a:off x="566928" y="538997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566928" y="5389972"/>
            <a:ext cx="11057839" cy="4139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676656" y="5525775"/>
            <a:ext cx="230762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full_description</a:t>
            </a:r>
          </a:p>
        </p:txBody>
      </p:sp>
      <p:sp>
        <p:nvSpPr>
          <p:cNvPr id="52" name="TextBox 51"/>
          <p:cNvSpPr txBox="1"/>
          <p:nvPr/>
        </p:nvSpPr>
        <p:spPr>
          <a:xfrm>
            <a:off x="3167160" y="5525775"/>
            <a:ext cx="111218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nein</a:t>
            </a:r>
          </a:p>
        </p:txBody>
      </p:sp>
      <p:sp>
        <p:nvSpPr>
          <p:cNvPr id="53" name="TextBox 52"/>
          <p:cNvSpPr txBox="1"/>
          <p:nvPr/>
        </p:nvSpPr>
        <p:spPr>
          <a:xfrm>
            <a:off x="4462222" y="5525775"/>
            <a:ext cx="708939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Der Volltext der Detailansicht. Einfaches HTML ist erlaubt.</a:t>
            </a:r>
          </a:p>
        </p:txBody>
      </p:sp>
      <p:sp>
        <p:nvSpPr>
          <p:cNvPr id="54" name="Rectangle 53"/>
          <p:cNvSpPr/>
          <p:nvPr/>
        </p:nvSpPr>
        <p:spPr>
          <a:xfrm>
            <a:off x="566928" y="580394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676656" y="5939749"/>
            <a:ext cx="230762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status</a:t>
            </a:r>
          </a:p>
        </p:txBody>
      </p:sp>
      <p:sp>
        <p:nvSpPr>
          <p:cNvPr id="56" name="TextBox 55"/>
          <p:cNvSpPr txBox="1"/>
          <p:nvPr/>
        </p:nvSpPr>
        <p:spPr>
          <a:xfrm>
            <a:off x="3167160" y="5939749"/>
            <a:ext cx="111218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nein</a:t>
            </a:r>
          </a:p>
        </p:txBody>
      </p:sp>
      <p:sp>
        <p:nvSpPr>
          <p:cNvPr id="57" name="TextBox 56"/>
          <p:cNvSpPr txBox="1"/>
          <p:nvPr/>
        </p:nvSpPr>
        <p:spPr>
          <a:xfrm>
            <a:off x="4462222" y="5939749"/>
            <a:ext cx="708939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publish</a:t>
            </a:r>
            <a:r>
              <a:rPr sz="950" b="0" i="0" lang="de-DE">
                <a:solidFill>
                  <a:srgbClr val="1F2933"/>
                </a:solidFill>
                <a:latin typeface="Segoe UI"/>
              </a:rPr>
              <a:t>, </a:t>
            </a:r>
            <a:r>
              <a:rPr sz="950" b="0" i="0" lang="de-DE">
                <a:solidFill>
                  <a:srgbClr val="1F2933"/>
                </a:solidFill>
                <a:latin typeface="Consolas"/>
              </a:rPr>
              <a:t>draft</a:t>
            </a:r>
            <a:r>
              <a:rPr sz="950" b="0" i="0" lang="de-DE">
                <a:solidFill>
                  <a:srgbClr val="1F2933"/>
                </a:solidFill>
                <a:latin typeface="Segoe UI"/>
              </a:rPr>
              <a:t>, </a:t>
            </a:r>
            <a:r>
              <a:rPr sz="950" b="0" i="0" lang="de-DE">
                <a:solidFill>
                  <a:srgbClr val="1F2933"/>
                </a:solidFill>
                <a:latin typeface="Consolas"/>
              </a:rPr>
              <a:t>pending</a:t>
            </a:r>
            <a:r>
              <a:rPr sz="950" b="0" i="0" lang="de-DE">
                <a:solidFill>
                  <a:srgbClr val="1F2933"/>
                </a:solidFill>
                <a:latin typeface="Segoe UI"/>
              </a:rPr>
              <a:t>, </a:t>
            </a:r>
            <a:r>
              <a:rPr sz="950" b="0" i="0" lang="de-DE">
                <a:solidFill>
                  <a:srgbClr val="1F2933"/>
                </a:solidFill>
                <a:latin typeface="Consolas"/>
              </a:rPr>
              <a:t>private</a:t>
            </a:r>
            <a:r>
              <a:rPr sz="950" b="0" i="0" lang="de-DE">
                <a:solidFill>
                  <a:srgbClr val="1F2933"/>
                </a:solidFill>
                <a:latin typeface="Segoe UI"/>
              </a:rPr>
              <a:t>, </a:t>
            </a:r>
            <a:r>
              <a:rPr sz="950" b="0" i="0" lang="de-DE">
                <a:solidFill>
                  <a:srgbClr val="1F2933"/>
                </a:solidFill>
                <a:latin typeface="Consolas"/>
              </a:rPr>
              <a:t>future</a:t>
            </a:r>
            <a:r>
              <a:rPr sz="950" b="0" i="0" lang="de-DE">
                <a:solidFill>
                  <a:srgbClr val="1F2933"/>
                </a:solidFill>
                <a:latin typeface="Segoe UI"/>
              </a:rPr>
              <a:t> (auch deutsch). Leer: Neue werden veröffentlicht, Vorhandene bleiben.</a:t>
            </a:r>
          </a:p>
        </p:txBody>
      </p:sp>
      <p:sp>
        <p:nvSpPr>
          <p:cNvPr id="58" name="Rectangle 57"/>
          <p:cNvSpPr/>
          <p:nvPr/>
        </p:nvSpPr>
        <p:spPr>
          <a:xfrm>
            <a:off x="566928" y="621792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Rectangle 5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8 · Import und Export</a:t>
            </a:r>
          </a:p>
        </p:txBody>
      </p:sp>
      <p:sp>
        <p:nvSpPr>
          <p:cNvPr id="61" name="TextBox 6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107 / 140</a:t>
            </a:r>
          </a:p>
        </p:txBody>
      </p:sp>
    </p:spTree>
  </p:cSld>
  <p:clrMapOvr>
    <a:masterClrMapping/>
  </p:clrMapOvr>
</p:sld>
</file>

<file path=ppt/slides/slide10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8.6 · INSGESAMT 49 SPALTEN</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weiteren Spalten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506864" cy="164592"/>
          </a:xfrm>
          <a:prstGeom prst="rect">
            <a:avLst/>
          </a:prstGeom>
          <a:noFill/>
        </p:spPr>
        <p:txBody>
          <a:bodyPr wrap="square" lIns="0" rIns="0" tIns="0" bIns="0" anchor="t">
            <a:spAutoFit/>
          </a:bodyPr>
          <a:lstStyle/>
          <a:p>
            <a:pPr algn="l">
              <a:lnSpc>
                <a:spcPct val="100000"/>
              </a:lnSpc>
            </a:pPr>
            <a:r>
              <a:rPr sz="950" b="1" i="0" lang="de-DE">
                <a:solidFill>
                  <a:srgbClr val="FFFFFF"/>
                </a:solidFill>
                <a:latin typeface="Segoe UI"/>
              </a:rPr>
              <a:t>Spalte</a:t>
            </a:r>
          </a:p>
        </p:txBody>
      </p:sp>
      <p:sp>
        <p:nvSpPr>
          <p:cNvPr id="8" name="TextBox 7"/>
          <p:cNvSpPr txBox="1"/>
          <p:nvPr/>
        </p:nvSpPr>
        <p:spPr>
          <a:xfrm>
            <a:off x="3366400" y="1435608"/>
            <a:ext cx="8185214" cy="164592"/>
          </a:xfrm>
          <a:prstGeom prst="rect">
            <a:avLst/>
          </a:prstGeom>
          <a:noFill/>
        </p:spPr>
        <p:txBody>
          <a:bodyPr wrap="square" lIns="0" rIns="0" tIns="0" bIns="0" anchor="t">
            <a:spAutoFit/>
          </a:bodyPr>
          <a:lstStyle/>
          <a:p>
            <a:pPr algn="l">
              <a:lnSpc>
                <a:spcPct val="100000"/>
              </a:lnSpc>
            </a:pPr>
            <a:r>
              <a:rPr sz="950" b="1" i="0" lang="de-DE">
                <a:solidFill>
                  <a:srgbClr val="FFFFFF"/>
                </a:solidFill>
                <a:latin typeface="Segoe UI"/>
              </a:rPr>
              <a:t>Beschreibung</a:t>
            </a:r>
          </a:p>
        </p:txBody>
      </p:sp>
      <p:sp>
        <p:nvSpPr>
          <p:cNvPr id="9" name="TextBox 8"/>
          <p:cNvSpPr txBox="1"/>
          <p:nvPr/>
        </p:nvSpPr>
        <p:spPr>
          <a:xfrm>
            <a:off x="676656" y="1764376"/>
            <a:ext cx="250686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Consolas"/>
              </a:rPr>
              <a:t>image_url</a:t>
            </a:r>
          </a:p>
        </p:txBody>
      </p:sp>
      <p:sp>
        <p:nvSpPr>
          <p:cNvPr id="10" name="TextBox 9"/>
          <p:cNvSpPr txBox="1"/>
          <p:nvPr/>
        </p:nvSpPr>
        <p:spPr>
          <a:xfrm>
            <a:off x="3366400" y="1764376"/>
            <a:ext cx="818521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Adresse eines Bildes. Das Plugin lädt es in die Mediathek, sofern es dort noch nicht liegt.</a:t>
            </a:r>
          </a:p>
        </p:txBody>
      </p:sp>
      <p:sp>
        <p:nvSpPr>
          <p:cNvPr id="11" name="Rectangle 10"/>
          <p:cNvSpPr/>
          <p:nvPr/>
        </p:nvSpPr>
        <p:spPr>
          <a:xfrm>
            <a:off x="566928" y="199941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1999418"/>
            <a:ext cx="11057839" cy="33521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099587"/>
            <a:ext cx="250686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Consolas"/>
              </a:rPr>
              <a:t>external_link</a:t>
            </a:r>
          </a:p>
        </p:txBody>
      </p:sp>
      <p:sp>
        <p:nvSpPr>
          <p:cNvPr id="14" name="TextBox 13"/>
          <p:cNvSpPr txBox="1"/>
          <p:nvPr/>
        </p:nvSpPr>
        <p:spPr>
          <a:xfrm>
            <a:off x="3366400" y="2099587"/>
            <a:ext cx="818521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Externe Adresse des Programmpunkts.</a:t>
            </a:r>
          </a:p>
        </p:txBody>
      </p:sp>
      <p:sp>
        <p:nvSpPr>
          <p:cNvPr id="15" name="Rectangle 14"/>
          <p:cNvSpPr/>
          <p:nvPr/>
        </p:nvSpPr>
        <p:spPr>
          <a:xfrm>
            <a:off x="566928" y="233462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2434797"/>
            <a:ext cx="250686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Consolas"/>
              </a:rPr>
              <a:t>show_details</a:t>
            </a:r>
          </a:p>
        </p:txBody>
      </p:sp>
      <p:sp>
        <p:nvSpPr>
          <p:cNvPr id="17" name="TextBox 16"/>
          <p:cNvSpPr txBox="1"/>
          <p:nvPr/>
        </p:nvSpPr>
        <p:spPr>
          <a:xfrm>
            <a:off x="3366400" y="2434797"/>
            <a:ext cx="818521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Klick-Verhalten: </a:t>
            </a:r>
            <a:r>
              <a:rPr sz="900" b="0" i="0" lang="de-DE">
                <a:solidFill>
                  <a:srgbClr val="1F2933"/>
                </a:solidFill>
                <a:latin typeface="Consolas"/>
              </a:rPr>
              <a:t>page</a:t>
            </a:r>
            <a:r>
              <a:rPr sz="900" b="0" i="0" lang="de-DE">
                <a:solidFill>
                  <a:srgbClr val="1F2933"/>
                </a:solidFill>
                <a:latin typeface="Segoe UI"/>
              </a:rPr>
              <a:t>, </a:t>
            </a:r>
            <a:r>
              <a:rPr sz="900" b="0" i="0" lang="de-DE">
                <a:solidFill>
                  <a:srgbClr val="1F2933"/>
                </a:solidFill>
                <a:latin typeface="Consolas"/>
              </a:rPr>
              <a:t>external</a:t>
            </a:r>
            <a:r>
              <a:rPr sz="900" b="0" i="0" lang="de-DE">
                <a:solidFill>
                  <a:srgbClr val="1F2933"/>
                </a:solidFill>
                <a:latin typeface="Segoe UI"/>
              </a:rPr>
              <a:t> oder </a:t>
            </a:r>
            <a:r>
              <a:rPr sz="900" b="0" i="0" lang="de-DE">
                <a:solidFill>
                  <a:srgbClr val="1F2933"/>
                </a:solidFill>
                <a:latin typeface="Consolas"/>
              </a:rPr>
              <a:t>none</a:t>
            </a:r>
            <a:r>
              <a:rPr sz="900" b="0" i="0" lang="de-DE">
                <a:solidFill>
                  <a:srgbClr val="1F2933"/>
                </a:solidFill>
                <a:latin typeface="Segoe UI"/>
              </a:rPr>
              <a:t>. Auch </a:t>
            </a:r>
            <a:r>
              <a:rPr sz="900" b="0" i="0" lang="de-DE">
                <a:solidFill>
                  <a:srgbClr val="1F2933"/>
                </a:solidFill>
                <a:latin typeface="Consolas"/>
              </a:rPr>
              <a:t>1</a:t>
            </a:r>
            <a:r>
              <a:rPr sz="900" b="0" i="0" lang="de-DE">
                <a:solidFill>
                  <a:srgbClr val="1F2933"/>
                </a:solidFill>
                <a:latin typeface="Segoe UI"/>
              </a:rPr>
              <a:t>/</a:t>
            </a:r>
            <a:r>
              <a:rPr sz="900" b="0" i="0" lang="de-DE">
                <a:solidFill>
                  <a:srgbClr val="1F2933"/>
                </a:solidFill>
                <a:latin typeface="Consolas"/>
              </a:rPr>
              <a:t>0</a:t>
            </a:r>
            <a:r>
              <a:rPr sz="900" b="0" i="0" lang="de-DE">
                <a:solidFill>
                  <a:srgbClr val="1F2933"/>
                </a:solidFill>
                <a:latin typeface="Segoe UI"/>
              </a:rPr>
              <a:t> bzw. </a:t>
            </a:r>
            <a:r>
              <a:rPr sz="900" b="0" i="0" lang="de-DE">
                <a:solidFill>
                  <a:srgbClr val="1F2933"/>
                </a:solidFill>
                <a:latin typeface="Consolas"/>
              </a:rPr>
              <a:t>yes</a:t>
            </a:r>
            <a:r>
              <a:rPr sz="900" b="0" i="0" lang="de-DE">
                <a:solidFill>
                  <a:srgbClr val="1F2933"/>
                </a:solidFill>
                <a:latin typeface="Segoe UI"/>
              </a:rPr>
              <a:t>/</a:t>
            </a:r>
            <a:r>
              <a:rPr sz="900" b="0" i="0" lang="de-DE">
                <a:solidFill>
                  <a:srgbClr val="1F2933"/>
                </a:solidFill>
                <a:latin typeface="Consolas"/>
              </a:rPr>
              <a:t>no</a:t>
            </a:r>
            <a:r>
              <a:rPr sz="900" b="0" i="0" lang="de-DE">
                <a:solidFill>
                  <a:srgbClr val="1F2933"/>
                </a:solidFill>
                <a:latin typeface="Segoe UI"/>
              </a:rPr>
              <a:t> werden verstanden.</a:t>
            </a:r>
          </a:p>
        </p:txBody>
      </p:sp>
      <p:sp>
        <p:nvSpPr>
          <p:cNvPr id="18" name="Rectangle 17"/>
          <p:cNvSpPr/>
          <p:nvPr/>
        </p:nvSpPr>
        <p:spPr>
          <a:xfrm>
            <a:off x="566928" y="266984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2669840"/>
            <a:ext cx="11057839" cy="33521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76656" y="2770008"/>
            <a:ext cx="250686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Consolas"/>
              </a:rPr>
              <a:t>link_target</a:t>
            </a:r>
          </a:p>
        </p:txBody>
      </p:sp>
      <p:sp>
        <p:nvSpPr>
          <p:cNvPr id="21" name="TextBox 20"/>
          <p:cNvSpPr txBox="1"/>
          <p:nvPr/>
        </p:nvSpPr>
        <p:spPr>
          <a:xfrm>
            <a:off x="3366400" y="2770008"/>
            <a:ext cx="818521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Consolas"/>
              </a:rPr>
              <a:t>_self</a:t>
            </a:r>
            <a:r>
              <a:rPr sz="900" b="0" i="0" lang="de-DE">
                <a:solidFill>
                  <a:srgbClr val="1F2933"/>
                </a:solidFill>
                <a:latin typeface="Segoe UI"/>
              </a:rPr>
              <a:t> (gleiches Fenster) oder </a:t>
            </a:r>
            <a:r>
              <a:rPr sz="900" b="0" i="0" lang="de-DE">
                <a:solidFill>
                  <a:srgbClr val="1F2933"/>
                </a:solidFill>
                <a:latin typeface="Consolas"/>
              </a:rPr>
              <a:t>_blank</a:t>
            </a:r>
            <a:r>
              <a:rPr sz="900" b="0" i="0" lang="de-DE">
                <a:solidFill>
                  <a:srgbClr val="1F2933"/>
                </a:solidFill>
                <a:latin typeface="Segoe UI"/>
              </a:rPr>
              <a:t> (neues Fenster).</a:t>
            </a:r>
          </a:p>
        </p:txBody>
      </p:sp>
      <p:sp>
        <p:nvSpPr>
          <p:cNvPr id="22" name="Rectangle 21"/>
          <p:cNvSpPr/>
          <p:nvPr/>
        </p:nvSpPr>
        <p:spPr>
          <a:xfrm>
            <a:off x="566928" y="300505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76656" y="3105219"/>
            <a:ext cx="250686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Consolas"/>
              </a:rPr>
              <a:t>role_type</a:t>
            </a:r>
            <a:r>
              <a:rPr sz="900" b="0" i="0" lang="de-DE">
                <a:solidFill>
                  <a:srgbClr val="1F2933"/>
                </a:solidFill>
                <a:latin typeface="Segoe UI"/>
              </a:rPr>
              <a:t>, </a:t>
            </a:r>
            <a:r>
              <a:rPr sz="900" b="0" i="0" lang="de-DE">
                <a:solidFill>
                  <a:srgbClr val="1F2933"/>
                </a:solidFill>
                <a:latin typeface="Consolas"/>
              </a:rPr>
              <a:t>role_name</a:t>
            </a:r>
            <a:r>
              <a:rPr sz="900" b="0" i="0" lang="de-DE">
                <a:solidFill>
                  <a:srgbClr val="1F2933"/>
                </a:solidFill>
                <a:latin typeface="Segoe UI"/>
              </a:rPr>
              <a:t>, </a:t>
            </a:r>
            <a:r>
              <a:rPr sz="900" b="0" i="0" lang="de-DE">
                <a:solidFill>
                  <a:srgbClr val="1F2933"/>
                </a:solidFill>
                <a:latin typeface="Consolas"/>
              </a:rPr>
              <a:t>role_url</a:t>
            </a:r>
          </a:p>
        </p:txBody>
      </p:sp>
      <p:sp>
        <p:nvSpPr>
          <p:cNvPr id="24" name="TextBox 23"/>
          <p:cNvSpPr txBox="1"/>
          <p:nvPr/>
        </p:nvSpPr>
        <p:spPr>
          <a:xfrm>
            <a:off x="3366400" y="3105219"/>
            <a:ext cx="818521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Rolle, Name und Profil-Adresse der </a:t>
            </a:r>
            <a:r>
              <a:rPr sz="900" b="1" i="0" lang="de-DE">
                <a:solidFill>
                  <a:srgbClr val="1F2933"/>
                </a:solidFill>
                <a:latin typeface="Segoe UI"/>
              </a:rPr>
              <a:t>ersten</a:t>
            </a:r>
            <a:r>
              <a:rPr sz="900" b="0" i="0" lang="de-DE">
                <a:solidFill>
                  <a:srgbClr val="1F2933"/>
                </a:solidFill>
                <a:latin typeface="Segoe UI"/>
              </a:rPr>
              <a:t> Person, z. B. </a:t>
            </a:r>
            <a:r>
              <a:rPr sz="900" b="0" i="0" lang="de-DE">
                <a:solidFill>
                  <a:srgbClr val="1F2933"/>
                </a:solidFill>
                <a:latin typeface="Consolas"/>
              </a:rPr>
              <a:t>Sprecher</a:t>
            </a:r>
            <a:r>
              <a:rPr sz="900" b="0" i="0" lang="de-DE">
                <a:solidFill>
                  <a:srgbClr val="1F2933"/>
                </a:solidFill>
                <a:latin typeface="Segoe UI"/>
              </a:rPr>
              <a:t>.</a:t>
            </a:r>
          </a:p>
        </p:txBody>
      </p:sp>
      <p:sp>
        <p:nvSpPr>
          <p:cNvPr id="25" name="Rectangle 24"/>
          <p:cNvSpPr/>
          <p:nvPr/>
        </p:nvSpPr>
        <p:spPr>
          <a:xfrm>
            <a:off x="566928" y="334026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3340261"/>
            <a:ext cx="11057839" cy="33521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676656" y="3440430"/>
            <a:ext cx="250686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Consolas"/>
              </a:rPr>
              <a:t>language</a:t>
            </a:r>
          </a:p>
        </p:txBody>
      </p:sp>
      <p:sp>
        <p:nvSpPr>
          <p:cNvPr id="28" name="TextBox 27"/>
          <p:cNvSpPr txBox="1"/>
          <p:nvPr/>
        </p:nvSpPr>
        <p:spPr>
          <a:xfrm>
            <a:off x="3366400" y="3440430"/>
            <a:ext cx="818521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Sprachangabe als Freitext.</a:t>
            </a:r>
          </a:p>
        </p:txBody>
      </p:sp>
      <p:sp>
        <p:nvSpPr>
          <p:cNvPr id="29" name="Rectangle 28"/>
          <p:cNvSpPr/>
          <p:nvPr/>
        </p:nvSpPr>
        <p:spPr>
          <a:xfrm>
            <a:off x="566928" y="367547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676656" y="3775640"/>
            <a:ext cx="250686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Consolas"/>
              </a:rPr>
              <a:t>ticket_url</a:t>
            </a:r>
            <a:r>
              <a:rPr sz="900" b="0" i="0" lang="de-DE">
                <a:solidFill>
                  <a:srgbClr val="1F2933"/>
                </a:solidFill>
                <a:latin typeface="Segoe UI"/>
              </a:rPr>
              <a:t>, </a:t>
            </a:r>
            <a:r>
              <a:rPr sz="900" b="0" i="0" lang="de-DE">
                <a:solidFill>
                  <a:srgbClr val="1F2933"/>
                </a:solidFill>
                <a:latin typeface="Consolas"/>
              </a:rPr>
              <a:t>ticket_hide</a:t>
            </a:r>
          </a:p>
        </p:txBody>
      </p:sp>
      <p:sp>
        <p:nvSpPr>
          <p:cNvPr id="31" name="TextBox 30"/>
          <p:cNvSpPr txBox="1"/>
          <p:nvPr/>
        </p:nvSpPr>
        <p:spPr>
          <a:xfrm>
            <a:off x="3366400" y="3775640"/>
            <a:ext cx="818521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Adresse des Ticketshops; </a:t>
            </a:r>
            <a:r>
              <a:rPr sz="900" b="0" i="0" lang="de-DE">
                <a:solidFill>
                  <a:srgbClr val="1F2933"/>
                </a:solidFill>
                <a:latin typeface="Consolas"/>
              </a:rPr>
              <a:t>1</a:t>
            </a:r>
            <a:r>
              <a:rPr sz="900" b="0" i="0" lang="de-DE">
                <a:solidFill>
                  <a:srgbClr val="1F2933"/>
                </a:solidFill>
                <a:latin typeface="Segoe UI"/>
              </a:rPr>
              <a:t> unterdrückt das Ticket-Symbol für diese Zeile.</a:t>
            </a:r>
          </a:p>
        </p:txBody>
      </p:sp>
      <p:sp>
        <p:nvSpPr>
          <p:cNvPr id="32" name="Rectangle 31"/>
          <p:cNvSpPr/>
          <p:nvPr/>
        </p:nvSpPr>
        <p:spPr>
          <a:xfrm>
            <a:off x="566928" y="401068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566928" y="4010683"/>
            <a:ext cx="11057839" cy="470084"/>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676656" y="4178288"/>
            <a:ext cx="250686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Consolas"/>
              </a:rPr>
              <a:t>website</a:t>
            </a:r>
            <a:r>
              <a:rPr sz="900" b="0" i="0" lang="de-DE">
                <a:solidFill>
                  <a:srgbClr val="1F2933"/>
                </a:solidFill>
                <a:latin typeface="Segoe UI"/>
              </a:rPr>
              <a:t> … </a:t>
            </a:r>
            <a:r>
              <a:rPr sz="900" b="0" i="0" lang="de-DE">
                <a:solidFill>
                  <a:srgbClr val="1F2933"/>
                </a:solidFill>
                <a:latin typeface="Consolas"/>
              </a:rPr>
              <a:t>email</a:t>
            </a:r>
          </a:p>
        </p:txBody>
      </p:sp>
      <p:sp>
        <p:nvSpPr>
          <p:cNvPr id="35" name="TextBox 34"/>
          <p:cNvSpPr txBox="1"/>
          <p:nvPr/>
        </p:nvSpPr>
        <p:spPr>
          <a:xfrm>
            <a:off x="3366400" y="4110851"/>
            <a:ext cx="8185214" cy="452628"/>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Die 25 Link-Spalten in der Reihenfolge der Gruppen: </a:t>
            </a:r>
            <a:r>
              <a:rPr sz="900" b="0" i="0" lang="de-DE">
                <a:solidFill>
                  <a:srgbClr val="1F2933"/>
                </a:solidFill>
                <a:latin typeface="Consolas"/>
              </a:rPr>
              <a:t>website</a:t>
            </a:r>
            <a:r>
              <a:rPr sz="900" b="0" i="0" lang="de-DE">
                <a:solidFill>
                  <a:srgbClr val="1F2933"/>
                </a:solidFill>
                <a:latin typeface="Segoe UI"/>
              </a:rPr>
              <a:t>, </a:t>
            </a:r>
            <a:r>
              <a:rPr sz="900" b="0" i="0" lang="de-DE">
                <a:solidFill>
                  <a:srgbClr val="1F2933"/>
                </a:solidFill>
                <a:latin typeface="Consolas"/>
              </a:rPr>
              <a:t>shop</a:t>
            </a:r>
            <a:r>
              <a:rPr sz="900" b="0" i="0" lang="de-DE">
                <a:solidFill>
                  <a:srgbClr val="1F2933"/>
                </a:solidFill>
                <a:latin typeface="Segoe UI"/>
              </a:rPr>
              <a:t>, </a:t>
            </a:r>
            <a:r>
              <a:rPr sz="900" b="0" i="0" lang="de-DE">
                <a:solidFill>
                  <a:srgbClr val="1F2933"/>
                </a:solidFill>
                <a:latin typeface="Consolas"/>
              </a:rPr>
              <a:t>etsy</a:t>
            </a:r>
            <a:r>
              <a:rPr sz="900" b="0" i="0" lang="de-DE">
                <a:solidFill>
                  <a:srgbClr val="1F2933"/>
                </a:solidFill>
                <a:latin typeface="Segoe UI"/>
              </a:rPr>
              <a:t>, </a:t>
            </a:r>
            <a:r>
              <a:rPr sz="900" b="0" i="0" lang="de-DE">
                <a:solidFill>
                  <a:srgbClr val="1F2933"/>
                </a:solidFill>
                <a:latin typeface="Consolas"/>
              </a:rPr>
              <a:t>instagram</a:t>
            </a:r>
            <a:r>
              <a:rPr sz="900" b="0" i="0" lang="de-DE">
                <a:solidFill>
                  <a:srgbClr val="1F2933"/>
                </a:solidFill>
                <a:latin typeface="Segoe UI"/>
              </a:rPr>
              <a:t> … </a:t>
            </a:r>
            <a:r>
              <a:rPr sz="900" b="0" i="0" lang="de-DE">
                <a:solidFill>
                  <a:srgbClr val="1F2933"/>
                </a:solidFill>
                <a:latin typeface="Consolas"/>
              </a:rPr>
              <a:t>artstation</a:t>
            </a:r>
            <a:r>
              <a:rPr sz="900" b="0" i="0" lang="de-DE">
                <a:solidFill>
                  <a:srgbClr val="1F2933"/>
                </a:solidFill>
                <a:latin typeface="Segoe UI"/>
              </a:rPr>
              <a:t>, </a:t>
            </a:r>
            <a:r>
              <a:rPr sz="900" b="0" i="0" lang="de-DE">
                <a:solidFill>
                  <a:srgbClr val="1F2933"/>
                </a:solidFill>
                <a:latin typeface="Consolas"/>
              </a:rPr>
              <a:t>email</a:t>
            </a:r>
            <a:r>
              <a:rPr sz="900" b="0" i="0" lang="de-DE">
                <a:solidFill>
                  <a:srgbClr val="1F2933"/>
                </a:solidFill>
                <a:latin typeface="Segoe UI"/>
              </a:rPr>
              <a:t>. Kurzformen wie </a:t>
            </a:r>
            <a:r>
              <a:rPr sz="900" b="0" i="0" lang="de-DE">
                <a:solidFill>
                  <a:srgbClr val="1F2933"/>
                </a:solidFill>
                <a:latin typeface="Consolas"/>
              </a:rPr>
              <a:t>@profil</a:t>
            </a:r>
            <a:r>
              <a:rPr sz="900" b="0" i="0" lang="de-DE">
                <a:solidFill>
                  <a:srgbClr val="1F2933"/>
                </a:solidFill>
                <a:latin typeface="Segoe UI"/>
              </a:rPr>
              <a:t> werden ergänzt; </a:t>
            </a:r>
            <a:r>
              <a:rPr sz="900" b="0" i="0" lang="de-DE">
                <a:solidFill>
                  <a:srgbClr val="1F2933"/>
                </a:solidFill>
                <a:latin typeface="Consolas"/>
              </a:rPr>
              <a:t>whatsapp</a:t>
            </a:r>
            <a:r>
              <a:rPr sz="900" b="0" i="0" lang="de-DE">
                <a:solidFill>
                  <a:srgbClr val="1F2933"/>
                </a:solidFill>
                <a:latin typeface="Segoe UI"/>
              </a:rPr>
              <a:t> nimmt auch eine Telefonnummer.</a:t>
            </a:r>
          </a:p>
        </p:txBody>
      </p:sp>
      <p:sp>
        <p:nvSpPr>
          <p:cNvPr id="36" name="Rectangle 35"/>
          <p:cNvSpPr/>
          <p:nvPr/>
        </p:nvSpPr>
        <p:spPr>
          <a:xfrm>
            <a:off x="566928" y="448076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580936"/>
            <a:ext cx="250686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Consolas"/>
              </a:rPr>
              <a:t>internal_info_url</a:t>
            </a:r>
          </a:p>
        </p:txBody>
      </p:sp>
      <p:sp>
        <p:nvSpPr>
          <p:cNvPr id="38" name="TextBox 37"/>
          <p:cNvSpPr txBox="1"/>
          <p:nvPr/>
        </p:nvSpPr>
        <p:spPr>
          <a:xfrm>
            <a:off x="3366400" y="4580936"/>
            <a:ext cx="818521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Interne Infoseite; auch verkürzte Pfade wie </a:t>
            </a:r>
            <a:r>
              <a:rPr sz="900" b="0" i="0" lang="de-DE">
                <a:solidFill>
                  <a:srgbClr val="1F2933"/>
                </a:solidFill>
                <a:latin typeface="Consolas"/>
              </a:rPr>
              <a:t>/programm-info/</a:t>
            </a:r>
            <a:r>
              <a:rPr sz="900" b="0" i="0" lang="de-DE">
                <a:solidFill>
                  <a:srgbClr val="1F2933"/>
                </a:solidFill>
                <a:latin typeface="Segoe UI"/>
              </a:rPr>
              <a:t> sind erlaubt.</a:t>
            </a:r>
          </a:p>
        </p:txBody>
      </p:sp>
      <p:sp>
        <p:nvSpPr>
          <p:cNvPr id="39" name="Rectangle 38"/>
          <p:cNvSpPr/>
          <p:nvPr/>
        </p:nvSpPr>
        <p:spPr>
          <a:xfrm>
            <a:off x="566928" y="481597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566928" y="4815978"/>
            <a:ext cx="11057839" cy="33521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676656" y="4916146"/>
            <a:ext cx="250686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Consolas"/>
              </a:rPr>
              <a:t>tags</a:t>
            </a:r>
          </a:p>
        </p:txBody>
      </p:sp>
      <p:sp>
        <p:nvSpPr>
          <p:cNvPr id="42" name="TextBox 41"/>
          <p:cNvSpPr txBox="1"/>
          <p:nvPr/>
        </p:nvSpPr>
        <p:spPr>
          <a:xfrm>
            <a:off x="3366400" y="4916146"/>
            <a:ext cx="818521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Reserviert. Wird derzeit nur exportiert, nicht ausgewertet.</a:t>
            </a:r>
          </a:p>
        </p:txBody>
      </p:sp>
      <p:sp>
        <p:nvSpPr>
          <p:cNvPr id="43" name="Rectangle 42"/>
          <p:cNvSpPr/>
          <p:nvPr/>
        </p:nvSpPr>
        <p:spPr>
          <a:xfrm>
            <a:off x="566928" y="515118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76656" y="5251357"/>
            <a:ext cx="250686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Consolas"/>
              </a:rPr>
              <a:t>speakers</a:t>
            </a:r>
          </a:p>
        </p:txBody>
      </p:sp>
      <p:sp>
        <p:nvSpPr>
          <p:cNvPr id="45" name="TextBox 44"/>
          <p:cNvSpPr txBox="1"/>
          <p:nvPr/>
        </p:nvSpPr>
        <p:spPr>
          <a:xfrm>
            <a:off x="3366400" y="5251357"/>
            <a:ext cx="818521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Weitere Personen </a:t>
            </a:r>
            <a:r>
              <a:rPr sz="900" b="1" i="0" lang="de-DE">
                <a:solidFill>
                  <a:srgbClr val="1F2933"/>
                </a:solidFill>
                <a:latin typeface="Segoe UI"/>
              </a:rPr>
              <a:t>ab der zweiten</a:t>
            </a:r>
            <a:r>
              <a:rPr sz="900" b="0" i="0" lang="de-DE">
                <a:solidFill>
                  <a:srgbClr val="1F2933"/>
                </a:solidFill>
                <a:latin typeface="Segoe UI"/>
              </a:rPr>
              <a:t>, getrennt durch Semikolon. Die erste steht bereits in </a:t>
            </a:r>
            <a:r>
              <a:rPr sz="900" b="0" i="0" lang="de-DE">
                <a:solidFill>
                  <a:srgbClr val="1F2933"/>
                </a:solidFill>
                <a:latin typeface="Consolas"/>
              </a:rPr>
              <a:t>role_type</a:t>
            </a:r>
            <a:r>
              <a:rPr sz="900" b="0" i="0" lang="de-DE">
                <a:solidFill>
                  <a:srgbClr val="1F2933"/>
                </a:solidFill>
                <a:latin typeface="Segoe UI"/>
              </a:rPr>
              <a:t>, </a:t>
            </a:r>
            <a:r>
              <a:rPr sz="900" b="0" i="0" lang="de-DE">
                <a:solidFill>
                  <a:srgbClr val="1F2933"/>
                </a:solidFill>
                <a:latin typeface="Consolas"/>
              </a:rPr>
              <a:t>role_name</a:t>
            </a:r>
            <a:r>
              <a:rPr sz="900" b="0" i="0" lang="de-DE">
                <a:solidFill>
                  <a:srgbClr val="1F2933"/>
                </a:solidFill>
                <a:latin typeface="Segoe UI"/>
              </a:rPr>
              <a:t> und </a:t>
            </a:r>
            <a:r>
              <a:rPr sz="900" b="0" i="0" lang="de-DE">
                <a:solidFill>
                  <a:srgbClr val="1F2933"/>
                </a:solidFill>
                <a:latin typeface="Consolas"/>
              </a:rPr>
              <a:t>role_url</a:t>
            </a:r>
            <a:r>
              <a:rPr sz="900" b="0" i="0" lang="de-DE">
                <a:solidFill>
                  <a:srgbClr val="1F2933"/>
                </a:solidFill>
                <a:latin typeface="Segoe UI"/>
              </a:rPr>
              <a:t>. Siehe nächste Folie.</a:t>
            </a:r>
          </a:p>
        </p:txBody>
      </p:sp>
      <p:sp>
        <p:nvSpPr>
          <p:cNvPr id="46" name="Rectangle 45"/>
          <p:cNvSpPr/>
          <p:nvPr/>
        </p:nvSpPr>
        <p:spPr>
          <a:xfrm>
            <a:off x="566928" y="548639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566928" y="5687567"/>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566928" y="5687567"/>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49808" y="5806439"/>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50" name="TextBox 49"/>
          <p:cNvSpPr txBox="1"/>
          <p:nvPr/>
        </p:nvSpPr>
        <p:spPr>
          <a:xfrm>
            <a:off x="1773936" y="5806439"/>
            <a:ext cx="9686239" cy="359663"/>
          </a:xfrm>
          <a:prstGeom prst="rect">
            <a:avLst/>
          </a:prstGeom>
          <a:noFill/>
        </p:spPr>
        <p:txBody>
          <a:bodyPr wrap="square" lIns="0" rIns="0" tIns="0" bIns="0" anchor="t">
            <a:spAutoFit/>
          </a:bodyPr>
          <a:lstStyle/>
          <a:p>
            <a:pPr algn="l">
              <a:lnSpc>
                <a:spcPct val="120000"/>
              </a:lnSpc>
            </a:pPr>
            <a:r>
              <a:rPr sz="1000" b="1" i="0" lang="de-DE">
                <a:solidFill>
                  <a:srgbClr val="2B3844"/>
                </a:solidFill>
                <a:latin typeface="Segoe UI"/>
              </a:rPr>
              <a:t>Ein Import löscht nie etwas.</a:t>
            </a:r>
            <a:r>
              <a:rPr sz="1000" b="0" i="0" lang="de-DE">
                <a:solidFill>
                  <a:srgbClr val="2B3844"/>
                </a:solidFill>
                <a:latin typeface="Segoe UI"/>
              </a:rPr>
              <a:t> Fehlt eine Spalte oder ist die Zelle leer, bleibt das Feld unverändert – auch Datum, Links und Beschreibungen. Gefüllte Listenspalten (</a:t>
            </a:r>
            <a:r>
              <a:rPr sz="1000" b="0" i="0" lang="de-DE">
                <a:solidFill>
                  <a:srgbClr val="2B3844"/>
                </a:solidFill>
                <a:latin typeface="Consolas"/>
              </a:rPr>
              <a:t>category</a:t>
            </a:r>
            <a:r>
              <a:rPr sz="1000" b="0" i="0" lang="de-DE">
                <a:solidFill>
                  <a:srgbClr val="2B3844"/>
                </a:solidFill>
                <a:latin typeface="Segoe UI"/>
              </a:rPr>
              <a:t>, </a:t>
            </a:r>
            <a:r>
              <a:rPr sz="1000" b="0" i="0" lang="de-DE">
                <a:solidFill>
                  <a:srgbClr val="2B3844"/>
                </a:solidFill>
                <a:latin typeface="Consolas"/>
              </a:rPr>
              <a:t>speakers</a:t>
            </a:r>
            <a:r>
              <a:rPr sz="1000" b="0" i="0" lang="de-DE">
                <a:solidFill>
                  <a:srgbClr val="2B3844"/>
                </a:solidFill>
                <a:latin typeface="Segoe UI"/>
              </a:rPr>
              <a:t>) ersetzen die bisherige Liste. Leeren geht nur im Formular oder im Master Editor.</a:t>
            </a:r>
          </a:p>
        </p:txBody>
      </p:sp>
      <p:sp>
        <p:nvSpPr>
          <p:cNvPr id="51" name="Rectangle 5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8 · Import und Export</a:t>
            </a:r>
          </a:p>
        </p:txBody>
      </p:sp>
      <p:sp>
        <p:nvSpPr>
          <p:cNvPr id="53" name="TextBox 5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108 / 140</a:t>
            </a:r>
          </a:p>
        </p:txBody>
      </p:sp>
    </p:spTree>
  </p:cSld>
  <p:clrMapOvr>
    <a:masterClrMapping/>
  </p:clrMapOvr>
</p:sld>
</file>

<file path=ppt/slides/slide10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8.7</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Der zweite Bereich: Sprecher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566928" y="1353312"/>
            <a:ext cx="5852160" cy="182880"/>
          </a:xfrm>
          <a:prstGeom prst="rect">
            <a:avLst/>
          </a:prstGeom>
          <a:noFill/>
        </p:spPr>
        <p:txBody>
          <a:bodyPr wrap="square" lIns="0" rIns="0" tIns="0" bIns="0" anchor="t">
            <a:spAutoFit/>
          </a:bodyPr>
          <a:lstStyle/>
          <a:p>
            <a:pPr algn="l">
              <a:lnSpc>
                <a:spcPct val="100000"/>
              </a:lnSpc>
            </a:pPr>
            <a:r>
              <a:rPr sz="900" b="1" i="0" lang="de-DE">
                <a:solidFill>
                  <a:srgbClr val="0B3A5D"/>
                </a:solidFill>
                <a:latin typeface="Segoe UI"/>
              </a:rPr>
              <a:t>Ausschnitt aus der Veranstaltungsdatei</a:t>
            </a:r>
          </a:p>
        </p:txBody>
      </p:sp>
      <p:sp>
        <p:nvSpPr>
          <p:cNvPr id="7" name="Rectangle 6"/>
          <p:cNvSpPr/>
          <p:nvPr/>
        </p:nvSpPr>
        <p:spPr>
          <a:xfrm>
            <a:off x="566928" y="1591056"/>
            <a:ext cx="5852160" cy="23774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30936" y="1645920"/>
            <a:ext cx="777240" cy="137160"/>
          </a:xfrm>
          <a:prstGeom prst="rect">
            <a:avLst/>
          </a:prstGeom>
          <a:noFill/>
        </p:spPr>
        <p:txBody>
          <a:bodyPr wrap="square" lIns="0" rIns="0" tIns="0" bIns="0" anchor="t">
            <a:spAutoFit/>
          </a:bodyPr>
          <a:lstStyle/>
          <a:p>
            <a:pPr algn="l">
              <a:lnSpc>
                <a:spcPct val="100000"/>
              </a:lnSpc>
            </a:pPr>
            <a:r>
              <a:rPr sz="700" b="1" i="0" lang="de-DE">
                <a:solidFill>
                  <a:srgbClr val="0B3A5D"/>
                </a:solidFill>
                <a:latin typeface="Segoe UI"/>
              </a:rPr>
              <a:t>role_name</a:t>
            </a:r>
          </a:p>
        </p:txBody>
      </p:sp>
      <p:sp>
        <p:nvSpPr>
          <p:cNvPr id="9" name="TextBox 8"/>
          <p:cNvSpPr txBox="1"/>
          <p:nvPr/>
        </p:nvSpPr>
        <p:spPr>
          <a:xfrm>
            <a:off x="1499616" y="1645920"/>
            <a:ext cx="1325880" cy="137160"/>
          </a:xfrm>
          <a:prstGeom prst="rect">
            <a:avLst/>
          </a:prstGeom>
          <a:noFill/>
        </p:spPr>
        <p:txBody>
          <a:bodyPr wrap="square" lIns="0" rIns="0" tIns="0" bIns="0" anchor="t">
            <a:spAutoFit/>
          </a:bodyPr>
          <a:lstStyle/>
          <a:p>
            <a:pPr algn="l">
              <a:lnSpc>
                <a:spcPct val="100000"/>
              </a:lnSpc>
            </a:pPr>
            <a:r>
              <a:rPr sz="700" b="1" i="0" lang="de-DE">
                <a:solidFill>
                  <a:srgbClr val="0B3A5D"/>
                </a:solidFill>
                <a:latin typeface="Segoe UI"/>
              </a:rPr>
              <a:t>role_url</a:t>
            </a:r>
          </a:p>
        </p:txBody>
      </p:sp>
      <p:sp>
        <p:nvSpPr>
          <p:cNvPr id="10" name="TextBox 9"/>
          <p:cNvSpPr txBox="1"/>
          <p:nvPr/>
        </p:nvSpPr>
        <p:spPr>
          <a:xfrm>
            <a:off x="2916936" y="1645920"/>
            <a:ext cx="3474720" cy="137160"/>
          </a:xfrm>
          <a:prstGeom prst="rect">
            <a:avLst/>
          </a:prstGeom>
          <a:noFill/>
        </p:spPr>
        <p:txBody>
          <a:bodyPr wrap="square" lIns="0" rIns="0" tIns="0" bIns="0" anchor="t">
            <a:spAutoFit/>
          </a:bodyPr>
          <a:lstStyle/>
          <a:p>
            <a:pPr algn="l">
              <a:lnSpc>
                <a:spcPct val="100000"/>
              </a:lnSpc>
            </a:pPr>
            <a:r>
              <a:rPr sz="700" b="1" i="0" lang="de-DE">
                <a:solidFill>
                  <a:srgbClr val="0B3A5D"/>
                </a:solidFill>
                <a:latin typeface="Segoe UI"/>
              </a:rPr>
              <a:t>speakers</a:t>
            </a:r>
          </a:p>
        </p:txBody>
      </p:sp>
      <p:sp>
        <p:nvSpPr>
          <p:cNvPr id="11" name="Rectangle 10"/>
          <p:cNvSpPr/>
          <p:nvPr/>
        </p:nvSpPr>
        <p:spPr>
          <a:xfrm>
            <a:off x="566928" y="1828800"/>
            <a:ext cx="5852160"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630936" y="1901952"/>
            <a:ext cx="777240"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Erika Mustermann</a:t>
            </a:r>
          </a:p>
        </p:txBody>
      </p:sp>
      <p:sp>
        <p:nvSpPr>
          <p:cNvPr id="13" name="TextBox 12"/>
          <p:cNvSpPr txBox="1"/>
          <p:nvPr/>
        </p:nvSpPr>
        <p:spPr>
          <a:xfrm>
            <a:off x="1499616" y="1901952"/>
            <a:ext cx="1325880"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a:t>
            </a:r>
          </a:p>
        </p:txBody>
      </p:sp>
      <p:sp>
        <p:nvSpPr>
          <p:cNvPr id="14" name="TextBox 13"/>
          <p:cNvSpPr txBox="1"/>
          <p:nvPr/>
        </p:nvSpPr>
        <p:spPr>
          <a:xfrm>
            <a:off x="2916936" y="1901952"/>
            <a:ext cx="3474720"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Jane Doe|Moderation; Max Beispiel</a:t>
            </a:r>
          </a:p>
        </p:txBody>
      </p:sp>
      <p:sp>
        <p:nvSpPr>
          <p:cNvPr id="15" name="Rectangle 14"/>
          <p:cNvSpPr/>
          <p:nvPr/>
        </p:nvSpPr>
        <p:spPr>
          <a:xfrm>
            <a:off x="566928" y="2103120"/>
            <a:ext cx="5852160"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566928" y="2103120"/>
            <a:ext cx="5852160"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630936" y="2176272"/>
            <a:ext cx="777240"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Dr. Anna Berg</a:t>
            </a:r>
          </a:p>
        </p:txBody>
      </p:sp>
      <p:sp>
        <p:nvSpPr>
          <p:cNvPr id="18" name="TextBox 17"/>
          <p:cNvSpPr txBox="1"/>
          <p:nvPr/>
        </p:nvSpPr>
        <p:spPr>
          <a:xfrm>
            <a:off x="1499616" y="2176272"/>
            <a:ext cx="1325880"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a:t>
            </a:r>
          </a:p>
        </p:txBody>
      </p:sp>
      <p:sp>
        <p:nvSpPr>
          <p:cNvPr id="19" name="TextBox 18"/>
          <p:cNvSpPr txBox="1"/>
          <p:nvPr/>
        </p:nvSpPr>
        <p:spPr>
          <a:xfrm>
            <a:off x="2916936" y="2176272"/>
            <a:ext cx="3474720"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Tom Muster|DJ|Resident|Club Nord</a:t>
            </a:r>
          </a:p>
        </p:txBody>
      </p:sp>
      <p:sp>
        <p:nvSpPr>
          <p:cNvPr id="20" name="Rectangle 19"/>
          <p:cNvSpPr/>
          <p:nvPr/>
        </p:nvSpPr>
        <p:spPr>
          <a:xfrm>
            <a:off x="566928" y="2377440"/>
            <a:ext cx="5852160"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2468880"/>
            <a:ext cx="5852160" cy="310896"/>
          </a:xfrm>
          <a:prstGeom prst="rect">
            <a:avLst/>
          </a:prstGeom>
          <a:noFill/>
        </p:spPr>
        <p:txBody>
          <a:bodyPr wrap="square" lIns="0" rIns="0" tIns="0" bIns="0" anchor="t">
            <a:spAutoFit/>
          </a:bodyPr>
          <a:lstStyle/>
          <a:p>
            <a:pPr algn="l">
              <a:lnSpc>
                <a:spcPct val="120000"/>
              </a:lnSpc>
            </a:pPr>
            <a:r>
              <a:rPr sz="750" b="0" i="0" lang="de-DE">
                <a:solidFill>
                  <a:srgbClr val="6B7A88"/>
                </a:solidFill>
                <a:latin typeface="Segoe UI"/>
              </a:rPr>
              <a:t>Semikolon trennt die Personen, der senkrechte Strich trennt Name | Rolle | Position | Unternehmung.</a:t>
            </a:r>
          </a:p>
        </p:txBody>
      </p:sp>
      <p:sp>
        <p:nvSpPr>
          <p:cNvPr id="22" name="TextBox 21"/>
          <p:cNvSpPr txBox="1"/>
          <p:nvPr/>
        </p:nvSpPr>
        <p:spPr>
          <a:xfrm>
            <a:off x="566928" y="3044952"/>
            <a:ext cx="5852160" cy="182880"/>
          </a:xfrm>
          <a:prstGeom prst="rect">
            <a:avLst/>
          </a:prstGeom>
          <a:noFill/>
        </p:spPr>
        <p:txBody>
          <a:bodyPr wrap="square" lIns="0" rIns="0" tIns="0" bIns="0" anchor="t">
            <a:spAutoFit/>
          </a:bodyPr>
          <a:lstStyle/>
          <a:p>
            <a:pPr algn="l">
              <a:lnSpc>
                <a:spcPct val="100000"/>
              </a:lnSpc>
            </a:pPr>
            <a:r>
              <a:rPr sz="900" b="1" i="0" lang="de-DE">
                <a:solidFill>
                  <a:srgbClr val="0B3A5D"/>
                </a:solidFill>
                <a:latin typeface="Segoe UI"/>
              </a:rPr>
              <a:t>Die Seite Veranstaltungen → Import / Export</a:t>
            </a:r>
          </a:p>
        </p:txBody>
      </p:sp>
      <p:sp>
        <p:nvSpPr>
          <p:cNvPr id="23" name="Rectangle 22"/>
          <p:cNvSpPr/>
          <p:nvPr/>
        </p:nvSpPr>
        <p:spPr>
          <a:xfrm>
            <a:off x="566928" y="3273552"/>
            <a:ext cx="5852160" cy="1920240"/>
          </a:xfrm>
          <a:prstGeom prst="rect">
            <a:avLst/>
          </a:prstGeom>
          <a:solidFill>
            <a:srgbClr val="F0F0F1"/>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713232" y="3401568"/>
            <a:ext cx="5559552" cy="7315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713232" y="3401568"/>
            <a:ext cx="5559552"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713232" y="3675888"/>
            <a:ext cx="5559552"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822960" y="3470148"/>
            <a:ext cx="5340096"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Veranstaltungen: Import und Export</a:t>
            </a:r>
          </a:p>
        </p:txBody>
      </p:sp>
      <p:sp>
        <p:nvSpPr>
          <p:cNvPr id="28" name="Rounded Rectangle 27"/>
          <p:cNvSpPr/>
          <p:nvPr/>
        </p:nvSpPr>
        <p:spPr>
          <a:xfrm>
            <a:off x="841248" y="3803904"/>
            <a:ext cx="2088489" cy="24688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841248" y="3854196"/>
            <a:ext cx="2088489" cy="146304"/>
          </a:xfrm>
          <a:prstGeom prst="rect">
            <a:avLst/>
          </a:prstGeom>
          <a:noFill/>
        </p:spPr>
        <p:txBody>
          <a:bodyPr wrap="square" lIns="0" rIns="0" tIns="0" bIns="0" anchor="t">
            <a:spAutoFit/>
          </a:bodyPr>
          <a:lstStyle/>
          <a:p>
            <a:pPr algn="ctr">
              <a:lnSpc>
                <a:spcPct val="100000"/>
              </a:lnSpc>
            </a:pPr>
            <a:r>
              <a:rPr sz="800" b="0" i="0" lang="de-DE">
                <a:solidFill>
                  <a:srgbClr val="2271B1"/>
                </a:solidFill>
                <a:latin typeface="Segoe UI"/>
              </a:rPr>
              <a:t>Alle Veranstaltungen exportieren</a:t>
            </a:r>
          </a:p>
        </p:txBody>
      </p:sp>
      <p:sp>
        <p:nvSpPr>
          <p:cNvPr id="30" name="Rectangle 29"/>
          <p:cNvSpPr/>
          <p:nvPr/>
        </p:nvSpPr>
        <p:spPr>
          <a:xfrm>
            <a:off x="713232" y="4242816"/>
            <a:ext cx="5559552" cy="82296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713232" y="4242816"/>
            <a:ext cx="5559552"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713232" y="4517136"/>
            <a:ext cx="5559552"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822960" y="4311396"/>
            <a:ext cx="5340096"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Sprecher: Import und Export</a:t>
            </a:r>
          </a:p>
        </p:txBody>
      </p:sp>
      <p:sp>
        <p:nvSpPr>
          <p:cNvPr id="34" name="Rounded Rectangle 33"/>
          <p:cNvSpPr/>
          <p:nvPr/>
        </p:nvSpPr>
        <p:spPr>
          <a:xfrm>
            <a:off x="841248" y="4645152"/>
            <a:ext cx="1408176" cy="24688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841248" y="4695444"/>
            <a:ext cx="1408176" cy="146304"/>
          </a:xfrm>
          <a:prstGeom prst="rect">
            <a:avLst/>
          </a:prstGeom>
          <a:noFill/>
        </p:spPr>
        <p:txBody>
          <a:bodyPr wrap="square" lIns="0" rIns="0" tIns="0" bIns="0" anchor="t">
            <a:spAutoFit/>
          </a:bodyPr>
          <a:lstStyle/>
          <a:p>
            <a:pPr algn="ctr">
              <a:lnSpc>
                <a:spcPct val="100000"/>
              </a:lnSpc>
            </a:pPr>
            <a:r>
              <a:rPr sz="800" b="0" i="0" lang="de-DE">
                <a:solidFill>
                  <a:srgbClr val="2271B1"/>
                </a:solidFill>
                <a:latin typeface="Segoe UI"/>
              </a:rPr>
              <a:t>Sprecher exportieren</a:t>
            </a:r>
          </a:p>
        </p:txBody>
      </p:sp>
      <p:sp>
        <p:nvSpPr>
          <p:cNvPr id="36" name="Rounded Rectangle 35"/>
          <p:cNvSpPr/>
          <p:nvPr/>
        </p:nvSpPr>
        <p:spPr>
          <a:xfrm>
            <a:off x="2340864" y="4645152"/>
            <a:ext cx="1691640" cy="246888"/>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2340864" y="4695444"/>
            <a:ext cx="1691640" cy="146304"/>
          </a:xfrm>
          <a:prstGeom prst="rect">
            <a:avLst/>
          </a:prstGeom>
          <a:noFill/>
        </p:spPr>
        <p:txBody>
          <a:bodyPr wrap="square" lIns="0" rIns="0" tIns="0" bIns="0" anchor="t">
            <a:spAutoFit/>
          </a:bodyPr>
          <a:lstStyle/>
          <a:p>
            <a:pPr algn="ctr">
              <a:lnSpc>
                <a:spcPct val="100000"/>
              </a:lnSpc>
            </a:pPr>
            <a:r>
              <a:rPr sz="800" b="0" i="0" lang="de-DE">
                <a:solidFill>
                  <a:srgbClr val="333D47"/>
                </a:solidFill>
                <a:latin typeface="Segoe UI"/>
              </a:rPr>
              <a:t>Musterdatei herunterladen</a:t>
            </a:r>
          </a:p>
        </p:txBody>
      </p:sp>
      <p:sp>
        <p:nvSpPr>
          <p:cNvPr id="38" name="TextBox 37"/>
          <p:cNvSpPr txBox="1"/>
          <p:nvPr/>
        </p:nvSpPr>
        <p:spPr>
          <a:xfrm>
            <a:off x="6830568" y="1353312"/>
            <a:ext cx="479419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Vier Punkte</a:t>
            </a:r>
          </a:p>
        </p:txBody>
      </p:sp>
      <p:sp>
        <p:nvSpPr>
          <p:cNvPr id="39" name="TextBox 38"/>
          <p:cNvSpPr txBox="1"/>
          <p:nvPr/>
        </p:nvSpPr>
        <p:spPr>
          <a:xfrm>
            <a:off x="6830568" y="1737360"/>
            <a:ext cx="47941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Die Spalte </a:t>
            </a:r>
            <a:r>
              <a:rPr sz="1100" b="1" i="0" lang="de-DE">
                <a:solidFill>
                  <a:srgbClr val="C25708"/>
                </a:solidFill>
                <a:latin typeface="Consolas"/>
              </a:rPr>
              <a:t>speakers</a:t>
            </a:r>
          </a:p>
        </p:txBody>
      </p:sp>
      <p:sp>
        <p:nvSpPr>
          <p:cNvPr id="40" name="TextBox 39"/>
          <p:cNvSpPr txBox="1"/>
          <p:nvPr/>
        </p:nvSpPr>
        <p:spPr>
          <a:xfrm>
            <a:off x="6830568" y="1957070"/>
            <a:ext cx="47941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Sie hängt am </a:t>
            </a:r>
            <a:r>
              <a:rPr sz="1000" b="1" i="0" lang="de-DE">
                <a:solidFill>
                  <a:srgbClr val="3B4A57"/>
                </a:solidFill>
                <a:latin typeface="Segoe UI"/>
              </a:rPr>
              <a:t>Ende</a:t>
            </a:r>
            <a:r>
              <a:rPr sz="1000" b="0" i="0" lang="de-DE">
                <a:solidFill>
                  <a:srgbClr val="3B4A57"/>
                </a:solidFill>
                <a:latin typeface="Segoe UI"/>
              </a:rPr>
              <a:t> der Veranstaltungsdatei – bisherige Exportdateien bleiben dadurch importierbar. Mehrere Personen trennen Sie mit Semikolon, Rolle, Position und Unternehmung mit einem senkrechten Strich.</a:t>
            </a:r>
          </a:p>
        </p:txBody>
      </p:sp>
      <p:sp>
        <p:nvSpPr>
          <p:cNvPr id="41" name="TextBox 40"/>
          <p:cNvSpPr txBox="1"/>
          <p:nvPr/>
        </p:nvSpPr>
        <p:spPr>
          <a:xfrm>
            <a:off x="6830568" y="2641346"/>
            <a:ext cx="47941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Automatisch verknüpft</a:t>
            </a:r>
          </a:p>
        </p:txBody>
      </p:sp>
      <p:sp>
        <p:nvSpPr>
          <p:cNvPr id="42" name="TextBox 41"/>
          <p:cNvSpPr txBox="1"/>
          <p:nvPr/>
        </p:nvSpPr>
        <p:spPr>
          <a:xfrm>
            <a:off x="6830568" y="2861056"/>
            <a:ext cx="47941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Namen, die </a:t>
            </a:r>
            <a:r>
              <a:rPr sz="1000" b="1" i="0" lang="de-DE">
                <a:solidFill>
                  <a:srgbClr val="3B4A57"/>
                </a:solidFill>
                <a:latin typeface="Segoe UI"/>
              </a:rPr>
              <a:t>genau einem</a:t>
            </a:r>
            <a:r>
              <a:rPr sz="1000" b="0" i="0" lang="de-DE">
                <a:solidFill>
                  <a:srgbClr val="3B4A57"/>
                </a:solidFill>
                <a:latin typeface="Segoe UI"/>
              </a:rPr>
              <a:t> Sprecher-Datensatz entsprechen, werden beim Import verknüpft. Fehlende Angaben stammen dann aus dem Datensatz.</a:t>
            </a:r>
          </a:p>
        </p:txBody>
      </p:sp>
      <p:sp>
        <p:nvSpPr>
          <p:cNvPr id="43" name="TextBox 42"/>
          <p:cNvSpPr txBox="1"/>
          <p:nvPr/>
        </p:nvSpPr>
        <p:spPr>
          <a:xfrm>
            <a:off x="6830568" y="3390392"/>
            <a:ext cx="47941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Die eigene Sprecher-Datei</a:t>
            </a:r>
          </a:p>
        </p:txBody>
      </p:sp>
      <p:sp>
        <p:nvSpPr>
          <p:cNvPr id="44" name="TextBox 43"/>
          <p:cNvSpPr txBox="1"/>
          <p:nvPr/>
        </p:nvSpPr>
        <p:spPr>
          <a:xfrm>
            <a:off x="6830568" y="3610102"/>
            <a:ext cx="47941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Ein zweiter Bereich mit eigener Mustervorlage: 39 Spalten samt </a:t>
            </a:r>
            <a:r>
              <a:rPr sz="1000" b="0" i="0" lang="de-DE">
                <a:solidFill>
                  <a:srgbClr val="3B4A57"/>
                </a:solidFill>
                <a:latin typeface="Consolas"/>
              </a:rPr>
              <a:t>status</a:t>
            </a:r>
            <a:r>
              <a:rPr sz="1000" b="0" i="0" lang="de-DE">
                <a:solidFill>
                  <a:srgbClr val="3B4A57"/>
                </a:solidFill>
                <a:latin typeface="Segoe UI"/>
              </a:rPr>
              <a:t>, Pflicht ist nur </a:t>
            </a:r>
            <a:r>
              <a:rPr sz="1000" b="0" i="0" lang="de-DE">
                <a:solidFill>
                  <a:srgbClr val="3B4A57"/>
                </a:solidFill>
                <a:latin typeface="Consolas"/>
              </a:rPr>
              <a:t>name</a:t>
            </a:r>
            <a:r>
              <a:rPr sz="1000" b="0" i="0" lang="de-DE">
                <a:solidFill>
                  <a:srgbClr val="3B4A57"/>
                </a:solidFill>
                <a:latin typeface="Segoe UI"/>
              </a:rPr>
              <a:t>. Leere Zellen löschen nichts. Neue Rollen werden hier – anders als in der Veranstaltungsdatei – angelegt.</a:t>
            </a:r>
          </a:p>
        </p:txBody>
      </p:sp>
      <p:sp>
        <p:nvSpPr>
          <p:cNvPr id="45" name="TextBox 44"/>
          <p:cNvSpPr txBox="1"/>
          <p:nvPr/>
        </p:nvSpPr>
        <p:spPr>
          <a:xfrm>
            <a:off x="6830568" y="4294378"/>
            <a:ext cx="47941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Die Reihenfolge zählt</a:t>
            </a:r>
          </a:p>
        </p:txBody>
      </p:sp>
      <p:sp>
        <p:nvSpPr>
          <p:cNvPr id="46" name="TextBox 45"/>
          <p:cNvSpPr txBox="1"/>
          <p:nvPr/>
        </p:nvSpPr>
        <p:spPr>
          <a:xfrm>
            <a:off x="6830568" y="4514088"/>
            <a:ext cx="4794199" cy="219456"/>
          </a:xfrm>
          <a:prstGeom prst="rect">
            <a:avLst/>
          </a:prstGeom>
          <a:noFill/>
        </p:spPr>
        <p:txBody>
          <a:bodyPr wrap="square" lIns="0" rIns="0" tIns="0" bIns="0" anchor="t">
            <a:spAutoFit/>
          </a:bodyPr>
          <a:lstStyle/>
          <a:p>
            <a:pPr algn="l">
              <a:lnSpc>
                <a:spcPct val="122000"/>
              </a:lnSpc>
            </a:pPr>
            <a:r>
              <a:rPr sz="1000" b="1" i="0" lang="de-DE">
                <a:solidFill>
                  <a:srgbClr val="3B4A57"/>
                </a:solidFill>
                <a:latin typeface="Segoe UI"/>
              </a:rPr>
              <a:t>Erst die Sprecher importieren, dann das Programm.</a:t>
            </a:r>
            <a:r>
              <a:rPr sz="1000" b="0" i="0" lang="de-DE">
                <a:solidFill>
                  <a:srgbClr val="3B4A57"/>
                </a:solidFill>
                <a:latin typeface="Segoe UI"/>
              </a:rPr>
              <a:t> Sonst findet die Spalte </a:t>
            </a:r>
            <a:r>
              <a:rPr sz="1000" b="0" i="0" lang="de-DE">
                <a:solidFill>
                  <a:srgbClr val="3B4A57"/>
                </a:solidFill>
                <a:latin typeface="Consolas"/>
              </a:rPr>
              <a:t>speakers</a:t>
            </a:r>
            <a:r>
              <a:rPr sz="1000" b="0" i="0" lang="de-DE">
                <a:solidFill>
                  <a:srgbClr val="3B4A57"/>
                </a:solidFill>
                <a:latin typeface="Segoe UI"/>
              </a:rPr>
              <a:t> nichts zum Verknüpfen und legt die Namen nur als Text ab.</a:t>
            </a:r>
          </a:p>
        </p:txBody>
      </p:sp>
      <p:sp>
        <p:nvSpPr>
          <p:cNvPr id="47" name="Rectangle 46"/>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50" name="TextBox 49"/>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Eine </a:t>
            </a:r>
            <a:r>
              <a:rPr sz="1000" b="1" i="0" lang="de-DE">
                <a:solidFill>
                  <a:srgbClr val="2B3844"/>
                </a:solidFill>
                <a:latin typeface="Segoe UI"/>
              </a:rPr>
              <a:t>gefüllte</a:t>
            </a:r>
            <a:r>
              <a:rPr sz="1000" b="0" i="0" lang="de-DE">
                <a:solidFill>
                  <a:srgbClr val="2B3844"/>
                </a:solidFill>
                <a:latin typeface="Segoe UI"/>
              </a:rPr>
              <a:t> Zelle </a:t>
            </a:r>
            <a:r>
              <a:rPr sz="1000" b="0" i="0" lang="de-DE">
                <a:solidFill>
                  <a:srgbClr val="2B3844"/>
                </a:solidFill>
                <a:latin typeface="Consolas"/>
              </a:rPr>
              <a:t>speakers</a:t>
            </a:r>
            <a:r>
              <a:rPr sz="1000" b="0" i="0" lang="de-DE">
                <a:solidFill>
                  <a:srgbClr val="2B3844"/>
                </a:solidFill>
                <a:latin typeface="Segoe UI"/>
              </a:rPr>
              <a:t> ersetzt die Liste der weiteren Personen; eine </a:t>
            </a:r>
            <a:r>
              <a:rPr sz="1000" b="1" i="0" lang="de-DE">
                <a:solidFill>
                  <a:srgbClr val="2B3844"/>
                </a:solidFill>
                <a:latin typeface="Segoe UI"/>
              </a:rPr>
              <a:t>leere</a:t>
            </a:r>
            <a:r>
              <a:rPr sz="1000" b="0" i="0" lang="de-DE">
                <a:solidFill>
                  <a:srgbClr val="2B3844"/>
                </a:solidFill>
                <a:latin typeface="Segoe UI"/>
              </a:rPr>
              <a:t> Zelle oder fehlende Spalte ändert nichts.</a:t>
            </a:r>
          </a:p>
        </p:txBody>
      </p:sp>
      <p:sp>
        <p:nvSpPr>
          <p:cNvPr id="51" name="Rectangle 5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8 · Import und Export</a:t>
            </a:r>
          </a:p>
        </p:txBody>
      </p:sp>
      <p:sp>
        <p:nvSpPr>
          <p:cNvPr id="53" name="TextBox 5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109 / 140</a:t>
            </a:r>
          </a:p>
        </p:txBody>
      </p:sp>
    </p:spTree>
  </p:cSld>
  <p:clrMapOvr>
    <a:masterClrMapping/>
  </p:clrMapOvr>
</p:sld>
</file>

<file path=ppt/slides/slide1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8.8</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HTML in Beschreibungen und der Umgang mit Bildern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444752"/>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41247" y="1353312"/>
            <a:ext cx="10783519" cy="237744"/>
          </a:xfrm>
          <a:prstGeom prst="rect">
            <a:avLst/>
          </a:prstGeom>
          <a:noFill/>
        </p:spPr>
        <p:txBody>
          <a:bodyPr wrap="square" lIns="0" rIns="0" tIns="0" bIns="0" anchor="t">
            <a:spAutoFit/>
          </a:bodyPr>
          <a:lstStyle/>
          <a:p>
            <a:pPr algn="l">
              <a:lnSpc>
                <a:spcPct val="100000"/>
              </a:lnSpc>
            </a:pPr>
            <a:r>
              <a:rPr sz="1250" b="1" i="0" lang="de-DE">
                <a:solidFill>
                  <a:srgbClr val="0B3A5D"/>
                </a:solidFill>
                <a:latin typeface="Segoe UI"/>
              </a:rPr>
              <a:t>Einfaches HTML ist erlaubt.</a:t>
            </a:r>
          </a:p>
        </p:txBody>
      </p:sp>
      <p:sp>
        <p:nvSpPr>
          <p:cNvPr id="8" name="TextBox 7"/>
          <p:cNvSpPr txBox="1"/>
          <p:nvPr/>
        </p:nvSpPr>
        <p:spPr>
          <a:xfrm>
            <a:off x="841247" y="1604645"/>
            <a:ext cx="10783519" cy="274320"/>
          </a:xfrm>
          <a:prstGeom prst="rect">
            <a:avLst/>
          </a:prstGeom>
          <a:noFill/>
        </p:spPr>
        <p:txBody>
          <a:bodyPr wrap="square" lIns="0" rIns="0" tIns="0" bIns="0" anchor="t">
            <a:spAutoFit/>
          </a:bodyPr>
          <a:lstStyle/>
          <a:p>
            <a:pPr algn="l">
              <a:lnSpc>
                <a:spcPct val="122000"/>
              </a:lnSpc>
            </a:pPr>
            <a:r>
              <a:rPr sz="1100" b="0" i="0" lang="de-DE">
                <a:solidFill>
                  <a:srgbClr val="3B4A57"/>
                </a:solidFill>
                <a:latin typeface="Segoe UI"/>
              </a:rPr>
              <a:t>Vor allem in der Spalte </a:t>
            </a:r>
            <a:r>
              <a:rPr sz="1100" b="0" i="0" lang="de-DE">
                <a:solidFill>
                  <a:srgbClr val="3B4A57"/>
                </a:solidFill>
                <a:latin typeface="Consolas"/>
              </a:rPr>
              <a:t>full_description</a:t>
            </a:r>
            <a:r>
              <a:rPr sz="1100" b="0" i="0" lang="de-DE">
                <a:solidFill>
                  <a:srgbClr val="3B4A57"/>
                </a:solidFill>
                <a:latin typeface="Segoe UI"/>
              </a:rPr>
              <a:t> dürfen Sie formatieren: </a:t>
            </a:r>
            <a:r>
              <a:rPr sz="1100" b="0" i="0" lang="de-DE">
                <a:solidFill>
                  <a:srgbClr val="3B4A57"/>
                </a:solidFill>
                <a:latin typeface="Consolas"/>
              </a:rPr>
              <a:t>&lt;b&gt;</a:t>
            </a:r>
            <a:r>
              <a:rPr sz="1100" b="0" i="0" lang="de-DE">
                <a:solidFill>
                  <a:srgbClr val="3B4A57"/>
                </a:solidFill>
                <a:latin typeface="Segoe UI"/>
              </a:rPr>
              <a:t> für fett, </a:t>
            </a:r>
            <a:r>
              <a:rPr sz="1100" b="0" i="0" lang="de-DE">
                <a:solidFill>
                  <a:srgbClr val="3B4A57"/>
                </a:solidFill>
                <a:latin typeface="Consolas"/>
              </a:rPr>
              <a:t>&lt;i&gt;</a:t>
            </a:r>
            <a:r>
              <a:rPr sz="1100" b="0" i="0" lang="de-DE">
                <a:solidFill>
                  <a:srgbClr val="3B4A57"/>
                </a:solidFill>
                <a:latin typeface="Segoe UI"/>
              </a:rPr>
              <a:t> für kursiv, </a:t>
            </a:r>
            <a:r>
              <a:rPr sz="1100" b="0" i="0" lang="de-DE">
                <a:solidFill>
                  <a:srgbClr val="3B4A57"/>
                </a:solidFill>
                <a:latin typeface="Consolas"/>
              </a:rPr>
              <a:t>&lt;ul&gt;&lt;li&gt;</a:t>
            </a:r>
            <a:r>
              <a:rPr sz="1100" b="0" i="0" lang="de-DE">
                <a:solidFill>
                  <a:srgbClr val="3B4A57"/>
                </a:solidFill>
                <a:latin typeface="Segoe UI"/>
              </a:rPr>
              <a:t> für Listen, </a:t>
            </a:r>
            <a:r>
              <a:rPr sz="1100" b="0" i="0" lang="de-DE">
                <a:solidFill>
                  <a:srgbClr val="3B4A57"/>
                </a:solidFill>
                <a:latin typeface="Consolas"/>
              </a:rPr>
              <a:t>&lt;br&gt;</a:t>
            </a:r>
            <a:r>
              <a:rPr sz="1100" b="0" i="0" lang="de-DE">
                <a:solidFill>
                  <a:srgbClr val="3B4A57"/>
                </a:solidFill>
                <a:latin typeface="Segoe UI"/>
              </a:rPr>
              <a:t> für einen Zeilenumbruch. Halten Sie es einfach – sonst wird die Tabelle unlesbar.</a:t>
            </a:r>
          </a:p>
        </p:txBody>
      </p:sp>
      <p:sp>
        <p:nvSpPr>
          <p:cNvPr id="9" name="Oval 8"/>
          <p:cNvSpPr/>
          <p:nvPr/>
        </p:nvSpPr>
        <p:spPr>
          <a:xfrm>
            <a:off x="566928" y="2292985"/>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841247" y="2201545"/>
            <a:ext cx="10783519" cy="237744"/>
          </a:xfrm>
          <a:prstGeom prst="rect">
            <a:avLst/>
          </a:prstGeom>
          <a:noFill/>
        </p:spPr>
        <p:txBody>
          <a:bodyPr wrap="square" lIns="0" rIns="0" tIns="0" bIns="0" anchor="t">
            <a:spAutoFit/>
          </a:bodyPr>
          <a:lstStyle/>
          <a:p>
            <a:pPr algn="l">
              <a:lnSpc>
                <a:spcPct val="100000"/>
              </a:lnSpc>
            </a:pPr>
            <a:r>
              <a:rPr sz="1250" b="1" i="0" lang="de-DE">
                <a:solidFill>
                  <a:srgbClr val="0B3A5D"/>
                </a:solidFill>
                <a:latin typeface="Segoe UI"/>
              </a:rPr>
              <a:t>Gefährliches wird entfernt.</a:t>
            </a:r>
          </a:p>
        </p:txBody>
      </p:sp>
      <p:sp>
        <p:nvSpPr>
          <p:cNvPr id="11" name="TextBox 10"/>
          <p:cNvSpPr txBox="1"/>
          <p:nvPr/>
        </p:nvSpPr>
        <p:spPr>
          <a:xfrm>
            <a:off x="841247" y="2452878"/>
            <a:ext cx="10783519" cy="274320"/>
          </a:xfrm>
          <a:prstGeom prst="rect">
            <a:avLst/>
          </a:prstGeom>
          <a:noFill/>
        </p:spPr>
        <p:txBody>
          <a:bodyPr wrap="square" lIns="0" rIns="0" tIns="0" bIns="0" anchor="t">
            <a:spAutoFit/>
          </a:bodyPr>
          <a:lstStyle/>
          <a:p>
            <a:pPr algn="l">
              <a:lnSpc>
                <a:spcPct val="122000"/>
              </a:lnSpc>
            </a:pPr>
            <a:r>
              <a:rPr sz="1100" b="0" i="0" lang="de-DE">
                <a:solidFill>
                  <a:srgbClr val="3B4A57"/>
                </a:solidFill>
                <a:latin typeface="Segoe UI"/>
              </a:rPr>
              <a:t>Skripte, eingebettete Fremdseiten, Programmcode und Ereignis-Befehle werden beim Import automatisch herausgefiltert. Das geschieht unabhängig von allen Einstellungen und lässt sich nicht abschalten.</a:t>
            </a:r>
          </a:p>
        </p:txBody>
      </p:sp>
      <p:sp>
        <p:nvSpPr>
          <p:cNvPr id="12" name="Oval 11"/>
          <p:cNvSpPr/>
          <p:nvPr/>
        </p:nvSpPr>
        <p:spPr>
          <a:xfrm>
            <a:off x="566928" y="3141218"/>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841247" y="3049778"/>
            <a:ext cx="10783519" cy="237744"/>
          </a:xfrm>
          <a:prstGeom prst="rect">
            <a:avLst/>
          </a:prstGeom>
          <a:noFill/>
        </p:spPr>
        <p:txBody>
          <a:bodyPr wrap="square" lIns="0" rIns="0" tIns="0" bIns="0" anchor="t">
            <a:spAutoFit/>
          </a:bodyPr>
          <a:lstStyle/>
          <a:p>
            <a:pPr algn="l">
              <a:lnSpc>
                <a:spcPct val="100000"/>
              </a:lnSpc>
            </a:pPr>
            <a:r>
              <a:rPr sz="1250" b="1" i="0" lang="de-DE">
                <a:solidFill>
                  <a:srgbClr val="0B3A5D"/>
                </a:solidFill>
                <a:latin typeface="Segoe UI"/>
              </a:rPr>
              <a:t>Bilder werden nur einmal geladen.</a:t>
            </a:r>
          </a:p>
        </p:txBody>
      </p:sp>
      <p:sp>
        <p:nvSpPr>
          <p:cNvPr id="14" name="TextBox 13"/>
          <p:cNvSpPr txBox="1"/>
          <p:nvPr/>
        </p:nvSpPr>
        <p:spPr>
          <a:xfrm>
            <a:off x="841247" y="3301111"/>
            <a:ext cx="10783519" cy="274320"/>
          </a:xfrm>
          <a:prstGeom prst="rect">
            <a:avLst/>
          </a:prstGeom>
          <a:noFill/>
        </p:spPr>
        <p:txBody>
          <a:bodyPr wrap="square" lIns="0" rIns="0" tIns="0" bIns="0" anchor="t">
            <a:spAutoFit/>
          </a:bodyPr>
          <a:lstStyle/>
          <a:p>
            <a:pPr algn="l">
              <a:lnSpc>
                <a:spcPct val="122000"/>
              </a:lnSpc>
            </a:pPr>
            <a:r>
              <a:rPr sz="1100" b="0" i="0" lang="de-DE">
                <a:solidFill>
                  <a:srgbClr val="3B4A57"/>
                </a:solidFill>
                <a:latin typeface="Segoe UI"/>
              </a:rPr>
              <a:t>Steht in </a:t>
            </a:r>
            <a:r>
              <a:rPr sz="1100" b="0" i="0" lang="de-DE">
                <a:solidFill>
                  <a:srgbClr val="3B4A57"/>
                </a:solidFill>
                <a:latin typeface="Consolas"/>
              </a:rPr>
              <a:t>image_url</a:t>
            </a:r>
            <a:r>
              <a:rPr sz="1100" b="0" i="0" lang="de-DE">
                <a:solidFill>
                  <a:srgbClr val="3B4A57"/>
                </a:solidFill>
                <a:latin typeface="Segoe UI"/>
              </a:rPr>
              <a:t> eine Adresse, prüft das Plugin zuerst, ob dieses Bild bereits in der Mediathek liegt. Nur wenn nicht, wird es heruntergeladen. So vermeiden Sie hundertfache Dubletten. Voraussetzung ist, dass Ihr Server Verbindungen nach außen erlaubt – sonst schalten Sie den Bild-Import in den Einstellungen ab.</a:t>
            </a:r>
          </a:p>
        </p:txBody>
      </p:sp>
      <p:sp>
        <p:nvSpPr>
          <p:cNvPr id="15" name="Rectangle 1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8 · Import und Export</a:t>
            </a:r>
          </a:p>
        </p:txBody>
      </p:sp>
      <p:sp>
        <p:nvSpPr>
          <p:cNvPr id="17" name="TextBox 1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110 / 140</a:t>
            </a:r>
          </a:p>
        </p:txBody>
      </p:sp>
    </p:spTree>
  </p:cSld>
  <p:clrMapOvr>
    <a:masterClrMapping/>
  </p:clrMapOvr>
</p:sld>
</file>

<file path=ppt/slides/slide1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8.9</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Export-Varianten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3403446" cy="164592"/>
          </a:xfrm>
          <a:prstGeom prst="rect">
            <a:avLst/>
          </a:prstGeom>
          <a:noFill/>
        </p:spPr>
        <p:txBody>
          <a:bodyPr wrap="square" lIns="0" rIns="0" tIns="0" bIns="0" anchor="t">
            <a:spAutoFit/>
          </a:bodyPr>
          <a:lstStyle/>
          <a:p>
            <a:pPr algn="l">
              <a:lnSpc>
                <a:spcPct val="100000"/>
              </a:lnSpc>
            </a:pPr>
            <a:r>
              <a:rPr sz="1100" b="1" i="0" lang="de-DE">
                <a:solidFill>
                  <a:srgbClr val="FFFFFF"/>
                </a:solidFill>
                <a:latin typeface="Segoe UI"/>
              </a:rPr>
              <a:t>Variante</a:t>
            </a:r>
          </a:p>
        </p:txBody>
      </p:sp>
      <p:sp>
        <p:nvSpPr>
          <p:cNvPr id="8" name="TextBox 7"/>
          <p:cNvSpPr txBox="1"/>
          <p:nvPr/>
        </p:nvSpPr>
        <p:spPr>
          <a:xfrm>
            <a:off x="4262982" y="1435608"/>
            <a:ext cx="7288632" cy="164592"/>
          </a:xfrm>
          <a:prstGeom prst="rect">
            <a:avLst/>
          </a:prstGeom>
          <a:noFill/>
        </p:spPr>
        <p:txBody>
          <a:bodyPr wrap="square" lIns="0" rIns="0" tIns="0" bIns="0" anchor="t">
            <a:spAutoFit/>
          </a:bodyPr>
          <a:lstStyle/>
          <a:p>
            <a:pPr algn="l">
              <a:lnSpc>
                <a:spcPct val="100000"/>
              </a:lnSpc>
            </a:pPr>
            <a:r>
              <a:rPr sz="1100" b="1" i="0" lang="de-DE">
                <a:solidFill>
                  <a:srgbClr val="FFFFFF"/>
                </a:solidFill>
                <a:latin typeface="Segoe UI"/>
              </a:rPr>
              <a:t>Was Sie bekommen</a:t>
            </a:r>
          </a:p>
        </p:txBody>
      </p:sp>
      <p:sp>
        <p:nvSpPr>
          <p:cNvPr id="9" name="TextBox 8"/>
          <p:cNvSpPr txBox="1"/>
          <p:nvPr/>
        </p:nvSpPr>
        <p:spPr>
          <a:xfrm>
            <a:off x="676656" y="1856232"/>
            <a:ext cx="3403446"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Alle Veranstaltungen exportieren</a:t>
            </a:r>
          </a:p>
        </p:txBody>
      </p:sp>
      <p:sp>
        <p:nvSpPr>
          <p:cNvPr id="10" name="TextBox 9"/>
          <p:cNvSpPr txBox="1"/>
          <p:nvPr/>
        </p:nvSpPr>
        <p:spPr>
          <a:xfrm>
            <a:off x="4262982" y="1856232"/>
            <a:ext cx="7288632"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Eine Vollsicherung aller Programmpunkte – inklusive Entwürfen, aufsteigend nach Veranstaltungs-ID sortiert.</a:t>
            </a:r>
          </a:p>
        </p:txBody>
      </p:sp>
      <p:sp>
        <p:nvSpPr>
          <p:cNvPr id="11" name="Rectangle 10"/>
          <p:cNvSpPr/>
          <p:nvPr/>
        </p:nvSpPr>
        <p:spPr>
          <a:xfrm>
            <a:off x="566928" y="220560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205609"/>
            <a:ext cx="11057839" cy="698754"/>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476309"/>
            <a:ext cx="3403446"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Bestimmte Hauptveranstaltung exportieren</a:t>
            </a:r>
          </a:p>
        </p:txBody>
      </p:sp>
      <p:sp>
        <p:nvSpPr>
          <p:cNvPr id="14" name="TextBox 13"/>
          <p:cNvSpPr txBox="1"/>
          <p:nvPr/>
        </p:nvSpPr>
        <p:spPr>
          <a:xfrm>
            <a:off x="4262982" y="2397633"/>
            <a:ext cx="7288632" cy="497586"/>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Eine Hauptveranstaltung mit allen zugehörigen Programmpunkten. Ideal, um das Programm eines einzelnen Jahres weiterzugeben oder als Vorlage für das nächste zu verwenden.</a:t>
            </a:r>
          </a:p>
        </p:txBody>
      </p:sp>
      <p:sp>
        <p:nvSpPr>
          <p:cNvPr id="15" name="Rectangle 14"/>
          <p:cNvSpPr/>
          <p:nvPr/>
        </p:nvSpPr>
        <p:spPr>
          <a:xfrm>
            <a:off x="566928" y="290436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3096387"/>
            <a:ext cx="3403446"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Musterdatei herunterladen</a:t>
            </a:r>
          </a:p>
        </p:txBody>
      </p:sp>
      <p:sp>
        <p:nvSpPr>
          <p:cNvPr id="17" name="TextBox 16"/>
          <p:cNvSpPr txBox="1"/>
          <p:nvPr/>
        </p:nvSpPr>
        <p:spPr>
          <a:xfrm>
            <a:off x="4262982" y="3096387"/>
            <a:ext cx="7288632"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Eine vorkonfigurierte Datei mit allen Spalten und zwei Beispielzeilen – eine Haupt-, eine Unterveranstaltung.</a:t>
            </a:r>
          </a:p>
        </p:txBody>
      </p:sp>
      <p:sp>
        <p:nvSpPr>
          <p:cNvPr id="18" name="Rectangle 17"/>
          <p:cNvSpPr/>
          <p:nvPr/>
        </p:nvSpPr>
        <p:spPr>
          <a:xfrm>
            <a:off x="566928" y="344576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3445764"/>
            <a:ext cx="11057839" cy="698754"/>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76656" y="3716464"/>
            <a:ext cx="3403446"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Statistik-Exporte im Dashboard</a:t>
            </a:r>
          </a:p>
        </p:txBody>
      </p:sp>
      <p:sp>
        <p:nvSpPr>
          <p:cNvPr id="21" name="TextBox 20"/>
          <p:cNvSpPr txBox="1"/>
          <p:nvPr/>
        </p:nvSpPr>
        <p:spPr>
          <a:xfrm>
            <a:off x="4262982" y="3637788"/>
            <a:ext cx="7288632" cy="497586"/>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Favoriten-Rangliste, Hauptveranstaltungen, Orte oder Kategorien – jeweils vollständig, nicht nur die angezeigten zehn.</a:t>
            </a:r>
          </a:p>
        </p:txBody>
      </p:sp>
      <p:sp>
        <p:nvSpPr>
          <p:cNvPr id="22" name="Rectangle 21"/>
          <p:cNvSpPr/>
          <p:nvPr/>
        </p:nvSpPr>
        <p:spPr>
          <a:xfrm>
            <a:off x="566928" y="414451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4345686"/>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566928" y="4345686"/>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749808" y="4464558"/>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6" name="TextBox 25"/>
          <p:cNvSpPr txBox="1"/>
          <p:nvPr/>
        </p:nvSpPr>
        <p:spPr>
          <a:xfrm>
            <a:off x="1773936" y="4464558"/>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Das Trennzeichen für den Export wählen Sie direkt neben der Schaltfläche: Komma, Semikolon oder Tabulator. Ihre Wahl wird gemerkt. Für deutsche Excel-Versionen ist das </a:t>
            </a:r>
            <a:r>
              <a:rPr sz="1000" b="1" i="0" lang="de-DE">
                <a:solidFill>
                  <a:srgbClr val="2B3844"/>
                </a:solidFill>
                <a:latin typeface="Segoe UI"/>
              </a:rPr>
              <a:t>Semikolon</a:t>
            </a:r>
            <a:r>
              <a:rPr sz="1000" b="0" i="0" lang="de-DE">
                <a:solidFill>
                  <a:srgbClr val="2B3844"/>
                </a:solidFill>
                <a:latin typeface="Segoe UI"/>
              </a:rPr>
              <a:t> meist die bequemste Variante.</a:t>
            </a:r>
          </a:p>
        </p:txBody>
      </p:sp>
      <p:sp>
        <p:nvSpPr>
          <p:cNvPr id="27" name="Rectangle 2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8 · Import und Export</a:t>
            </a:r>
          </a:p>
        </p:txBody>
      </p:sp>
      <p:sp>
        <p:nvSpPr>
          <p:cNvPr id="29" name="TextBox 2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111 / 140</a:t>
            </a:r>
          </a:p>
        </p:txBody>
      </p:sp>
    </p:spTree>
  </p:cSld>
  <p:clrMapOvr>
    <a:masterClrMapping/>
  </p:clrMapOvr>
</p:sld>
</file>

<file path=ppt/slides/slide1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8.10</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Wenn beim Import etwas schiefgeht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566928" y="1353312"/>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7" name="TextBox 6"/>
          <p:cNvSpPr txBox="1"/>
          <p:nvPr/>
        </p:nvSpPr>
        <p:spPr>
          <a:xfrm>
            <a:off x="877824" y="1353312"/>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Die CSV zeigt kryptische Zeichen statt Umlauten.</a:t>
            </a:r>
          </a:p>
        </p:txBody>
      </p:sp>
      <p:sp>
        <p:nvSpPr>
          <p:cNvPr id="8" name="TextBox 7"/>
          <p:cNvSpPr txBox="1"/>
          <p:nvPr/>
        </p:nvSpPr>
        <p:spPr>
          <a:xfrm>
            <a:off x="566928" y="1612709"/>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9" name="TextBox 8"/>
          <p:cNvSpPr txBox="1"/>
          <p:nvPr/>
        </p:nvSpPr>
        <p:spPr>
          <a:xfrm>
            <a:off x="877824" y="1612709"/>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Die Datei ist nicht in UTF-8 gespeichert. In Excel über „Speichern unter“ das Format „CSV UTF-8 (durch Komma getrennt)“ wählen und erneut hochladen.</a:t>
            </a:r>
          </a:p>
        </p:txBody>
      </p:sp>
      <p:sp>
        <p:nvSpPr>
          <p:cNvPr id="10" name="TextBox 9"/>
          <p:cNvSpPr txBox="1"/>
          <p:nvPr/>
        </p:nvSpPr>
        <p:spPr>
          <a:xfrm>
            <a:off x="566928" y="2238565"/>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11" name="TextBox 10"/>
          <p:cNvSpPr txBox="1"/>
          <p:nvPr/>
        </p:nvSpPr>
        <p:spPr>
          <a:xfrm>
            <a:off x="877824" y="2238565"/>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Der Import legt Duplikate an.</a:t>
            </a:r>
          </a:p>
        </p:txBody>
      </p:sp>
      <p:sp>
        <p:nvSpPr>
          <p:cNvPr id="12" name="TextBox 11"/>
          <p:cNvSpPr txBox="1"/>
          <p:nvPr/>
        </p:nvSpPr>
        <p:spPr>
          <a:xfrm>
            <a:off x="566928" y="2497963"/>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13" name="TextBox 12"/>
          <p:cNvSpPr txBox="1"/>
          <p:nvPr/>
        </p:nvSpPr>
        <p:spPr>
          <a:xfrm>
            <a:off x="877824" y="2497963"/>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Es fehlt die Spalte </a:t>
            </a:r>
            <a:r>
              <a:rPr sz="1000" b="0" i="0" lang="de-DE">
                <a:solidFill>
                  <a:srgbClr val="3B4A57"/>
                </a:solidFill>
                <a:latin typeface="Consolas"/>
              </a:rPr>
              <a:t>event_id</a:t>
            </a:r>
            <a:r>
              <a:rPr sz="1000" b="0" i="0" lang="de-DE">
                <a:solidFill>
                  <a:srgbClr val="3B4A57"/>
                </a:solidFill>
                <a:latin typeface="Segoe UI"/>
              </a:rPr>
              <a:t>, oder die Titel weichen minimal ab (ein Leerzeichen genügt). Exportieren Sie Ihren Bestand, ergänzen Sie die IDs in dieser Datei und laden Sie sie wieder hoch.</a:t>
            </a:r>
          </a:p>
        </p:txBody>
      </p:sp>
      <p:sp>
        <p:nvSpPr>
          <p:cNvPr id="14" name="TextBox 13"/>
          <p:cNvSpPr txBox="1"/>
          <p:nvPr/>
        </p:nvSpPr>
        <p:spPr>
          <a:xfrm>
            <a:off x="566928" y="3281299"/>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15" name="TextBox 14"/>
          <p:cNvSpPr txBox="1"/>
          <p:nvPr/>
        </p:nvSpPr>
        <p:spPr>
          <a:xfrm>
            <a:off x="877824" y="3281299"/>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Der Import bricht sofort mit einer Fehlermeldung ab.</a:t>
            </a:r>
          </a:p>
        </p:txBody>
      </p:sp>
      <p:sp>
        <p:nvSpPr>
          <p:cNvPr id="16" name="TextBox 15"/>
          <p:cNvSpPr txBox="1"/>
          <p:nvPr/>
        </p:nvSpPr>
        <p:spPr>
          <a:xfrm>
            <a:off x="566928" y="3540696"/>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17" name="TextBox 16"/>
          <p:cNvSpPr txBox="1"/>
          <p:nvPr/>
        </p:nvSpPr>
        <p:spPr>
          <a:xfrm>
            <a:off x="877824" y="3540696"/>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Die Kopfzeile fehlt oder hat keine Spalte </a:t>
            </a:r>
            <a:r>
              <a:rPr sz="1000" b="0" i="0" lang="de-DE">
                <a:solidFill>
                  <a:srgbClr val="3B4A57"/>
                </a:solidFill>
                <a:latin typeface="Consolas"/>
              </a:rPr>
              <a:t>title</a:t>
            </a:r>
            <a:r>
              <a:rPr sz="1000" b="0" i="0" lang="de-DE">
                <a:solidFill>
                  <a:srgbClr val="3B4A57"/>
                </a:solidFill>
                <a:latin typeface="Segoe UI"/>
              </a:rPr>
              <a:t> (Sprecher: </a:t>
            </a:r>
            <a:r>
              <a:rPr sz="1000" b="0" i="0" lang="de-DE">
                <a:solidFill>
                  <a:srgbClr val="3B4A57"/>
                </a:solidFill>
                <a:latin typeface="Consolas"/>
              </a:rPr>
              <a:t>name</a:t>
            </a:r>
            <a:r>
              <a:rPr sz="1000" b="0" i="0" lang="de-DE">
                <a:solidFill>
                  <a:srgbClr val="3B4A57"/>
                </a:solidFill>
                <a:latin typeface="Segoe UI"/>
              </a:rPr>
              <a:t>). Ergänzen Sie sie aus der Musterdatei. Zeilen ohne Titel werden übersprungen.</a:t>
            </a:r>
          </a:p>
        </p:txBody>
      </p:sp>
      <p:sp>
        <p:nvSpPr>
          <p:cNvPr id="18" name="TextBox 17"/>
          <p:cNvSpPr txBox="1"/>
          <p:nvPr/>
        </p:nvSpPr>
        <p:spPr>
          <a:xfrm>
            <a:off x="6301587" y="1353312"/>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19" name="TextBox 18"/>
          <p:cNvSpPr txBox="1"/>
          <p:nvPr/>
        </p:nvSpPr>
        <p:spPr>
          <a:xfrm>
            <a:off x="6612483" y="1353312"/>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Die Bilder wurden nicht übernommen.</a:t>
            </a:r>
          </a:p>
        </p:txBody>
      </p:sp>
      <p:sp>
        <p:nvSpPr>
          <p:cNvPr id="20" name="TextBox 19"/>
          <p:cNvSpPr txBox="1"/>
          <p:nvPr/>
        </p:nvSpPr>
        <p:spPr>
          <a:xfrm>
            <a:off x="6301587" y="1612709"/>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21" name="TextBox 20"/>
          <p:cNvSpPr txBox="1"/>
          <p:nvPr/>
        </p:nvSpPr>
        <p:spPr>
          <a:xfrm>
            <a:off x="6612483" y="1612709"/>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Entweder ist der Bild-Import in den Einstellungen abgeschaltet, oder Ihr Server erlaubt keine ausgehenden Verbindungen. Pflegen Sie die Bilder dann über den Master Editor nach.</a:t>
            </a:r>
          </a:p>
        </p:txBody>
      </p:sp>
      <p:sp>
        <p:nvSpPr>
          <p:cNvPr id="22" name="TextBox 21"/>
          <p:cNvSpPr txBox="1"/>
          <p:nvPr/>
        </p:nvSpPr>
        <p:spPr>
          <a:xfrm>
            <a:off x="6301587" y="2396045"/>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23" name="TextBox 22"/>
          <p:cNvSpPr txBox="1"/>
          <p:nvPr/>
        </p:nvSpPr>
        <p:spPr>
          <a:xfrm>
            <a:off x="6612483" y="2396045"/>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Alles landete in der falschen Hauptveranstaltung.</a:t>
            </a:r>
          </a:p>
        </p:txBody>
      </p:sp>
      <p:sp>
        <p:nvSpPr>
          <p:cNvPr id="24" name="TextBox 23"/>
          <p:cNvSpPr txBox="1"/>
          <p:nvPr/>
        </p:nvSpPr>
        <p:spPr>
          <a:xfrm>
            <a:off x="6301587" y="2655443"/>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25" name="TextBox 24"/>
          <p:cNvSpPr txBox="1"/>
          <p:nvPr/>
        </p:nvSpPr>
        <p:spPr>
          <a:xfrm>
            <a:off x="6612483" y="2655443"/>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Vermutlich war oben eine „Ziel-Veranstaltung“ ausgewählt. Diese Auswahl überschreibt immer die Angaben aus der Datei.</a:t>
            </a:r>
          </a:p>
        </p:txBody>
      </p:sp>
      <p:sp>
        <p:nvSpPr>
          <p:cNvPr id="26" name="TextBox 25"/>
          <p:cNvSpPr txBox="1"/>
          <p:nvPr/>
        </p:nvSpPr>
        <p:spPr>
          <a:xfrm>
            <a:off x="6301587" y="3281299"/>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27" name="TextBox 26"/>
          <p:cNvSpPr txBox="1"/>
          <p:nvPr/>
        </p:nvSpPr>
        <p:spPr>
          <a:xfrm>
            <a:off x="6612483" y="3281299"/>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Der Import bricht bei sehr großen Dateien ab.</a:t>
            </a:r>
          </a:p>
        </p:txBody>
      </p:sp>
      <p:sp>
        <p:nvSpPr>
          <p:cNvPr id="28" name="TextBox 27"/>
          <p:cNvSpPr txBox="1"/>
          <p:nvPr/>
        </p:nvSpPr>
        <p:spPr>
          <a:xfrm>
            <a:off x="6301587" y="3540696"/>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29" name="TextBox 28"/>
          <p:cNvSpPr txBox="1"/>
          <p:nvPr/>
        </p:nvSpPr>
        <p:spPr>
          <a:xfrm>
            <a:off x="6612483" y="3540696"/>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Teilen Sie die Datei in mehrere Abschnitte von einigen hundert Zeilen. Solange jede Zeile eine </a:t>
            </a:r>
            <a:r>
              <a:rPr sz="1000" b="0" i="0" lang="de-DE">
                <a:solidFill>
                  <a:srgbClr val="3B4A57"/>
                </a:solidFill>
                <a:latin typeface="Consolas"/>
              </a:rPr>
              <a:t>event_id</a:t>
            </a:r>
            <a:r>
              <a:rPr sz="1000" b="0" i="0" lang="de-DE">
                <a:solidFill>
                  <a:srgbClr val="3B4A57"/>
                </a:solidFill>
                <a:latin typeface="Segoe UI"/>
              </a:rPr>
              <a:t> trägt, können Sie beliebig oft nachladen.</a:t>
            </a:r>
          </a:p>
        </p:txBody>
      </p:sp>
      <p:sp>
        <p:nvSpPr>
          <p:cNvPr id="30" name="Rectangle 2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8 · Import und Export</a:t>
            </a:r>
          </a:p>
        </p:txBody>
      </p:sp>
      <p:sp>
        <p:nvSpPr>
          <p:cNvPr id="32" name="TextBox 3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112 / 140</a:t>
            </a:r>
          </a:p>
        </p:txBody>
      </p:sp>
    </p:spTree>
  </p:cSld>
  <p:clrMapOvr>
    <a:masterClrMapping/>
  </p:clrMapOvr>
</p:sld>
</file>

<file path=ppt/slides/slide1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de-DE">
                <a:solidFill>
                  <a:srgbClr val="CDDFEE"/>
                </a:solidFill>
                <a:latin typeface="Segoe UI"/>
              </a:rPr>
              <a:t>9</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de-DE">
                <a:solidFill>
                  <a:srgbClr val="0B3A5D"/>
                </a:solidFill>
                <a:latin typeface="Segoe UI"/>
              </a:rPr>
              <a:t>Der Master Editor</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de-DE">
                <a:solidFill>
                  <a:srgbClr val="4A5D6E"/>
                </a:solidFill>
                <a:latin typeface="Segoe UI"/>
              </a:rPr>
              <a:t>Viele Programmpunkte auf einmal ändern – ohne jedes Formular einzeln zu öffnen. Ein Werkzeug aus PRO.</a:t>
            </a:r>
          </a:p>
        </p:txBody>
      </p:sp>
      <p:sp>
        <p:nvSpPr>
          <p:cNvPr id="9" name="Rectangle 8"/>
          <p:cNvSpPr/>
          <p:nvPr/>
        </p:nvSpPr>
        <p:spPr>
          <a:xfrm>
            <a:off x="7434072" y="1783080"/>
            <a:ext cx="32004" cy="2011680"/>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Wofür er gedacht ist</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Die Tabelle</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Filtern und suchen</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Direkt in der Tabelle ändern</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Massenaktionen</a:t>
            </a:r>
          </a:p>
        </p:txBody>
      </p:sp>
      <p:sp>
        <p:nvSpPr>
          <p:cNvPr id="25" name="Rectangle 24"/>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8CA6BC"/>
                </a:solidFill>
                <a:latin typeface="Segoe UI"/>
              </a:rPr>
              <a:t>9 · Der Master Editor</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8CA6BC"/>
                </a:solidFill>
                <a:latin typeface="Segoe UI"/>
              </a:rPr>
              <a:t>113 / 140</a:t>
            </a:r>
          </a:p>
        </p:txBody>
      </p:sp>
    </p:spTree>
  </p:cSld>
  <p:clrMapOvr>
    <a:masterClrMapping/>
  </p:clrMapOvr>
</p:sld>
</file>

<file path=ppt/slides/slide1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9.1 · PRO</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Wofür der Master Editor gedacht ist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468372"/>
            <a:ext cx="11057839" cy="218846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468372"/>
            <a:ext cx="54864" cy="218846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2888996"/>
            <a:ext cx="9777679" cy="883919"/>
          </a:xfrm>
          <a:prstGeom prst="rect">
            <a:avLst/>
          </a:prstGeom>
          <a:noFill/>
        </p:spPr>
        <p:txBody>
          <a:bodyPr wrap="square" lIns="0" rIns="0" tIns="0" bIns="0" anchor="t">
            <a:spAutoFit/>
          </a:bodyPr>
          <a:lstStyle/>
          <a:p>
            <a:pPr algn="l">
              <a:lnSpc>
                <a:spcPct val="115000"/>
              </a:lnSpc>
            </a:pPr>
            <a:r>
              <a:rPr sz="2400" b="1" i="0" lang="de-DE">
                <a:solidFill>
                  <a:srgbClr val="0B3A5D"/>
                </a:solidFill>
                <a:latin typeface="Segoe UI"/>
              </a:rPr>
              <a:t>Der Vortrag verschiebt sich um eine halbe Stunde – und mit ihm die vierzig danach.</a:t>
            </a:r>
          </a:p>
        </p:txBody>
      </p:sp>
      <p:sp>
        <p:nvSpPr>
          <p:cNvPr id="9" name="TextBox 8"/>
          <p:cNvSpPr txBox="1"/>
          <p:nvPr/>
        </p:nvSpPr>
        <p:spPr>
          <a:xfrm>
            <a:off x="1207007" y="3900932"/>
            <a:ext cx="9777679" cy="573024"/>
          </a:xfrm>
          <a:prstGeom prst="rect">
            <a:avLst/>
          </a:prstGeom>
          <a:noFill/>
        </p:spPr>
        <p:txBody>
          <a:bodyPr wrap="square" lIns="0" rIns="0" tIns="0" bIns="0" anchor="t">
            <a:spAutoFit/>
          </a:bodyPr>
          <a:lstStyle/>
          <a:p>
            <a:pPr algn="l">
              <a:lnSpc>
                <a:spcPct val="128000"/>
              </a:lnSpc>
            </a:pPr>
            <a:r>
              <a:rPr sz="1200" b="0" i="0" lang="de-DE">
                <a:solidFill>
                  <a:srgbClr val="4A5D6E"/>
                </a:solidFill>
                <a:latin typeface="Segoe UI"/>
              </a:rPr>
              <a:t>Genau für solche Momente. Statt vierzig Formulare zu öffnen, markieren Sie die betroffenen Punkte, wählen „Startzeit um 30 Minuten verschieben“ und klicken einmal auf Anwenden. Sie finden ihn unter </a:t>
            </a:r>
            <a:r>
              <a:rPr sz="1200" b="0" i="0" lang="de-DE">
                <a:solidFill>
                  <a:srgbClr val="4A5D6E"/>
                </a:solidFill>
                <a:latin typeface="Consolas"/>
              </a:rPr>
              <a:t>Veranstaltungen → Master Editor</a:t>
            </a:r>
            <a:r>
              <a:rPr sz="1200" b="0" i="0" lang="de-DE">
                <a:solidFill>
                  <a:srgbClr val="4A5D6E"/>
                </a:solidFill>
                <a:latin typeface="Segoe UI"/>
              </a:rPr>
              <a:t>.</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Master Editor</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114 / 140</a:t>
            </a:r>
          </a:p>
        </p:txBody>
      </p:sp>
    </p:spTree>
  </p:cSld>
  <p:clrMapOvr>
    <a:masterClrMapping/>
  </p:clrMapOvr>
</p:sld>
</file>

<file path=ppt/slides/slide1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Der Aufbau der Tabelle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4187952"/>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11057839"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 Kongress</a:t>
            </a:r>
          </a:p>
        </p:txBody>
      </p:sp>
      <p:sp>
        <p:nvSpPr>
          <p:cNvPr id="9" name="Rectangle 8"/>
          <p:cNvSpPr/>
          <p:nvPr/>
        </p:nvSpPr>
        <p:spPr>
          <a:xfrm>
            <a:off x="566928" y="1572768"/>
            <a:ext cx="1481328" cy="396849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Veranstaltungen</a:t>
            </a:r>
          </a:p>
        </p:txBody>
      </p:sp>
      <p:sp>
        <p:nvSpPr>
          <p:cNvPr id="13" name="Rectangle 12"/>
          <p:cNvSpPr/>
          <p:nvPr/>
        </p:nvSpPr>
        <p:spPr>
          <a:xfrm>
            <a:off x="566928"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Alle Veranstaltungen</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Erstellen</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Sprecher</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Orte</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Rollen</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Master Editor</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25" name="TextBox 24"/>
          <p:cNvSpPr txBox="1"/>
          <p:nvPr/>
        </p:nvSpPr>
        <p:spPr>
          <a:xfrm>
            <a:off x="713232" y="42382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26" name="TextBox 25"/>
          <p:cNvSpPr txBox="1"/>
          <p:nvPr/>
        </p:nvSpPr>
        <p:spPr>
          <a:xfrm>
            <a:off x="713232" y="44759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27" name="TextBox 26"/>
          <p:cNvSpPr txBox="1"/>
          <p:nvPr/>
        </p:nvSpPr>
        <p:spPr>
          <a:xfrm>
            <a:off x="713232" y="4713732"/>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Design</a:t>
            </a:r>
          </a:p>
        </p:txBody>
      </p:sp>
      <p:sp>
        <p:nvSpPr>
          <p:cNvPr id="28" name="TextBox 27"/>
          <p:cNvSpPr txBox="1"/>
          <p:nvPr/>
        </p:nvSpPr>
        <p:spPr>
          <a:xfrm>
            <a:off x="2249424" y="1719072"/>
            <a:ext cx="9174175" cy="274320"/>
          </a:xfrm>
          <a:prstGeom prst="rect">
            <a:avLst/>
          </a:prstGeom>
          <a:noFill/>
        </p:spPr>
        <p:txBody>
          <a:bodyPr wrap="square" lIns="0" rIns="0" tIns="0" bIns="0" anchor="t">
            <a:spAutoFit/>
          </a:bodyPr>
          <a:lstStyle/>
          <a:p>
            <a:pPr algn="l">
              <a:lnSpc>
                <a:spcPct val="100000"/>
              </a:lnSpc>
            </a:pPr>
            <a:r>
              <a:rPr sz="1300" b="0" i="0" lang="de-DE">
                <a:solidFill>
                  <a:srgbClr val="1D2327"/>
                </a:solidFill>
                <a:latin typeface="Segoe UI"/>
              </a:rPr>
              <a:t>Event Master Editor</a:t>
            </a:r>
          </a:p>
        </p:txBody>
      </p:sp>
      <p:sp>
        <p:nvSpPr>
          <p:cNvPr id="29" name="Rectangle 28"/>
          <p:cNvSpPr/>
          <p:nvPr/>
        </p:nvSpPr>
        <p:spPr>
          <a:xfrm>
            <a:off x="2249424" y="2103120"/>
            <a:ext cx="9174175" cy="713232"/>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2377440" y="2231136"/>
            <a:ext cx="1692188" cy="146304"/>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Hauptveranstaltung</a:t>
            </a:r>
          </a:p>
        </p:txBody>
      </p:sp>
      <p:sp>
        <p:nvSpPr>
          <p:cNvPr id="31" name="Rounded Rectangle 30"/>
          <p:cNvSpPr/>
          <p:nvPr/>
        </p:nvSpPr>
        <p:spPr>
          <a:xfrm>
            <a:off x="2377440" y="2404872"/>
            <a:ext cx="1692188" cy="219456"/>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2468880" y="2455164"/>
            <a:ext cx="1308140" cy="128015"/>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Buchmesse 2026</a:t>
            </a:r>
          </a:p>
        </p:txBody>
      </p:sp>
      <p:sp>
        <p:nvSpPr>
          <p:cNvPr id="33" name="TextBox 32"/>
          <p:cNvSpPr txBox="1"/>
          <p:nvPr/>
        </p:nvSpPr>
        <p:spPr>
          <a:xfrm>
            <a:off x="3850172" y="2455164"/>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34" name="TextBox 33"/>
          <p:cNvSpPr txBox="1"/>
          <p:nvPr/>
        </p:nvSpPr>
        <p:spPr>
          <a:xfrm>
            <a:off x="4179356" y="2231136"/>
            <a:ext cx="1692188" cy="146304"/>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Datum</a:t>
            </a:r>
          </a:p>
        </p:txBody>
      </p:sp>
      <p:sp>
        <p:nvSpPr>
          <p:cNvPr id="35" name="Rounded Rectangle 34"/>
          <p:cNvSpPr/>
          <p:nvPr/>
        </p:nvSpPr>
        <p:spPr>
          <a:xfrm>
            <a:off x="4179356" y="2404872"/>
            <a:ext cx="1692188" cy="219456"/>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4270796" y="2455164"/>
            <a:ext cx="1308140" cy="128015"/>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Alle</a:t>
            </a:r>
          </a:p>
        </p:txBody>
      </p:sp>
      <p:sp>
        <p:nvSpPr>
          <p:cNvPr id="37" name="TextBox 36"/>
          <p:cNvSpPr txBox="1"/>
          <p:nvPr/>
        </p:nvSpPr>
        <p:spPr>
          <a:xfrm>
            <a:off x="5652089" y="2455164"/>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38" name="TextBox 37"/>
          <p:cNvSpPr txBox="1"/>
          <p:nvPr/>
        </p:nvSpPr>
        <p:spPr>
          <a:xfrm>
            <a:off x="5981273" y="2231136"/>
            <a:ext cx="1692188" cy="146304"/>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Ort</a:t>
            </a:r>
          </a:p>
        </p:txBody>
      </p:sp>
      <p:sp>
        <p:nvSpPr>
          <p:cNvPr id="39" name="Rounded Rectangle 38"/>
          <p:cNvSpPr/>
          <p:nvPr/>
        </p:nvSpPr>
        <p:spPr>
          <a:xfrm>
            <a:off x="5981273" y="2404872"/>
            <a:ext cx="1692188" cy="219456"/>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6072713" y="2455164"/>
            <a:ext cx="1308140" cy="128015"/>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Alle</a:t>
            </a:r>
          </a:p>
        </p:txBody>
      </p:sp>
      <p:sp>
        <p:nvSpPr>
          <p:cNvPr id="41" name="TextBox 40"/>
          <p:cNvSpPr txBox="1"/>
          <p:nvPr/>
        </p:nvSpPr>
        <p:spPr>
          <a:xfrm>
            <a:off x="7454005" y="2455164"/>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42" name="TextBox 41"/>
          <p:cNvSpPr txBox="1"/>
          <p:nvPr/>
        </p:nvSpPr>
        <p:spPr>
          <a:xfrm>
            <a:off x="7783189" y="2231136"/>
            <a:ext cx="1692188" cy="146304"/>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Kategorie</a:t>
            </a:r>
          </a:p>
        </p:txBody>
      </p:sp>
      <p:sp>
        <p:nvSpPr>
          <p:cNvPr id="43" name="Rounded Rectangle 42"/>
          <p:cNvSpPr/>
          <p:nvPr/>
        </p:nvSpPr>
        <p:spPr>
          <a:xfrm>
            <a:off x="7783189" y="2404872"/>
            <a:ext cx="1692188" cy="219456"/>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7874629" y="2455164"/>
            <a:ext cx="1308140" cy="128015"/>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Alle</a:t>
            </a:r>
          </a:p>
        </p:txBody>
      </p:sp>
      <p:sp>
        <p:nvSpPr>
          <p:cNvPr id="45" name="TextBox 44"/>
          <p:cNvSpPr txBox="1"/>
          <p:nvPr/>
        </p:nvSpPr>
        <p:spPr>
          <a:xfrm>
            <a:off x="9255922" y="2455164"/>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46" name="TextBox 45"/>
          <p:cNvSpPr txBox="1"/>
          <p:nvPr/>
        </p:nvSpPr>
        <p:spPr>
          <a:xfrm>
            <a:off x="9585106" y="2231136"/>
            <a:ext cx="1692188" cy="146304"/>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Suche</a:t>
            </a:r>
          </a:p>
        </p:txBody>
      </p:sp>
      <p:sp>
        <p:nvSpPr>
          <p:cNvPr id="47" name="Rounded Rectangle 46"/>
          <p:cNvSpPr/>
          <p:nvPr/>
        </p:nvSpPr>
        <p:spPr>
          <a:xfrm>
            <a:off x="9585106" y="2404872"/>
            <a:ext cx="1692188" cy="219456"/>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9676546" y="2455164"/>
            <a:ext cx="1308140" cy="128015"/>
          </a:xfrm>
          <a:prstGeom prst="rect">
            <a:avLst/>
          </a:prstGeom>
          <a:noFill/>
        </p:spPr>
        <p:txBody>
          <a:bodyPr wrap="square" lIns="0" rIns="0" tIns="0" bIns="0" anchor="t">
            <a:spAutoFit/>
          </a:bodyPr>
          <a:lstStyle/>
          <a:p>
            <a:pPr algn="l">
              <a:lnSpc>
                <a:spcPct val="100000"/>
              </a:lnSpc>
            </a:pPr>
          </a:p>
        </p:txBody>
      </p:sp>
      <p:sp>
        <p:nvSpPr>
          <p:cNvPr id="49" name="Rounded Rectangle 48"/>
          <p:cNvSpPr/>
          <p:nvPr/>
        </p:nvSpPr>
        <p:spPr>
          <a:xfrm>
            <a:off x="2249424" y="2926080"/>
            <a:ext cx="210312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2340864" y="2976372"/>
            <a:ext cx="1719072"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Startzeit verschieben (Min.)</a:t>
            </a:r>
          </a:p>
        </p:txBody>
      </p:sp>
      <p:sp>
        <p:nvSpPr>
          <p:cNvPr id="51" name="TextBox 50"/>
          <p:cNvSpPr txBox="1"/>
          <p:nvPr/>
        </p:nvSpPr>
        <p:spPr>
          <a:xfrm>
            <a:off x="4133087" y="2976372"/>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52" name="Rounded Rectangle 51"/>
          <p:cNvSpPr/>
          <p:nvPr/>
        </p:nvSpPr>
        <p:spPr>
          <a:xfrm>
            <a:off x="4462272" y="2926080"/>
            <a:ext cx="64008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4553712" y="2976372"/>
            <a:ext cx="256031"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30</a:t>
            </a:r>
          </a:p>
        </p:txBody>
      </p:sp>
      <p:sp>
        <p:nvSpPr>
          <p:cNvPr id="54" name="Rounded Rectangle 53"/>
          <p:cNvSpPr/>
          <p:nvPr/>
        </p:nvSpPr>
        <p:spPr>
          <a:xfrm>
            <a:off x="5193792" y="2926080"/>
            <a:ext cx="727862" cy="237744"/>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5193792" y="2971800"/>
            <a:ext cx="727862"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Anwenden</a:t>
            </a:r>
          </a:p>
        </p:txBody>
      </p:sp>
      <p:sp>
        <p:nvSpPr>
          <p:cNvPr id="56" name="Rounded Rectangle 55"/>
          <p:cNvSpPr/>
          <p:nvPr/>
        </p:nvSpPr>
        <p:spPr>
          <a:xfrm>
            <a:off x="10006279" y="2926080"/>
            <a:ext cx="1325880" cy="237744"/>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10006279" y="2971800"/>
            <a:ext cx="1325880" cy="146304"/>
          </a:xfrm>
          <a:prstGeom prst="rect">
            <a:avLst/>
          </a:prstGeom>
          <a:noFill/>
        </p:spPr>
        <p:txBody>
          <a:bodyPr wrap="square" lIns="0" rIns="0" tIns="0" bIns="0" anchor="t">
            <a:spAutoFit/>
          </a:bodyPr>
          <a:lstStyle/>
          <a:p>
            <a:pPr algn="ctr">
              <a:lnSpc>
                <a:spcPct val="100000"/>
              </a:lnSpc>
            </a:pPr>
            <a:r>
              <a:rPr sz="800" b="0" i="0" lang="de-DE">
                <a:solidFill>
                  <a:srgbClr val="333D47"/>
                </a:solidFill>
                <a:latin typeface="Segoe UI"/>
              </a:rPr>
              <a:t>Ansichtsoptionen</a:t>
            </a:r>
          </a:p>
        </p:txBody>
      </p:sp>
      <p:sp>
        <p:nvSpPr>
          <p:cNvPr id="58" name="Rectangle 57"/>
          <p:cNvSpPr/>
          <p:nvPr/>
        </p:nvSpPr>
        <p:spPr>
          <a:xfrm>
            <a:off x="2249424" y="3346704"/>
            <a:ext cx="9174175" cy="23774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2313432" y="3401568"/>
            <a:ext cx="221315" cy="137160"/>
          </a:xfrm>
          <a:prstGeom prst="rect">
            <a:avLst/>
          </a:prstGeom>
          <a:noFill/>
        </p:spPr>
        <p:txBody>
          <a:bodyPr wrap="square" lIns="0" rIns="0" tIns="0" bIns="0" anchor="t">
            <a:spAutoFit/>
          </a:bodyPr>
          <a:lstStyle/>
          <a:p>
            <a:pPr algn="l">
              <a:lnSpc>
                <a:spcPct val="100000"/>
              </a:lnSpc>
            </a:pPr>
          </a:p>
        </p:txBody>
      </p:sp>
      <p:sp>
        <p:nvSpPr>
          <p:cNvPr id="60" name="TextBox 59"/>
          <p:cNvSpPr txBox="1"/>
          <p:nvPr/>
        </p:nvSpPr>
        <p:spPr>
          <a:xfrm>
            <a:off x="2626187" y="3401568"/>
            <a:ext cx="846827" cy="137160"/>
          </a:xfrm>
          <a:prstGeom prst="rect">
            <a:avLst/>
          </a:prstGeom>
          <a:noFill/>
        </p:spPr>
        <p:txBody>
          <a:bodyPr wrap="square" lIns="0" rIns="0" tIns="0" bIns="0" anchor="t">
            <a:spAutoFit/>
          </a:bodyPr>
          <a:lstStyle/>
          <a:p>
            <a:pPr algn="l">
              <a:lnSpc>
                <a:spcPct val="100000"/>
              </a:lnSpc>
            </a:pPr>
            <a:r>
              <a:rPr sz="700" b="1" i="0" lang="de-DE">
                <a:solidFill>
                  <a:srgbClr val="0B3A5D"/>
                </a:solidFill>
                <a:latin typeface="Segoe UI"/>
              </a:rPr>
              <a:t>ID</a:t>
            </a:r>
          </a:p>
        </p:txBody>
      </p:sp>
      <p:sp>
        <p:nvSpPr>
          <p:cNvPr id="61" name="TextBox 60"/>
          <p:cNvSpPr txBox="1"/>
          <p:nvPr/>
        </p:nvSpPr>
        <p:spPr>
          <a:xfrm>
            <a:off x="3564455" y="3401568"/>
            <a:ext cx="2619111" cy="137160"/>
          </a:xfrm>
          <a:prstGeom prst="rect">
            <a:avLst/>
          </a:prstGeom>
          <a:noFill/>
        </p:spPr>
        <p:txBody>
          <a:bodyPr wrap="square" lIns="0" rIns="0" tIns="0" bIns="0" anchor="t">
            <a:spAutoFit/>
          </a:bodyPr>
          <a:lstStyle/>
          <a:p>
            <a:pPr algn="l">
              <a:lnSpc>
                <a:spcPct val="100000"/>
              </a:lnSpc>
            </a:pPr>
            <a:r>
              <a:rPr sz="700" b="1" i="0" lang="de-DE">
                <a:solidFill>
                  <a:srgbClr val="0B3A5D"/>
                </a:solidFill>
                <a:latin typeface="Segoe UI"/>
              </a:rPr>
              <a:t>Titel</a:t>
            </a:r>
          </a:p>
        </p:txBody>
      </p:sp>
      <p:sp>
        <p:nvSpPr>
          <p:cNvPr id="62" name="TextBox 61"/>
          <p:cNvSpPr txBox="1"/>
          <p:nvPr/>
        </p:nvSpPr>
        <p:spPr>
          <a:xfrm>
            <a:off x="6275007" y="3401568"/>
            <a:ext cx="898953" cy="137160"/>
          </a:xfrm>
          <a:prstGeom prst="rect">
            <a:avLst/>
          </a:prstGeom>
          <a:noFill/>
        </p:spPr>
        <p:txBody>
          <a:bodyPr wrap="square" lIns="0" rIns="0" tIns="0" bIns="0" anchor="t">
            <a:spAutoFit/>
          </a:bodyPr>
          <a:lstStyle/>
          <a:p>
            <a:pPr algn="l">
              <a:lnSpc>
                <a:spcPct val="100000"/>
              </a:lnSpc>
            </a:pPr>
            <a:r>
              <a:rPr sz="700" b="1" i="0" lang="de-DE">
                <a:solidFill>
                  <a:srgbClr val="0B3A5D"/>
                </a:solidFill>
                <a:latin typeface="Segoe UI"/>
              </a:rPr>
              <a:t>Datum</a:t>
            </a:r>
          </a:p>
        </p:txBody>
      </p:sp>
      <p:sp>
        <p:nvSpPr>
          <p:cNvPr id="63" name="TextBox 62"/>
          <p:cNvSpPr txBox="1"/>
          <p:nvPr/>
        </p:nvSpPr>
        <p:spPr>
          <a:xfrm>
            <a:off x="7265401" y="3401568"/>
            <a:ext cx="586197" cy="137160"/>
          </a:xfrm>
          <a:prstGeom prst="rect">
            <a:avLst/>
          </a:prstGeom>
          <a:noFill/>
        </p:spPr>
        <p:txBody>
          <a:bodyPr wrap="square" lIns="0" rIns="0" tIns="0" bIns="0" anchor="t">
            <a:spAutoFit/>
          </a:bodyPr>
          <a:lstStyle/>
          <a:p>
            <a:pPr algn="l">
              <a:lnSpc>
                <a:spcPct val="100000"/>
              </a:lnSpc>
            </a:pPr>
            <a:r>
              <a:rPr sz="700" b="1" i="0" lang="de-DE">
                <a:solidFill>
                  <a:srgbClr val="0B3A5D"/>
                </a:solidFill>
                <a:latin typeface="Segoe UI"/>
              </a:rPr>
              <a:t>Start</a:t>
            </a:r>
          </a:p>
        </p:txBody>
      </p:sp>
      <p:sp>
        <p:nvSpPr>
          <p:cNvPr id="64" name="TextBox 63"/>
          <p:cNvSpPr txBox="1"/>
          <p:nvPr/>
        </p:nvSpPr>
        <p:spPr>
          <a:xfrm>
            <a:off x="7943039" y="3401568"/>
            <a:ext cx="586197" cy="137160"/>
          </a:xfrm>
          <a:prstGeom prst="rect">
            <a:avLst/>
          </a:prstGeom>
          <a:noFill/>
        </p:spPr>
        <p:txBody>
          <a:bodyPr wrap="square" lIns="0" rIns="0" tIns="0" bIns="0" anchor="t">
            <a:spAutoFit/>
          </a:bodyPr>
          <a:lstStyle/>
          <a:p>
            <a:pPr algn="l">
              <a:lnSpc>
                <a:spcPct val="100000"/>
              </a:lnSpc>
            </a:pPr>
            <a:r>
              <a:rPr sz="700" b="1" i="0" lang="de-DE">
                <a:solidFill>
                  <a:srgbClr val="0B3A5D"/>
                </a:solidFill>
                <a:latin typeface="Segoe UI"/>
              </a:rPr>
              <a:t>Ende</a:t>
            </a:r>
          </a:p>
        </p:txBody>
      </p:sp>
      <p:sp>
        <p:nvSpPr>
          <p:cNvPr id="65" name="TextBox 64"/>
          <p:cNvSpPr txBox="1"/>
          <p:nvPr/>
        </p:nvSpPr>
        <p:spPr>
          <a:xfrm>
            <a:off x="8620677" y="3401568"/>
            <a:ext cx="1055331" cy="137160"/>
          </a:xfrm>
          <a:prstGeom prst="rect">
            <a:avLst/>
          </a:prstGeom>
          <a:noFill/>
        </p:spPr>
        <p:txBody>
          <a:bodyPr wrap="square" lIns="0" rIns="0" tIns="0" bIns="0" anchor="t">
            <a:spAutoFit/>
          </a:bodyPr>
          <a:lstStyle/>
          <a:p>
            <a:pPr algn="l">
              <a:lnSpc>
                <a:spcPct val="100000"/>
              </a:lnSpc>
            </a:pPr>
            <a:r>
              <a:rPr sz="700" b="1" i="0" lang="de-DE">
                <a:solidFill>
                  <a:srgbClr val="0B3A5D"/>
                </a:solidFill>
                <a:latin typeface="Segoe UI"/>
              </a:rPr>
              <a:t>Ort</a:t>
            </a:r>
          </a:p>
        </p:txBody>
      </p:sp>
      <p:sp>
        <p:nvSpPr>
          <p:cNvPr id="66" name="TextBox 65"/>
          <p:cNvSpPr txBox="1"/>
          <p:nvPr/>
        </p:nvSpPr>
        <p:spPr>
          <a:xfrm>
            <a:off x="9767449" y="3401568"/>
            <a:ext cx="1055331" cy="137160"/>
          </a:xfrm>
          <a:prstGeom prst="rect">
            <a:avLst/>
          </a:prstGeom>
          <a:noFill/>
        </p:spPr>
        <p:txBody>
          <a:bodyPr wrap="square" lIns="0" rIns="0" tIns="0" bIns="0" anchor="t">
            <a:spAutoFit/>
          </a:bodyPr>
          <a:lstStyle/>
          <a:p>
            <a:pPr algn="l">
              <a:lnSpc>
                <a:spcPct val="100000"/>
              </a:lnSpc>
            </a:pPr>
            <a:r>
              <a:rPr sz="700" b="1" i="0" lang="de-DE">
                <a:solidFill>
                  <a:srgbClr val="0B3A5D"/>
                </a:solidFill>
                <a:latin typeface="Segoe UI"/>
              </a:rPr>
              <a:t>Kategorie</a:t>
            </a:r>
          </a:p>
        </p:txBody>
      </p:sp>
      <p:sp>
        <p:nvSpPr>
          <p:cNvPr id="67" name="TextBox 66"/>
          <p:cNvSpPr txBox="1"/>
          <p:nvPr/>
        </p:nvSpPr>
        <p:spPr>
          <a:xfrm>
            <a:off x="10914221" y="3401568"/>
            <a:ext cx="481945" cy="137160"/>
          </a:xfrm>
          <a:prstGeom prst="rect">
            <a:avLst/>
          </a:prstGeom>
          <a:noFill/>
        </p:spPr>
        <p:txBody>
          <a:bodyPr wrap="square" lIns="0" rIns="0" tIns="0" bIns="0" anchor="t">
            <a:spAutoFit/>
          </a:bodyPr>
          <a:lstStyle/>
          <a:p>
            <a:pPr algn="l">
              <a:lnSpc>
                <a:spcPct val="100000"/>
              </a:lnSpc>
            </a:pPr>
            <a:r>
              <a:rPr sz="700" b="1" i="0" lang="de-DE">
                <a:solidFill>
                  <a:srgbClr val="0B3A5D"/>
                </a:solidFill>
                <a:latin typeface="Segoe UI"/>
              </a:rPr>
              <a:t>Bild</a:t>
            </a:r>
          </a:p>
        </p:txBody>
      </p:sp>
      <p:sp>
        <p:nvSpPr>
          <p:cNvPr id="68" name="Rectangle 67"/>
          <p:cNvSpPr/>
          <p:nvPr/>
        </p:nvSpPr>
        <p:spPr>
          <a:xfrm>
            <a:off x="2249424" y="3584448"/>
            <a:ext cx="917417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2313432" y="3666744"/>
            <a:ext cx="221315" cy="137160"/>
          </a:xfrm>
          <a:prstGeom prst="rect">
            <a:avLst/>
          </a:prstGeom>
          <a:noFill/>
        </p:spPr>
        <p:txBody>
          <a:bodyPr wrap="square" lIns="0" rIns="0" tIns="0" bIns="0" anchor="t">
            <a:spAutoFit/>
          </a:bodyPr>
          <a:lstStyle/>
          <a:p>
            <a:pPr algn="l">
              <a:lnSpc>
                <a:spcPct val="100000"/>
              </a:lnSpc>
            </a:pPr>
          </a:p>
        </p:txBody>
      </p:sp>
      <p:sp>
        <p:nvSpPr>
          <p:cNvPr id="70" name="TextBox 69"/>
          <p:cNvSpPr txBox="1"/>
          <p:nvPr/>
        </p:nvSpPr>
        <p:spPr>
          <a:xfrm>
            <a:off x="2626187" y="3666744"/>
            <a:ext cx="846827"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EVT-001</a:t>
            </a:r>
          </a:p>
        </p:txBody>
      </p:sp>
      <p:sp>
        <p:nvSpPr>
          <p:cNvPr id="71" name="TextBox 70"/>
          <p:cNvSpPr txBox="1"/>
          <p:nvPr/>
        </p:nvSpPr>
        <p:spPr>
          <a:xfrm>
            <a:off x="3564455" y="3666744"/>
            <a:ext cx="2619111"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Eröffnungsvortrag</a:t>
            </a:r>
          </a:p>
        </p:txBody>
      </p:sp>
      <p:sp>
        <p:nvSpPr>
          <p:cNvPr id="72" name="TextBox 71"/>
          <p:cNvSpPr txBox="1"/>
          <p:nvPr/>
        </p:nvSpPr>
        <p:spPr>
          <a:xfrm>
            <a:off x="6275007" y="3666744"/>
            <a:ext cx="898953"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2026-06-12</a:t>
            </a:r>
          </a:p>
        </p:txBody>
      </p:sp>
      <p:sp>
        <p:nvSpPr>
          <p:cNvPr id="73" name="TextBox 72"/>
          <p:cNvSpPr txBox="1"/>
          <p:nvPr/>
        </p:nvSpPr>
        <p:spPr>
          <a:xfrm>
            <a:off x="7265401" y="3666744"/>
            <a:ext cx="586197"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10:00</a:t>
            </a:r>
          </a:p>
        </p:txBody>
      </p:sp>
      <p:sp>
        <p:nvSpPr>
          <p:cNvPr id="74" name="TextBox 73"/>
          <p:cNvSpPr txBox="1"/>
          <p:nvPr/>
        </p:nvSpPr>
        <p:spPr>
          <a:xfrm>
            <a:off x="7943039" y="3666744"/>
            <a:ext cx="586197"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11:00</a:t>
            </a:r>
          </a:p>
        </p:txBody>
      </p:sp>
      <p:sp>
        <p:nvSpPr>
          <p:cNvPr id="75" name="TextBox 74"/>
          <p:cNvSpPr txBox="1"/>
          <p:nvPr/>
        </p:nvSpPr>
        <p:spPr>
          <a:xfrm>
            <a:off x="8620677" y="3666744"/>
            <a:ext cx="1055331"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Saal A</a:t>
            </a:r>
          </a:p>
        </p:txBody>
      </p:sp>
      <p:sp>
        <p:nvSpPr>
          <p:cNvPr id="76" name="TextBox 75"/>
          <p:cNvSpPr txBox="1"/>
          <p:nvPr/>
        </p:nvSpPr>
        <p:spPr>
          <a:xfrm>
            <a:off x="9767449" y="3666744"/>
            <a:ext cx="1055331"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Vortrag</a:t>
            </a:r>
          </a:p>
        </p:txBody>
      </p:sp>
      <p:sp>
        <p:nvSpPr>
          <p:cNvPr id="77" name="TextBox 76"/>
          <p:cNvSpPr txBox="1"/>
          <p:nvPr/>
        </p:nvSpPr>
        <p:spPr>
          <a:xfrm>
            <a:off x="10914221" y="3666744"/>
            <a:ext cx="481945"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a:t>
            </a:r>
          </a:p>
        </p:txBody>
      </p:sp>
      <p:sp>
        <p:nvSpPr>
          <p:cNvPr id="78" name="Rectangle 77"/>
          <p:cNvSpPr/>
          <p:nvPr/>
        </p:nvSpPr>
        <p:spPr>
          <a:xfrm>
            <a:off x="2249424" y="3877056"/>
            <a:ext cx="9174175" cy="2926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Rectangle 78"/>
          <p:cNvSpPr/>
          <p:nvPr/>
        </p:nvSpPr>
        <p:spPr>
          <a:xfrm>
            <a:off x="2249424" y="3877056"/>
            <a:ext cx="917417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2313432" y="3959352"/>
            <a:ext cx="221315" cy="137160"/>
          </a:xfrm>
          <a:prstGeom prst="rect">
            <a:avLst/>
          </a:prstGeom>
          <a:noFill/>
        </p:spPr>
        <p:txBody>
          <a:bodyPr wrap="square" lIns="0" rIns="0" tIns="0" bIns="0" anchor="t">
            <a:spAutoFit/>
          </a:bodyPr>
          <a:lstStyle/>
          <a:p>
            <a:pPr algn="l">
              <a:lnSpc>
                <a:spcPct val="100000"/>
              </a:lnSpc>
            </a:pPr>
          </a:p>
        </p:txBody>
      </p:sp>
      <p:sp>
        <p:nvSpPr>
          <p:cNvPr id="81" name="TextBox 80"/>
          <p:cNvSpPr txBox="1"/>
          <p:nvPr/>
        </p:nvSpPr>
        <p:spPr>
          <a:xfrm>
            <a:off x="2626187" y="3959352"/>
            <a:ext cx="846827"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EVT-002</a:t>
            </a:r>
          </a:p>
        </p:txBody>
      </p:sp>
      <p:sp>
        <p:nvSpPr>
          <p:cNvPr id="82" name="TextBox 81"/>
          <p:cNvSpPr txBox="1"/>
          <p:nvPr/>
        </p:nvSpPr>
        <p:spPr>
          <a:xfrm>
            <a:off x="3564455" y="3959352"/>
            <a:ext cx="2619111"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Schreibwerkstatt</a:t>
            </a:r>
          </a:p>
        </p:txBody>
      </p:sp>
      <p:sp>
        <p:nvSpPr>
          <p:cNvPr id="83" name="TextBox 82"/>
          <p:cNvSpPr txBox="1"/>
          <p:nvPr/>
        </p:nvSpPr>
        <p:spPr>
          <a:xfrm>
            <a:off x="6275007" y="3959352"/>
            <a:ext cx="898953"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2026-06-13</a:t>
            </a:r>
          </a:p>
        </p:txBody>
      </p:sp>
      <p:sp>
        <p:nvSpPr>
          <p:cNvPr id="84" name="TextBox 83"/>
          <p:cNvSpPr txBox="1"/>
          <p:nvPr/>
        </p:nvSpPr>
        <p:spPr>
          <a:xfrm>
            <a:off x="7265401" y="3959352"/>
            <a:ext cx="586197"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11:30</a:t>
            </a:r>
          </a:p>
        </p:txBody>
      </p:sp>
      <p:sp>
        <p:nvSpPr>
          <p:cNvPr id="85" name="TextBox 84"/>
          <p:cNvSpPr txBox="1"/>
          <p:nvPr/>
        </p:nvSpPr>
        <p:spPr>
          <a:xfrm>
            <a:off x="7943039" y="3959352"/>
            <a:ext cx="586197"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13:00</a:t>
            </a:r>
          </a:p>
        </p:txBody>
      </p:sp>
      <p:sp>
        <p:nvSpPr>
          <p:cNvPr id="86" name="TextBox 85"/>
          <p:cNvSpPr txBox="1"/>
          <p:nvPr/>
        </p:nvSpPr>
        <p:spPr>
          <a:xfrm>
            <a:off x="8620677" y="3959352"/>
            <a:ext cx="1055331"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Raum 2</a:t>
            </a:r>
          </a:p>
        </p:txBody>
      </p:sp>
      <p:sp>
        <p:nvSpPr>
          <p:cNvPr id="87" name="TextBox 86"/>
          <p:cNvSpPr txBox="1"/>
          <p:nvPr/>
        </p:nvSpPr>
        <p:spPr>
          <a:xfrm>
            <a:off x="9767449" y="3959352"/>
            <a:ext cx="1055331"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Workshop</a:t>
            </a:r>
          </a:p>
        </p:txBody>
      </p:sp>
      <p:sp>
        <p:nvSpPr>
          <p:cNvPr id="88" name="TextBox 87"/>
          <p:cNvSpPr txBox="1"/>
          <p:nvPr/>
        </p:nvSpPr>
        <p:spPr>
          <a:xfrm>
            <a:off x="10914221" y="3959352"/>
            <a:ext cx="481945"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a:t>
            </a:r>
          </a:p>
        </p:txBody>
      </p:sp>
      <p:sp>
        <p:nvSpPr>
          <p:cNvPr id="89" name="Rectangle 88"/>
          <p:cNvSpPr/>
          <p:nvPr/>
        </p:nvSpPr>
        <p:spPr>
          <a:xfrm>
            <a:off x="2249424" y="4169664"/>
            <a:ext cx="917417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2313432" y="4251960"/>
            <a:ext cx="221315" cy="137160"/>
          </a:xfrm>
          <a:prstGeom prst="rect">
            <a:avLst/>
          </a:prstGeom>
          <a:noFill/>
        </p:spPr>
        <p:txBody>
          <a:bodyPr wrap="square" lIns="0" rIns="0" tIns="0" bIns="0" anchor="t">
            <a:spAutoFit/>
          </a:bodyPr>
          <a:lstStyle/>
          <a:p>
            <a:pPr algn="l">
              <a:lnSpc>
                <a:spcPct val="100000"/>
              </a:lnSpc>
            </a:pPr>
          </a:p>
        </p:txBody>
      </p:sp>
      <p:sp>
        <p:nvSpPr>
          <p:cNvPr id="91" name="TextBox 90"/>
          <p:cNvSpPr txBox="1"/>
          <p:nvPr/>
        </p:nvSpPr>
        <p:spPr>
          <a:xfrm>
            <a:off x="2626187" y="4251960"/>
            <a:ext cx="846827"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EVT-003</a:t>
            </a:r>
          </a:p>
        </p:txBody>
      </p:sp>
      <p:sp>
        <p:nvSpPr>
          <p:cNvPr id="92" name="TextBox 91"/>
          <p:cNvSpPr txBox="1"/>
          <p:nvPr/>
        </p:nvSpPr>
        <p:spPr>
          <a:xfrm>
            <a:off x="3564455" y="4251960"/>
            <a:ext cx="2619111"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Lesung: Nordlicht</a:t>
            </a:r>
          </a:p>
        </p:txBody>
      </p:sp>
      <p:sp>
        <p:nvSpPr>
          <p:cNvPr id="93" name="TextBox 92"/>
          <p:cNvSpPr txBox="1"/>
          <p:nvPr/>
        </p:nvSpPr>
        <p:spPr>
          <a:xfrm>
            <a:off x="6275007" y="4251960"/>
            <a:ext cx="898953"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2026-06-13</a:t>
            </a:r>
          </a:p>
        </p:txBody>
      </p:sp>
      <p:sp>
        <p:nvSpPr>
          <p:cNvPr id="94" name="TextBox 93"/>
          <p:cNvSpPr txBox="1"/>
          <p:nvPr/>
        </p:nvSpPr>
        <p:spPr>
          <a:xfrm>
            <a:off x="7265401" y="4251960"/>
            <a:ext cx="586197"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13:00</a:t>
            </a:r>
          </a:p>
        </p:txBody>
      </p:sp>
      <p:sp>
        <p:nvSpPr>
          <p:cNvPr id="95" name="TextBox 94"/>
          <p:cNvSpPr txBox="1"/>
          <p:nvPr/>
        </p:nvSpPr>
        <p:spPr>
          <a:xfrm>
            <a:off x="7943039" y="4251960"/>
            <a:ext cx="586197"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14:00</a:t>
            </a:r>
          </a:p>
        </p:txBody>
      </p:sp>
      <p:sp>
        <p:nvSpPr>
          <p:cNvPr id="96" name="TextBox 95"/>
          <p:cNvSpPr txBox="1"/>
          <p:nvPr/>
        </p:nvSpPr>
        <p:spPr>
          <a:xfrm>
            <a:off x="8620677" y="4251960"/>
            <a:ext cx="1055331"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Bühne</a:t>
            </a:r>
          </a:p>
        </p:txBody>
      </p:sp>
      <p:sp>
        <p:nvSpPr>
          <p:cNvPr id="97" name="TextBox 96"/>
          <p:cNvSpPr txBox="1"/>
          <p:nvPr/>
        </p:nvSpPr>
        <p:spPr>
          <a:xfrm>
            <a:off x="9767449" y="4251960"/>
            <a:ext cx="1055331"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Lesung</a:t>
            </a:r>
          </a:p>
        </p:txBody>
      </p:sp>
      <p:sp>
        <p:nvSpPr>
          <p:cNvPr id="98" name="TextBox 97"/>
          <p:cNvSpPr txBox="1"/>
          <p:nvPr/>
        </p:nvSpPr>
        <p:spPr>
          <a:xfrm>
            <a:off x="10914221" y="4251960"/>
            <a:ext cx="481945"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a:t>
            </a:r>
          </a:p>
        </p:txBody>
      </p:sp>
      <p:sp>
        <p:nvSpPr>
          <p:cNvPr id="99" name="Rectangle 98"/>
          <p:cNvSpPr/>
          <p:nvPr/>
        </p:nvSpPr>
        <p:spPr>
          <a:xfrm>
            <a:off x="2249424" y="4462272"/>
            <a:ext cx="9174175" cy="2926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0" name="Rectangle 99"/>
          <p:cNvSpPr/>
          <p:nvPr/>
        </p:nvSpPr>
        <p:spPr>
          <a:xfrm>
            <a:off x="2249424" y="4462272"/>
            <a:ext cx="917417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1" name="TextBox 100"/>
          <p:cNvSpPr txBox="1"/>
          <p:nvPr/>
        </p:nvSpPr>
        <p:spPr>
          <a:xfrm>
            <a:off x="2313432" y="4544568"/>
            <a:ext cx="221315" cy="137160"/>
          </a:xfrm>
          <a:prstGeom prst="rect">
            <a:avLst/>
          </a:prstGeom>
          <a:noFill/>
        </p:spPr>
        <p:txBody>
          <a:bodyPr wrap="square" lIns="0" rIns="0" tIns="0" bIns="0" anchor="t">
            <a:spAutoFit/>
          </a:bodyPr>
          <a:lstStyle/>
          <a:p>
            <a:pPr algn="l">
              <a:lnSpc>
                <a:spcPct val="100000"/>
              </a:lnSpc>
            </a:pPr>
          </a:p>
        </p:txBody>
      </p:sp>
      <p:sp>
        <p:nvSpPr>
          <p:cNvPr id="102" name="TextBox 101"/>
          <p:cNvSpPr txBox="1"/>
          <p:nvPr/>
        </p:nvSpPr>
        <p:spPr>
          <a:xfrm>
            <a:off x="2626187" y="4544568"/>
            <a:ext cx="846827"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EVT-004</a:t>
            </a:r>
          </a:p>
        </p:txBody>
      </p:sp>
      <p:sp>
        <p:nvSpPr>
          <p:cNvPr id="103" name="TextBox 102"/>
          <p:cNvSpPr txBox="1"/>
          <p:nvPr/>
        </p:nvSpPr>
        <p:spPr>
          <a:xfrm>
            <a:off x="3564455" y="4544568"/>
            <a:ext cx="2619111"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Signierstunde</a:t>
            </a:r>
          </a:p>
        </p:txBody>
      </p:sp>
      <p:sp>
        <p:nvSpPr>
          <p:cNvPr id="104" name="TextBox 103"/>
          <p:cNvSpPr txBox="1"/>
          <p:nvPr/>
        </p:nvSpPr>
        <p:spPr>
          <a:xfrm>
            <a:off x="6275007" y="4544568"/>
            <a:ext cx="898953"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2026-06-13</a:t>
            </a:r>
          </a:p>
        </p:txBody>
      </p:sp>
      <p:sp>
        <p:nvSpPr>
          <p:cNvPr id="105" name="TextBox 104"/>
          <p:cNvSpPr txBox="1"/>
          <p:nvPr/>
        </p:nvSpPr>
        <p:spPr>
          <a:xfrm>
            <a:off x="7265401" y="4544568"/>
            <a:ext cx="586197"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14:30</a:t>
            </a:r>
          </a:p>
        </p:txBody>
      </p:sp>
      <p:sp>
        <p:nvSpPr>
          <p:cNvPr id="106" name="TextBox 105"/>
          <p:cNvSpPr txBox="1"/>
          <p:nvPr/>
        </p:nvSpPr>
        <p:spPr>
          <a:xfrm>
            <a:off x="7943039" y="4544568"/>
            <a:ext cx="586197"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15:30</a:t>
            </a:r>
          </a:p>
        </p:txBody>
      </p:sp>
      <p:sp>
        <p:nvSpPr>
          <p:cNvPr id="107" name="TextBox 106"/>
          <p:cNvSpPr txBox="1"/>
          <p:nvPr/>
        </p:nvSpPr>
        <p:spPr>
          <a:xfrm>
            <a:off x="8620677" y="4544568"/>
            <a:ext cx="1055331"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Foyer</a:t>
            </a:r>
          </a:p>
        </p:txBody>
      </p:sp>
      <p:sp>
        <p:nvSpPr>
          <p:cNvPr id="108" name="TextBox 107"/>
          <p:cNvSpPr txBox="1"/>
          <p:nvPr/>
        </p:nvSpPr>
        <p:spPr>
          <a:xfrm>
            <a:off x="9767449" y="4544568"/>
            <a:ext cx="1055331"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Vortrag</a:t>
            </a:r>
          </a:p>
        </p:txBody>
      </p:sp>
      <p:sp>
        <p:nvSpPr>
          <p:cNvPr id="109" name="TextBox 108"/>
          <p:cNvSpPr txBox="1"/>
          <p:nvPr/>
        </p:nvSpPr>
        <p:spPr>
          <a:xfrm>
            <a:off x="10914221" y="4544568"/>
            <a:ext cx="481945"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a:t>
            </a:r>
          </a:p>
        </p:txBody>
      </p:sp>
      <p:sp>
        <p:nvSpPr>
          <p:cNvPr id="110" name="Rectangle 109"/>
          <p:cNvSpPr/>
          <p:nvPr/>
        </p:nvSpPr>
        <p:spPr>
          <a:xfrm>
            <a:off x="2249424" y="4754880"/>
            <a:ext cx="917417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1" name="TextBox 110"/>
          <p:cNvSpPr txBox="1"/>
          <p:nvPr/>
        </p:nvSpPr>
        <p:spPr>
          <a:xfrm>
            <a:off x="2313432" y="4837176"/>
            <a:ext cx="221315" cy="137160"/>
          </a:xfrm>
          <a:prstGeom prst="rect">
            <a:avLst/>
          </a:prstGeom>
          <a:noFill/>
        </p:spPr>
        <p:txBody>
          <a:bodyPr wrap="square" lIns="0" rIns="0" tIns="0" bIns="0" anchor="t">
            <a:spAutoFit/>
          </a:bodyPr>
          <a:lstStyle/>
          <a:p>
            <a:pPr algn="l">
              <a:lnSpc>
                <a:spcPct val="100000"/>
              </a:lnSpc>
            </a:pPr>
          </a:p>
        </p:txBody>
      </p:sp>
      <p:sp>
        <p:nvSpPr>
          <p:cNvPr id="112" name="TextBox 111"/>
          <p:cNvSpPr txBox="1"/>
          <p:nvPr/>
        </p:nvSpPr>
        <p:spPr>
          <a:xfrm>
            <a:off x="2626187" y="4837176"/>
            <a:ext cx="846827"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EVT-005</a:t>
            </a:r>
          </a:p>
        </p:txBody>
      </p:sp>
      <p:sp>
        <p:nvSpPr>
          <p:cNvPr id="113" name="TextBox 112"/>
          <p:cNvSpPr txBox="1"/>
          <p:nvPr/>
        </p:nvSpPr>
        <p:spPr>
          <a:xfrm>
            <a:off x="3564455" y="4837176"/>
            <a:ext cx="2619111"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Abendkonzert</a:t>
            </a:r>
          </a:p>
        </p:txBody>
      </p:sp>
      <p:sp>
        <p:nvSpPr>
          <p:cNvPr id="114" name="TextBox 113"/>
          <p:cNvSpPr txBox="1"/>
          <p:nvPr/>
        </p:nvSpPr>
        <p:spPr>
          <a:xfrm>
            <a:off x="6275007" y="4837176"/>
            <a:ext cx="898953"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2026-06-13</a:t>
            </a:r>
          </a:p>
        </p:txBody>
      </p:sp>
      <p:sp>
        <p:nvSpPr>
          <p:cNvPr id="115" name="TextBox 114"/>
          <p:cNvSpPr txBox="1"/>
          <p:nvPr/>
        </p:nvSpPr>
        <p:spPr>
          <a:xfrm>
            <a:off x="7265401" y="4837176"/>
            <a:ext cx="586197"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20:00</a:t>
            </a:r>
          </a:p>
        </p:txBody>
      </p:sp>
      <p:sp>
        <p:nvSpPr>
          <p:cNvPr id="116" name="TextBox 115"/>
          <p:cNvSpPr txBox="1"/>
          <p:nvPr/>
        </p:nvSpPr>
        <p:spPr>
          <a:xfrm>
            <a:off x="7943039" y="4837176"/>
            <a:ext cx="586197"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22:30</a:t>
            </a:r>
          </a:p>
        </p:txBody>
      </p:sp>
      <p:sp>
        <p:nvSpPr>
          <p:cNvPr id="117" name="TextBox 116"/>
          <p:cNvSpPr txBox="1"/>
          <p:nvPr/>
        </p:nvSpPr>
        <p:spPr>
          <a:xfrm>
            <a:off x="8620677" y="4837176"/>
            <a:ext cx="1055331"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Saal A</a:t>
            </a:r>
          </a:p>
        </p:txBody>
      </p:sp>
      <p:sp>
        <p:nvSpPr>
          <p:cNvPr id="118" name="TextBox 117"/>
          <p:cNvSpPr txBox="1"/>
          <p:nvPr/>
        </p:nvSpPr>
        <p:spPr>
          <a:xfrm>
            <a:off x="9767449" y="4837176"/>
            <a:ext cx="1055331"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Konzert</a:t>
            </a:r>
          </a:p>
        </p:txBody>
      </p:sp>
      <p:sp>
        <p:nvSpPr>
          <p:cNvPr id="119" name="TextBox 118"/>
          <p:cNvSpPr txBox="1"/>
          <p:nvPr/>
        </p:nvSpPr>
        <p:spPr>
          <a:xfrm>
            <a:off x="10914221" y="4837176"/>
            <a:ext cx="481945" cy="137160"/>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a:t>
            </a:r>
          </a:p>
        </p:txBody>
      </p:sp>
      <p:sp>
        <p:nvSpPr>
          <p:cNvPr id="120" name="Rectangle 119"/>
          <p:cNvSpPr/>
          <p:nvPr/>
        </p:nvSpPr>
        <p:spPr>
          <a:xfrm>
            <a:off x="2249424" y="5047488"/>
            <a:ext cx="9174175"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1" name="Rectangle 120"/>
          <p:cNvSpPr/>
          <p:nvPr/>
        </p:nvSpPr>
        <p:spPr>
          <a:xfrm>
            <a:off x="2304288" y="3415284"/>
            <a:ext cx="118872" cy="118872"/>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2" name="Rectangle 121"/>
          <p:cNvSpPr/>
          <p:nvPr/>
        </p:nvSpPr>
        <p:spPr>
          <a:xfrm>
            <a:off x="2304288" y="3707891"/>
            <a:ext cx="118872" cy="118872"/>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3" name="Rectangle 122"/>
          <p:cNvSpPr/>
          <p:nvPr/>
        </p:nvSpPr>
        <p:spPr>
          <a:xfrm>
            <a:off x="2304288" y="4000500"/>
            <a:ext cx="118872" cy="118872"/>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4" name="Rectangle 123"/>
          <p:cNvSpPr/>
          <p:nvPr/>
        </p:nvSpPr>
        <p:spPr>
          <a:xfrm>
            <a:off x="2304288" y="4293108"/>
            <a:ext cx="118872" cy="118872"/>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5" name="Rectangle 124"/>
          <p:cNvSpPr/>
          <p:nvPr/>
        </p:nvSpPr>
        <p:spPr>
          <a:xfrm>
            <a:off x="2304288" y="4585716"/>
            <a:ext cx="118872" cy="118872"/>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6" name="Rectangle 125"/>
          <p:cNvSpPr/>
          <p:nvPr/>
        </p:nvSpPr>
        <p:spPr>
          <a:xfrm>
            <a:off x="2304288" y="4878324"/>
            <a:ext cx="118872" cy="118872"/>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7" name="Rounded Rectangle 126"/>
          <p:cNvSpPr/>
          <p:nvPr/>
        </p:nvSpPr>
        <p:spPr>
          <a:xfrm>
            <a:off x="2249424" y="5230368"/>
            <a:ext cx="1408176"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8" name="TextBox 127"/>
          <p:cNvSpPr txBox="1"/>
          <p:nvPr/>
        </p:nvSpPr>
        <p:spPr>
          <a:xfrm>
            <a:off x="2249424" y="5280660"/>
            <a:ext cx="1408176"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Änderungen speichern</a:t>
            </a:r>
          </a:p>
        </p:txBody>
      </p:sp>
      <p:sp>
        <p:nvSpPr>
          <p:cNvPr id="129" name="Oval 128"/>
          <p:cNvSpPr/>
          <p:nvPr/>
        </p:nvSpPr>
        <p:spPr>
          <a:xfrm>
            <a:off x="2240280" y="191109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0" name="TextBox 129"/>
          <p:cNvSpPr txBox="1"/>
          <p:nvPr/>
        </p:nvSpPr>
        <p:spPr>
          <a:xfrm>
            <a:off x="2240280" y="197053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131" name="Oval 130"/>
          <p:cNvSpPr/>
          <p:nvPr/>
        </p:nvSpPr>
        <p:spPr>
          <a:xfrm>
            <a:off x="2240280" y="26974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2" name="TextBox 131"/>
          <p:cNvSpPr txBox="1"/>
          <p:nvPr/>
        </p:nvSpPr>
        <p:spPr>
          <a:xfrm>
            <a:off x="2240280" y="275691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133" name="Oval 132"/>
          <p:cNvSpPr/>
          <p:nvPr/>
        </p:nvSpPr>
        <p:spPr>
          <a:xfrm>
            <a:off x="2249424" y="339242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4" name="TextBox 133"/>
          <p:cNvSpPr txBox="1"/>
          <p:nvPr/>
        </p:nvSpPr>
        <p:spPr>
          <a:xfrm>
            <a:off x="2249424" y="345186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135" name="Oval 134"/>
          <p:cNvSpPr/>
          <p:nvPr/>
        </p:nvSpPr>
        <p:spPr>
          <a:xfrm>
            <a:off x="4910328" y="391363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6" name="TextBox 135"/>
          <p:cNvSpPr txBox="1"/>
          <p:nvPr/>
        </p:nvSpPr>
        <p:spPr>
          <a:xfrm>
            <a:off x="4910328" y="397306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137" name="Oval 136"/>
          <p:cNvSpPr/>
          <p:nvPr/>
        </p:nvSpPr>
        <p:spPr>
          <a:xfrm>
            <a:off x="11219688" y="26974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8" name="TextBox 137"/>
          <p:cNvSpPr txBox="1"/>
          <p:nvPr/>
        </p:nvSpPr>
        <p:spPr>
          <a:xfrm>
            <a:off x="11219688" y="275691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5</a:t>
            </a:r>
          </a:p>
        </p:txBody>
      </p:sp>
      <p:sp>
        <p:nvSpPr>
          <p:cNvPr id="139" name="Rectangle 138"/>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0" name="Rectangle 139"/>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1" name="TextBox 140"/>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142" name="TextBox 141"/>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Welche Spalten Sie sehen, bestimmen Sie selbst über </a:t>
            </a:r>
            <a:r>
              <a:rPr sz="1000" b="1" i="0" lang="de-DE">
                <a:solidFill>
                  <a:srgbClr val="2B3844"/>
                </a:solidFill>
                <a:latin typeface="Segoe UI"/>
              </a:rPr>
              <a:t>Ansichtsoptionen</a:t>
            </a:r>
            <a:r>
              <a:rPr sz="1000" b="0" i="0" lang="de-DE">
                <a:solidFill>
                  <a:srgbClr val="2B3844"/>
                </a:solidFill>
                <a:latin typeface="Segoe UI"/>
              </a:rPr>
              <a:t> oben rechts. Diese Einstellung wird pro Benutzer dauerhaft gespeichert – Ihre Kollegin kann also eine ganz andere Spaltenauswahl haben als Sie.</a:t>
            </a:r>
          </a:p>
        </p:txBody>
      </p:sp>
      <p:sp>
        <p:nvSpPr>
          <p:cNvPr id="143" name="Rectangle 14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4" name="TextBox 14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Master Editor</a:t>
            </a:r>
          </a:p>
        </p:txBody>
      </p:sp>
      <p:sp>
        <p:nvSpPr>
          <p:cNvPr id="145" name="TextBox 14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115 / 140</a:t>
            </a:r>
          </a:p>
        </p:txBody>
      </p:sp>
    </p:spTree>
  </p:cSld>
  <p:clrMapOvr>
    <a:masterClrMapping/>
  </p:clrMapOvr>
</p:sld>
</file>

<file path=ppt/slides/slide1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fünf Bedienzonen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713701" cy="164592"/>
          </a:xfrm>
          <a:prstGeom prst="rect">
            <a:avLst/>
          </a:prstGeom>
          <a:noFill/>
        </p:spPr>
        <p:txBody>
          <a:bodyPr wrap="square" lIns="0" rIns="0" tIns="0" bIns="0" anchor="t">
            <a:spAutoFit/>
          </a:bodyPr>
          <a:lstStyle/>
          <a:p>
            <a:pPr algn="l">
              <a:lnSpc>
                <a:spcPct val="100000"/>
              </a:lnSpc>
            </a:pPr>
            <a:r>
              <a:rPr sz="1100" b="1" i="0" lang="de-DE">
                <a:solidFill>
                  <a:srgbClr val="FFFFFF"/>
                </a:solidFill>
                <a:latin typeface="Segoe UI"/>
              </a:rPr>
              <a:t>Nr.</a:t>
            </a:r>
          </a:p>
        </p:txBody>
      </p:sp>
      <p:sp>
        <p:nvSpPr>
          <p:cNvPr id="8" name="TextBox 7"/>
          <p:cNvSpPr txBox="1"/>
          <p:nvPr/>
        </p:nvSpPr>
        <p:spPr>
          <a:xfrm>
            <a:off x="1573237" y="1435608"/>
            <a:ext cx="2407244" cy="164592"/>
          </a:xfrm>
          <a:prstGeom prst="rect">
            <a:avLst/>
          </a:prstGeom>
          <a:noFill/>
        </p:spPr>
        <p:txBody>
          <a:bodyPr wrap="square" lIns="0" rIns="0" tIns="0" bIns="0" anchor="t">
            <a:spAutoFit/>
          </a:bodyPr>
          <a:lstStyle/>
          <a:p>
            <a:pPr algn="l">
              <a:lnSpc>
                <a:spcPct val="100000"/>
              </a:lnSpc>
            </a:pPr>
            <a:r>
              <a:rPr sz="1100" b="1" i="0" lang="de-DE">
                <a:solidFill>
                  <a:srgbClr val="FFFFFF"/>
                </a:solidFill>
                <a:latin typeface="Segoe UI"/>
              </a:rPr>
              <a:t>Zone</a:t>
            </a:r>
          </a:p>
        </p:txBody>
      </p:sp>
      <p:sp>
        <p:nvSpPr>
          <p:cNvPr id="9" name="TextBox 8"/>
          <p:cNvSpPr txBox="1"/>
          <p:nvPr/>
        </p:nvSpPr>
        <p:spPr>
          <a:xfrm>
            <a:off x="4163362" y="1435608"/>
            <a:ext cx="7388253" cy="164592"/>
          </a:xfrm>
          <a:prstGeom prst="rect">
            <a:avLst/>
          </a:prstGeom>
          <a:noFill/>
        </p:spPr>
        <p:txBody>
          <a:bodyPr wrap="square" lIns="0" rIns="0" tIns="0" bIns="0" anchor="t">
            <a:spAutoFit/>
          </a:bodyPr>
          <a:lstStyle/>
          <a:p>
            <a:pPr algn="l">
              <a:lnSpc>
                <a:spcPct val="100000"/>
              </a:lnSpc>
            </a:pPr>
            <a:r>
              <a:rPr sz="1100" b="1" i="0" lang="de-DE">
                <a:solidFill>
                  <a:srgbClr val="FFFFFF"/>
                </a:solidFill>
                <a:latin typeface="Segoe UI"/>
              </a:rPr>
              <a:t>Wozu</a:t>
            </a:r>
          </a:p>
        </p:txBody>
      </p:sp>
      <p:sp>
        <p:nvSpPr>
          <p:cNvPr id="10" name="TextBox 9"/>
          <p:cNvSpPr txBox="1"/>
          <p:nvPr/>
        </p:nvSpPr>
        <p:spPr>
          <a:xfrm>
            <a:off x="676656" y="1856232"/>
            <a:ext cx="713701" cy="340233"/>
          </a:xfrm>
          <a:prstGeom prst="rect">
            <a:avLst/>
          </a:prstGeom>
          <a:noFill/>
        </p:spPr>
        <p:txBody>
          <a:bodyPr wrap="square" lIns="0" rIns="0" tIns="0" bIns="0" anchor="t">
            <a:spAutoFit/>
          </a:bodyPr>
          <a:lstStyle/>
          <a:p>
            <a:pPr algn="l">
              <a:lnSpc>
                <a:spcPct val="118000"/>
              </a:lnSpc>
            </a:pPr>
            <a:r>
              <a:rPr sz="1050" b="1" i="0" lang="de-DE">
                <a:solidFill>
                  <a:srgbClr val="1F2933"/>
                </a:solidFill>
                <a:latin typeface="Segoe UI"/>
              </a:rPr>
              <a:t>1</a:t>
            </a:r>
          </a:p>
        </p:txBody>
      </p:sp>
      <p:sp>
        <p:nvSpPr>
          <p:cNvPr id="11" name="TextBox 10"/>
          <p:cNvSpPr txBox="1"/>
          <p:nvPr/>
        </p:nvSpPr>
        <p:spPr>
          <a:xfrm>
            <a:off x="1573237" y="1856232"/>
            <a:ext cx="2407244"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Filterleiste</a:t>
            </a:r>
          </a:p>
        </p:txBody>
      </p:sp>
      <p:sp>
        <p:nvSpPr>
          <p:cNvPr id="12" name="TextBox 11"/>
          <p:cNvSpPr txBox="1"/>
          <p:nvPr/>
        </p:nvSpPr>
        <p:spPr>
          <a:xfrm>
            <a:off x="4163362" y="1856232"/>
            <a:ext cx="7388253"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Hauptveranstaltung, Datum, Ort, Kategorie und Volltextsuche – die Auswahlfelder passen sich einander an.</a:t>
            </a:r>
          </a:p>
        </p:txBody>
      </p:sp>
      <p:sp>
        <p:nvSpPr>
          <p:cNvPr id="13" name="Rectangle 12"/>
          <p:cNvSpPr/>
          <p:nvPr/>
        </p:nvSpPr>
        <p:spPr>
          <a:xfrm>
            <a:off x="566928" y="220560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205609"/>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397633"/>
            <a:ext cx="713701" cy="340233"/>
          </a:xfrm>
          <a:prstGeom prst="rect">
            <a:avLst/>
          </a:prstGeom>
          <a:noFill/>
        </p:spPr>
        <p:txBody>
          <a:bodyPr wrap="square" lIns="0" rIns="0" tIns="0" bIns="0" anchor="t">
            <a:spAutoFit/>
          </a:bodyPr>
          <a:lstStyle/>
          <a:p>
            <a:pPr algn="l">
              <a:lnSpc>
                <a:spcPct val="118000"/>
              </a:lnSpc>
            </a:pPr>
            <a:r>
              <a:rPr sz="1050" b="1" i="0" lang="de-DE">
                <a:solidFill>
                  <a:srgbClr val="1F2933"/>
                </a:solidFill>
                <a:latin typeface="Segoe UI"/>
              </a:rPr>
              <a:t>2</a:t>
            </a:r>
          </a:p>
        </p:txBody>
      </p:sp>
      <p:sp>
        <p:nvSpPr>
          <p:cNvPr id="16" name="TextBox 15"/>
          <p:cNvSpPr txBox="1"/>
          <p:nvPr/>
        </p:nvSpPr>
        <p:spPr>
          <a:xfrm>
            <a:off x="1573237" y="2397633"/>
            <a:ext cx="2407244"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Massenaktionen</a:t>
            </a:r>
          </a:p>
        </p:txBody>
      </p:sp>
      <p:sp>
        <p:nvSpPr>
          <p:cNvPr id="17" name="TextBox 16"/>
          <p:cNvSpPr txBox="1"/>
          <p:nvPr/>
        </p:nvSpPr>
        <p:spPr>
          <a:xfrm>
            <a:off x="4163362" y="2397633"/>
            <a:ext cx="7388253"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Aktion wählen, Wert eintragen, auf Anwenden klicken – wirkt auf alle markierten Zeilen.</a:t>
            </a:r>
          </a:p>
        </p:txBody>
      </p:sp>
      <p:sp>
        <p:nvSpPr>
          <p:cNvPr id="18" name="Rectangle 17"/>
          <p:cNvSpPr/>
          <p:nvPr/>
        </p:nvSpPr>
        <p:spPr>
          <a:xfrm>
            <a:off x="566928" y="274701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939033"/>
            <a:ext cx="713701" cy="340233"/>
          </a:xfrm>
          <a:prstGeom prst="rect">
            <a:avLst/>
          </a:prstGeom>
          <a:noFill/>
        </p:spPr>
        <p:txBody>
          <a:bodyPr wrap="square" lIns="0" rIns="0" tIns="0" bIns="0" anchor="t">
            <a:spAutoFit/>
          </a:bodyPr>
          <a:lstStyle/>
          <a:p>
            <a:pPr algn="l">
              <a:lnSpc>
                <a:spcPct val="118000"/>
              </a:lnSpc>
            </a:pPr>
            <a:r>
              <a:rPr sz="1050" b="1" i="0" lang="de-DE">
                <a:solidFill>
                  <a:srgbClr val="1F2933"/>
                </a:solidFill>
                <a:latin typeface="Segoe UI"/>
              </a:rPr>
              <a:t>3</a:t>
            </a:r>
          </a:p>
        </p:txBody>
      </p:sp>
      <p:sp>
        <p:nvSpPr>
          <p:cNvPr id="20" name="TextBox 19"/>
          <p:cNvSpPr txBox="1"/>
          <p:nvPr/>
        </p:nvSpPr>
        <p:spPr>
          <a:xfrm>
            <a:off x="1573237" y="2939033"/>
            <a:ext cx="2407244"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Markierungsspalte</a:t>
            </a:r>
          </a:p>
        </p:txBody>
      </p:sp>
      <p:sp>
        <p:nvSpPr>
          <p:cNvPr id="21" name="TextBox 20"/>
          <p:cNvSpPr txBox="1"/>
          <p:nvPr/>
        </p:nvSpPr>
        <p:spPr>
          <a:xfrm>
            <a:off x="4163362" y="2939033"/>
            <a:ext cx="7388253"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Kästchen je Zeile; das Kästchen im Kopf markiert alles auf der aktuellen Seite.</a:t>
            </a:r>
          </a:p>
        </p:txBody>
      </p:sp>
      <p:sp>
        <p:nvSpPr>
          <p:cNvPr id="22" name="Rectangle 21"/>
          <p:cNvSpPr/>
          <p:nvPr/>
        </p:nvSpPr>
        <p:spPr>
          <a:xfrm>
            <a:off x="566928" y="328841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288410"/>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480434"/>
            <a:ext cx="713701" cy="340233"/>
          </a:xfrm>
          <a:prstGeom prst="rect">
            <a:avLst/>
          </a:prstGeom>
          <a:noFill/>
        </p:spPr>
        <p:txBody>
          <a:bodyPr wrap="square" lIns="0" rIns="0" tIns="0" bIns="0" anchor="t">
            <a:spAutoFit/>
          </a:bodyPr>
          <a:lstStyle/>
          <a:p>
            <a:pPr algn="l">
              <a:lnSpc>
                <a:spcPct val="118000"/>
              </a:lnSpc>
            </a:pPr>
            <a:r>
              <a:rPr sz="1050" b="1" i="0" lang="de-DE">
                <a:solidFill>
                  <a:srgbClr val="1F2933"/>
                </a:solidFill>
                <a:latin typeface="Segoe UI"/>
              </a:rPr>
              <a:t>4</a:t>
            </a:r>
          </a:p>
        </p:txBody>
      </p:sp>
      <p:sp>
        <p:nvSpPr>
          <p:cNvPr id="25" name="TextBox 24"/>
          <p:cNvSpPr txBox="1"/>
          <p:nvPr/>
        </p:nvSpPr>
        <p:spPr>
          <a:xfrm>
            <a:off x="1573237" y="3480434"/>
            <a:ext cx="2407244"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Die Tabelle selbst</a:t>
            </a:r>
          </a:p>
        </p:txBody>
      </p:sp>
      <p:sp>
        <p:nvSpPr>
          <p:cNvPr id="26" name="TextBox 25"/>
          <p:cNvSpPr txBox="1"/>
          <p:nvPr/>
        </p:nvSpPr>
        <p:spPr>
          <a:xfrm>
            <a:off x="4163362" y="3480434"/>
            <a:ext cx="7388253"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Fast jedes Feld lässt sich direkt anklicken und ändern.</a:t>
            </a:r>
          </a:p>
        </p:txBody>
      </p:sp>
      <p:sp>
        <p:nvSpPr>
          <p:cNvPr id="27" name="Rectangle 26"/>
          <p:cNvSpPr/>
          <p:nvPr/>
        </p:nvSpPr>
        <p:spPr>
          <a:xfrm>
            <a:off x="566928" y="382981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4021835"/>
            <a:ext cx="713701" cy="340233"/>
          </a:xfrm>
          <a:prstGeom prst="rect">
            <a:avLst/>
          </a:prstGeom>
          <a:noFill/>
        </p:spPr>
        <p:txBody>
          <a:bodyPr wrap="square" lIns="0" rIns="0" tIns="0" bIns="0" anchor="t">
            <a:spAutoFit/>
          </a:bodyPr>
          <a:lstStyle/>
          <a:p>
            <a:pPr algn="l">
              <a:lnSpc>
                <a:spcPct val="118000"/>
              </a:lnSpc>
            </a:pPr>
            <a:r>
              <a:rPr sz="1050" b="1" i="0" lang="de-DE">
                <a:solidFill>
                  <a:srgbClr val="1F2933"/>
                </a:solidFill>
                <a:latin typeface="Segoe UI"/>
              </a:rPr>
              <a:t>5</a:t>
            </a:r>
          </a:p>
        </p:txBody>
      </p:sp>
      <p:sp>
        <p:nvSpPr>
          <p:cNvPr id="29" name="TextBox 28"/>
          <p:cNvSpPr txBox="1"/>
          <p:nvPr/>
        </p:nvSpPr>
        <p:spPr>
          <a:xfrm>
            <a:off x="1573237" y="4021835"/>
            <a:ext cx="2407244"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Ansichtsoptionen</a:t>
            </a:r>
          </a:p>
        </p:txBody>
      </p:sp>
      <p:sp>
        <p:nvSpPr>
          <p:cNvPr id="30" name="TextBox 29"/>
          <p:cNvSpPr txBox="1"/>
          <p:nvPr/>
        </p:nvSpPr>
        <p:spPr>
          <a:xfrm>
            <a:off x="4163362" y="4021835"/>
            <a:ext cx="7388253"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Welche Spalten sichtbar sind und wie viele Einträge je Seite geladen werden.</a:t>
            </a:r>
          </a:p>
        </p:txBody>
      </p:sp>
      <p:sp>
        <p:nvSpPr>
          <p:cNvPr id="31" name="Rectangle 30"/>
          <p:cNvSpPr/>
          <p:nvPr/>
        </p:nvSpPr>
        <p:spPr>
          <a:xfrm>
            <a:off x="566928" y="437121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Master Editor</a:t>
            </a:r>
          </a:p>
        </p:txBody>
      </p:sp>
      <p:sp>
        <p:nvSpPr>
          <p:cNvPr id="34" name="TextBox 3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116 / 140</a:t>
            </a:r>
          </a:p>
        </p:txBody>
      </p:sp>
    </p:spTree>
  </p:cSld>
  <p:clrMapOvr>
    <a:masterClrMapping/>
  </p:clrMapOvr>
</p:sld>
</file>

<file path=ppt/slides/slide1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Filtern und suchen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444752"/>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41247" y="1353312"/>
            <a:ext cx="10783519" cy="237744"/>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Die Filter denken mit.</a:t>
            </a:r>
          </a:p>
        </p:txBody>
      </p:sp>
      <p:sp>
        <p:nvSpPr>
          <p:cNvPr id="8" name="TextBox 7"/>
          <p:cNvSpPr txBox="1"/>
          <p:nvPr/>
        </p:nvSpPr>
        <p:spPr>
          <a:xfrm>
            <a:off x="841247" y="1612138"/>
            <a:ext cx="10783519" cy="274320"/>
          </a:xfrm>
          <a:prstGeom prst="rect">
            <a:avLst/>
          </a:prstGeom>
          <a:noFill/>
        </p:spPr>
        <p:txBody>
          <a:bodyPr wrap="square" lIns="0" rIns="0" tIns="0" bIns="0" anchor="t">
            <a:spAutoFit/>
          </a:bodyPr>
          <a:lstStyle/>
          <a:p>
            <a:pPr algn="l">
              <a:lnSpc>
                <a:spcPct val="122000"/>
              </a:lnSpc>
            </a:pPr>
            <a:r>
              <a:rPr sz="1150" b="0" i="0" lang="de-DE">
                <a:solidFill>
                  <a:srgbClr val="3B4A57"/>
                </a:solidFill>
                <a:latin typeface="Segoe UI"/>
              </a:rPr>
              <a:t>Wählen Sie eine Hauptveranstaltung, passen sich die Auswahlfelder für Datum, Ort und Kategorie automatisch an – es erscheinen nur noch Optionen, die darin tatsächlich vorkommen. Sie können sich also nicht versehentlich in eine leere Auswahl filtern.</a:t>
            </a:r>
          </a:p>
        </p:txBody>
      </p:sp>
      <p:sp>
        <p:nvSpPr>
          <p:cNvPr id="9" name="Oval 8"/>
          <p:cNvSpPr/>
          <p:nvPr/>
        </p:nvSpPr>
        <p:spPr>
          <a:xfrm>
            <a:off x="566928" y="2315972"/>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841247" y="2224532"/>
            <a:ext cx="10783519" cy="237744"/>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Die Volltextsuche.</a:t>
            </a:r>
          </a:p>
        </p:txBody>
      </p:sp>
      <p:sp>
        <p:nvSpPr>
          <p:cNvPr id="11" name="TextBox 10"/>
          <p:cNvSpPr txBox="1"/>
          <p:nvPr/>
        </p:nvSpPr>
        <p:spPr>
          <a:xfrm>
            <a:off x="841247" y="2483358"/>
            <a:ext cx="10783519" cy="274320"/>
          </a:xfrm>
          <a:prstGeom prst="rect">
            <a:avLst/>
          </a:prstGeom>
          <a:noFill/>
        </p:spPr>
        <p:txBody>
          <a:bodyPr wrap="square" lIns="0" rIns="0" tIns="0" bIns="0" anchor="t">
            <a:spAutoFit/>
          </a:bodyPr>
          <a:lstStyle/>
          <a:p>
            <a:pPr algn="l">
              <a:lnSpc>
                <a:spcPct val="122000"/>
              </a:lnSpc>
            </a:pPr>
            <a:r>
              <a:rPr sz="1150" b="0" i="0" lang="de-DE">
                <a:solidFill>
                  <a:srgbClr val="3B4A57"/>
                </a:solidFill>
                <a:latin typeface="Segoe UI"/>
              </a:rPr>
              <a:t>Durchsucht Titel, Beschreibungen und IDs gleichzeitig.</a:t>
            </a:r>
          </a:p>
        </p:txBody>
      </p:sp>
      <p:sp>
        <p:nvSpPr>
          <p:cNvPr id="12" name="Oval 11"/>
          <p:cNvSpPr/>
          <p:nvPr/>
        </p:nvSpPr>
        <p:spPr>
          <a:xfrm>
            <a:off x="566928" y="3009011"/>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841247" y="2917571"/>
            <a:ext cx="10783519" cy="237744"/>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Filter zurücksetzen.</a:t>
            </a:r>
          </a:p>
        </p:txBody>
      </p:sp>
      <p:sp>
        <p:nvSpPr>
          <p:cNvPr id="14" name="TextBox 13"/>
          <p:cNvSpPr txBox="1"/>
          <p:nvPr/>
        </p:nvSpPr>
        <p:spPr>
          <a:xfrm>
            <a:off x="841247" y="3176397"/>
            <a:ext cx="10783519" cy="274320"/>
          </a:xfrm>
          <a:prstGeom prst="rect">
            <a:avLst/>
          </a:prstGeom>
          <a:noFill/>
        </p:spPr>
        <p:txBody>
          <a:bodyPr wrap="square" lIns="0" rIns="0" tIns="0" bIns="0" anchor="t">
            <a:spAutoFit/>
          </a:bodyPr>
          <a:lstStyle/>
          <a:p>
            <a:pPr algn="l">
              <a:lnSpc>
                <a:spcPct val="122000"/>
              </a:lnSpc>
            </a:pPr>
            <a:r>
              <a:rPr sz="1150" b="0" i="0" lang="de-DE">
                <a:solidFill>
                  <a:srgbClr val="3B4A57"/>
                </a:solidFill>
                <a:latin typeface="Segoe UI"/>
              </a:rPr>
              <a:t>Stellt mit einem Klick den Ausgangszustand wieder her.</a:t>
            </a:r>
          </a:p>
        </p:txBody>
      </p:sp>
      <p:sp>
        <p:nvSpPr>
          <p:cNvPr id="15" name="Oval 14"/>
          <p:cNvSpPr/>
          <p:nvPr/>
        </p:nvSpPr>
        <p:spPr>
          <a:xfrm>
            <a:off x="566928" y="3702049"/>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841247" y="3610610"/>
            <a:ext cx="10783519" cy="237744"/>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Änderungen anzeigen.</a:t>
            </a:r>
          </a:p>
        </p:txBody>
      </p:sp>
      <p:sp>
        <p:nvSpPr>
          <p:cNvPr id="17" name="TextBox 16"/>
          <p:cNvSpPr txBox="1"/>
          <p:nvPr/>
        </p:nvSpPr>
        <p:spPr>
          <a:xfrm>
            <a:off x="841247" y="3869436"/>
            <a:ext cx="10783519" cy="274320"/>
          </a:xfrm>
          <a:prstGeom prst="rect">
            <a:avLst/>
          </a:prstGeom>
          <a:noFill/>
        </p:spPr>
        <p:txBody>
          <a:bodyPr wrap="square" lIns="0" rIns="0" tIns="0" bIns="0" anchor="t">
            <a:spAutoFit/>
          </a:bodyPr>
          <a:lstStyle/>
          <a:p>
            <a:pPr algn="l">
              <a:lnSpc>
                <a:spcPct val="122000"/>
              </a:lnSpc>
            </a:pPr>
            <a:r>
              <a:rPr sz="1150" b="0" i="0" lang="de-DE">
                <a:solidFill>
                  <a:srgbClr val="3B4A57"/>
                </a:solidFill>
                <a:latin typeface="Segoe UI"/>
              </a:rPr>
              <a:t>Blendet alles aus außer den Zeilen, in denen Sie noch ungespeicherte Änderungen haben. Der schnellste Weg, vor dem Speichern noch einmal Korrektur zu lesen.</a:t>
            </a:r>
          </a:p>
        </p:txBody>
      </p:sp>
      <p:sp>
        <p:nvSpPr>
          <p:cNvPr id="18" name="Rectangle 17"/>
          <p:cNvSpPr/>
          <p:nvPr/>
        </p:nvSpPr>
        <p:spPr>
          <a:xfrm>
            <a:off x="566928" y="5650992"/>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5650992"/>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49808" y="5769864"/>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1" name="TextBox 20"/>
          <p:cNvSpPr txBox="1"/>
          <p:nvPr/>
        </p:nvSpPr>
        <p:spPr>
          <a:xfrm>
            <a:off x="1773936" y="5769864"/>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Filter wirken auch auf die Massenaktionen: Was Sie nicht sehen, wird auch nicht verändert. Filtern Sie deshalb zuerst so eng wie möglich – das ist der beste Schutz vor versehentlichen Änderungen am falschen Bestand.</a:t>
            </a:r>
          </a:p>
        </p:txBody>
      </p:sp>
      <p:sp>
        <p:nvSpPr>
          <p:cNvPr id="22" name="Rectangle 2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Master Editor</a:t>
            </a:r>
          </a:p>
        </p:txBody>
      </p:sp>
      <p:sp>
        <p:nvSpPr>
          <p:cNvPr id="24" name="TextBox 2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117 / 140</a:t>
            </a:r>
          </a:p>
        </p:txBody>
      </p:sp>
    </p:spTree>
  </p:cSld>
  <p:clrMapOvr>
    <a:masterClrMapping/>
  </p:clrMapOvr>
</p:sld>
</file>

<file path=ppt/slides/slide1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Direkt in der Tabelle ändern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400800" cy="4206240"/>
          </a:xfrm>
          <a:prstGeom prst="rect">
            <a:avLst/>
          </a:prstGeom>
          <a:solidFill>
            <a:srgbClr val="FFFFFF"/>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749808" y="1536192"/>
            <a:ext cx="6035040" cy="23774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813816" y="1591056"/>
            <a:ext cx="851534" cy="137160"/>
          </a:xfrm>
          <a:prstGeom prst="rect">
            <a:avLst/>
          </a:prstGeom>
          <a:noFill/>
        </p:spPr>
        <p:txBody>
          <a:bodyPr wrap="square" lIns="0" rIns="0" tIns="0" bIns="0" anchor="t">
            <a:spAutoFit/>
          </a:bodyPr>
          <a:lstStyle/>
          <a:p>
            <a:pPr algn="l">
              <a:lnSpc>
                <a:spcPct val="100000"/>
              </a:lnSpc>
            </a:pPr>
            <a:r>
              <a:rPr sz="850" b="1" i="0" lang="de-DE">
                <a:solidFill>
                  <a:srgbClr val="0B3A5D"/>
                </a:solidFill>
                <a:latin typeface="Segoe UI"/>
              </a:rPr>
              <a:t>ID</a:t>
            </a:r>
          </a:p>
        </p:txBody>
      </p:sp>
      <p:sp>
        <p:nvSpPr>
          <p:cNvPr id="9" name="TextBox 8"/>
          <p:cNvSpPr txBox="1"/>
          <p:nvPr/>
        </p:nvSpPr>
        <p:spPr>
          <a:xfrm>
            <a:off x="1756791" y="1591056"/>
            <a:ext cx="2171699" cy="137160"/>
          </a:xfrm>
          <a:prstGeom prst="rect">
            <a:avLst/>
          </a:prstGeom>
          <a:noFill/>
        </p:spPr>
        <p:txBody>
          <a:bodyPr wrap="square" lIns="0" rIns="0" tIns="0" bIns="0" anchor="t">
            <a:spAutoFit/>
          </a:bodyPr>
          <a:lstStyle/>
          <a:p>
            <a:pPr algn="l">
              <a:lnSpc>
                <a:spcPct val="100000"/>
              </a:lnSpc>
            </a:pPr>
            <a:r>
              <a:rPr sz="850" b="1" i="0" lang="de-DE">
                <a:solidFill>
                  <a:srgbClr val="0B3A5D"/>
                </a:solidFill>
                <a:latin typeface="Segoe UI"/>
              </a:rPr>
              <a:t>Titel</a:t>
            </a:r>
          </a:p>
        </p:txBody>
      </p:sp>
      <p:sp>
        <p:nvSpPr>
          <p:cNvPr id="10" name="TextBox 9"/>
          <p:cNvSpPr txBox="1"/>
          <p:nvPr/>
        </p:nvSpPr>
        <p:spPr>
          <a:xfrm>
            <a:off x="4019930" y="1591056"/>
            <a:ext cx="710088" cy="137160"/>
          </a:xfrm>
          <a:prstGeom prst="rect">
            <a:avLst/>
          </a:prstGeom>
          <a:noFill/>
        </p:spPr>
        <p:txBody>
          <a:bodyPr wrap="square" lIns="0" rIns="0" tIns="0" bIns="0" anchor="t">
            <a:spAutoFit/>
          </a:bodyPr>
          <a:lstStyle/>
          <a:p>
            <a:pPr algn="l">
              <a:lnSpc>
                <a:spcPct val="100000"/>
              </a:lnSpc>
            </a:pPr>
            <a:r>
              <a:rPr sz="850" b="1" i="0" lang="de-DE">
                <a:solidFill>
                  <a:srgbClr val="0B3A5D"/>
                </a:solidFill>
                <a:latin typeface="Segoe UI"/>
              </a:rPr>
              <a:t>Start</a:t>
            </a:r>
          </a:p>
        </p:txBody>
      </p:sp>
      <p:sp>
        <p:nvSpPr>
          <p:cNvPr id="11" name="TextBox 10"/>
          <p:cNvSpPr txBox="1"/>
          <p:nvPr/>
        </p:nvSpPr>
        <p:spPr>
          <a:xfrm>
            <a:off x="4821459" y="1591056"/>
            <a:ext cx="710088" cy="137160"/>
          </a:xfrm>
          <a:prstGeom prst="rect">
            <a:avLst/>
          </a:prstGeom>
          <a:noFill/>
        </p:spPr>
        <p:txBody>
          <a:bodyPr wrap="square" lIns="0" rIns="0" tIns="0" bIns="0" anchor="t">
            <a:spAutoFit/>
          </a:bodyPr>
          <a:lstStyle/>
          <a:p>
            <a:pPr algn="l">
              <a:lnSpc>
                <a:spcPct val="100000"/>
              </a:lnSpc>
            </a:pPr>
            <a:r>
              <a:rPr sz="850" b="1" i="0" lang="de-DE">
                <a:solidFill>
                  <a:srgbClr val="0B3A5D"/>
                </a:solidFill>
                <a:latin typeface="Segoe UI"/>
              </a:rPr>
              <a:t>Ende</a:t>
            </a:r>
          </a:p>
        </p:txBody>
      </p:sp>
      <p:sp>
        <p:nvSpPr>
          <p:cNvPr id="12" name="TextBox 11"/>
          <p:cNvSpPr txBox="1"/>
          <p:nvPr/>
        </p:nvSpPr>
        <p:spPr>
          <a:xfrm>
            <a:off x="5622988" y="1591056"/>
            <a:ext cx="1134427" cy="137160"/>
          </a:xfrm>
          <a:prstGeom prst="rect">
            <a:avLst/>
          </a:prstGeom>
          <a:noFill/>
        </p:spPr>
        <p:txBody>
          <a:bodyPr wrap="square" lIns="0" rIns="0" tIns="0" bIns="0" anchor="t">
            <a:spAutoFit/>
          </a:bodyPr>
          <a:lstStyle/>
          <a:p>
            <a:pPr algn="l">
              <a:lnSpc>
                <a:spcPct val="100000"/>
              </a:lnSpc>
            </a:pPr>
            <a:r>
              <a:rPr sz="850" b="1" i="0" lang="de-DE">
                <a:solidFill>
                  <a:srgbClr val="0B3A5D"/>
                </a:solidFill>
                <a:latin typeface="Segoe UI"/>
              </a:rPr>
              <a:t>Ort</a:t>
            </a:r>
          </a:p>
        </p:txBody>
      </p:sp>
      <p:sp>
        <p:nvSpPr>
          <p:cNvPr id="13" name="Rectangle 12"/>
          <p:cNvSpPr/>
          <p:nvPr/>
        </p:nvSpPr>
        <p:spPr>
          <a:xfrm>
            <a:off x="749808" y="1773936"/>
            <a:ext cx="6035040"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13816" y="1901952"/>
            <a:ext cx="851534" cy="137160"/>
          </a:xfrm>
          <a:prstGeom prst="rect">
            <a:avLst/>
          </a:prstGeom>
          <a:noFill/>
        </p:spPr>
        <p:txBody>
          <a:bodyPr wrap="square" lIns="0" rIns="0" tIns="0" bIns="0" anchor="t">
            <a:spAutoFit/>
          </a:bodyPr>
          <a:lstStyle/>
          <a:p>
            <a:pPr algn="l">
              <a:lnSpc>
                <a:spcPct val="100000"/>
              </a:lnSpc>
            </a:pPr>
            <a:r>
              <a:rPr sz="850" b="0" i="0" lang="de-DE">
                <a:solidFill>
                  <a:srgbClr val="1F2933"/>
                </a:solidFill>
                <a:latin typeface="Segoe UI"/>
              </a:rPr>
              <a:t>EVT-001</a:t>
            </a:r>
          </a:p>
        </p:txBody>
      </p:sp>
      <p:sp>
        <p:nvSpPr>
          <p:cNvPr id="15" name="TextBox 14"/>
          <p:cNvSpPr txBox="1"/>
          <p:nvPr/>
        </p:nvSpPr>
        <p:spPr>
          <a:xfrm>
            <a:off x="1756791" y="1901952"/>
            <a:ext cx="2171699" cy="137160"/>
          </a:xfrm>
          <a:prstGeom prst="rect">
            <a:avLst/>
          </a:prstGeom>
          <a:noFill/>
        </p:spPr>
        <p:txBody>
          <a:bodyPr wrap="square" lIns="0" rIns="0" tIns="0" bIns="0" anchor="t">
            <a:spAutoFit/>
          </a:bodyPr>
          <a:lstStyle/>
          <a:p>
            <a:pPr algn="l">
              <a:lnSpc>
                <a:spcPct val="100000"/>
              </a:lnSpc>
            </a:pPr>
            <a:r>
              <a:rPr sz="850" b="0" i="0" lang="de-DE">
                <a:solidFill>
                  <a:srgbClr val="1F2933"/>
                </a:solidFill>
                <a:latin typeface="Segoe UI"/>
              </a:rPr>
              <a:t>Eröffnungsvortrag</a:t>
            </a:r>
          </a:p>
        </p:txBody>
      </p:sp>
      <p:sp>
        <p:nvSpPr>
          <p:cNvPr id="16" name="TextBox 15"/>
          <p:cNvSpPr txBox="1"/>
          <p:nvPr/>
        </p:nvSpPr>
        <p:spPr>
          <a:xfrm>
            <a:off x="4019930" y="1901952"/>
            <a:ext cx="710088" cy="137160"/>
          </a:xfrm>
          <a:prstGeom prst="rect">
            <a:avLst/>
          </a:prstGeom>
          <a:noFill/>
        </p:spPr>
        <p:txBody>
          <a:bodyPr wrap="square" lIns="0" rIns="0" tIns="0" bIns="0" anchor="t">
            <a:spAutoFit/>
          </a:bodyPr>
          <a:lstStyle/>
          <a:p>
            <a:pPr algn="l">
              <a:lnSpc>
                <a:spcPct val="100000"/>
              </a:lnSpc>
            </a:pPr>
            <a:r>
              <a:rPr sz="850" b="0" i="0" lang="de-DE">
                <a:solidFill>
                  <a:srgbClr val="1F2933"/>
                </a:solidFill>
                <a:latin typeface="Segoe UI"/>
              </a:rPr>
              <a:t>10:00</a:t>
            </a:r>
          </a:p>
        </p:txBody>
      </p:sp>
      <p:sp>
        <p:nvSpPr>
          <p:cNvPr id="17" name="TextBox 16"/>
          <p:cNvSpPr txBox="1"/>
          <p:nvPr/>
        </p:nvSpPr>
        <p:spPr>
          <a:xfrm>
            <a:off x="4821459" y="1901952"/>
            <a:ext cx="710088" cy="137160"/>
          </a:xfrm>
          <a:prstGeom prst="rect">
            <a:avLst/>
          </a:prstGeom>
          <a:noFill/>
        </p:spPr>
        <p:txBody>
          <a:bodyPr wrap="square" lIns="0" rIns="0" tIns="0" bIns="0" anchor="t">
            <a:spAutoFit/>
          </a:bodyPr>
          <a:lstStyle/>
          <a:p>
            <a:pPr algn="l">
              <a:lnSpc>
                <a:spcPct val="100000"/>
              </a:lnSpc>
            </a:pPr>
            <a:r>
              <a:rPr sz="850" b="0" i="0" lang="de-DE">
                <a:solidFill>
                  <a:srgbClr val="1F2933"/>
                </a:solidFill>
                <a:latin typeface="Segoe UI"/>
              </a:rPr>
              <a:t>11:00</a:t>
            </a:r>
          </a:p>
        </p:txBody>
      </p:sp>
      <p:sp>
        <p:nvSpPr>
          <p:cNvPr id="18" name="TextBox 17"/>
          <p:cNvSpPr txBox="1"/>
          <p:nvPr/>
        </p:nvSpPr>
        <p:spPr>
          <a:xfrm>
            <a:off x="5622988" y="1901952"/>
            <a:ext cx="1134427" cy="137160"/>
          </a:xfrm>
          <a:prstGeom prst="rect">
            <a:avLst/>
          </a:prstGeom>
          <a:noFill/>
        </p:spPr>
        <p:txBody>
          <a:bodyPr wrap="square" lIns="0" rIns="0" tIns="0" bIns="0" anchor="t">
            <a:spAutoFit/>
          </a:bodyPr>
          <a:lstStyle/>
          <a:p>
            <a:pPr algn="l">
              <a:lnSpc>
                <a:spcPct val="100000"/>
              </a:lnSpc>
            </a:pPr>
            <a:r>
              <a:rPr sz="850" b="0" i="0" lang="de-DE">
                <a:solidFill>
                  <a:srgbClr val="1F2933"/>
                </a:solidFill>
                <a:latin typeface="Segoe UI"/>
              </a:rPr>
              <a:t>Saal A</a:t>
            </a:r>
          </a:p>
        </p:txBody>
      </p:sp>
      <p:sp>
        <p:nvSpPr>
          <p:cNvPr id="19" name="Rectangle 18"/>
          <p:cNvSpPr/>
          <p:nvPr/>
        </p:nvSpPr>
        <p:spPr>
          <a:xfrm>
            <a:off x="749808" y="2157984"/>
            <a:ext cx="6035040" cy="38404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749808" y="2157984"/>
            <a:ext cx="6035040"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813816" y="2286000"/>
            <a:ext cx="851534" cy="137160"/>
          </a:xfrm>
          <a:prstGeom prst="rect">
            <a:avLst/>
          </a:prstGeom>
          <a:noFill/>
        </p:spPr>
        <p:txBody>
          <a:bodyPr wrap="square" lIns="0" rIns="0" tIns="0" bIns="0" anchor="t">
            <a:spAutoFit/>
          </a:bodyPr>
          <a:lstStyle/>
          <a:p>
            <a:pPr algn="l">
              <a:lnSpc>
                <a:spcPct val="100000"/>
              </a:lnSpc>
            </a:pPr>
            <a:r>
              <a:rPr sz="850" b="0" i="0" lang="de-DE">
                <a:solidFill>
                  <a:srgbClr val="1F2933"/>
                </a:solidFill>
                <a:latin typeface="Segoe UI"/>
              </a:rPr>
              <a:t>EVT-002</a:t>
            </a:r>
          </a:p>
        </p:txBody>
      </p:sp>
      <p:sp>
        <p:nvSpPr>
          <p:cNvPr id="22" name="TextBox 21"/>
          <p:cNvSpPr txBox="1"/>
          <p:nvPr/>
        </p:nvSpPr>
        <p:spPr>
          <a:xfrm>
            <a:off x="1756791" y="2286000"/>
            <a:ext cx="2171699" cy="137160"/>
          </a:xfrm>
          <a:prstGeom prst="rect">
            <a:avLst/>
          </a:prstGeom>
          <a:noFill/>
        </p:spPr>
        <p:txBody>
          <a:bodyPr wrap="square" lIns="0" rIns="0" tIns="0" bIns="0" anchor="t">
            <a:spAutoFit/>
          </a:bodyPr>
          <a:lstStyle/>
          <a:p>
            <a:pPr algn="l">
              <a:lnSpc>
                <a:spcPct val="100000"/>
              </a:lnSpc>
            </a:pPr>
            <a:r>
              <a:rPr sz="850" b="0" i="0" lang="de-DE">
                <a:solidFill>
                  <a:srgbClr val="1F2933"/>
                </a:solidFill>
                <a:latin typeface="Segoe UI"/>
              </a:rPr>
              <a:t>Schreibwerkstatt</a:t>
            </a:r>
          </a:p>
        </p:txBody>
      </p:sp>
      <p:sp>
        <p:nvSpPr>
          <p:cNvPr id="23" name="TextBox 22"/>
          <p:cNvSpPr txBox="1"/>
          <p:nvPr/>
        </p:nvSpPr>
        <p:spPr>
          <a:xfrm>
            <a:off x="4019930" y="2286000"/>
            <a:ext cx="710088" cy="137160"/>
          </a:xfrm>
          <a:prstGeom prst="rect">
            <a:avLst/>
          </a:prstGeom>
          <a:noFill/>
        </p:spPr>
        <p:txBody>
          <a:bodyPr wrap="square" lIns="0" rIns="0" tIns="0" bIns="0" anchor="t">
            <a:spAutoFit/>
          </a:bodyPr>
          <a:lstStyle/>
          <a:p>
            <a:pPr algn="l">
              <a:lnSpc>
                <a:spcPct val="100000"/>
              </a:lnSpc>
            </a:pPr>
            <a:r>
              <a:rPr sz="850" b="0" i="0" lang="de-DE">
                <a:solidFill>
                  <a:srgbClr val="1F2933"/>
                </a:solidFill>
                <a:latin typeface="Segoe UI"/>
              </a:rPr>
              <a:t>11:30</a:t>
            </a:r>
          </a:p>
        </p:txBody>
      </p:sp>
      <p:sp>
        <p:nvSpPr>
          <p:cNvPr id="24" name="TextBox 23"/>
          <p:cNvSpPr txBox="1"/>
          <p:nvPr/>
        </p:nvSpPr>
        <p:spPr>
          <a:xfrm>
            <a:off x="4821459" y="2286000"/>
            <a:ext cx="710088" cy="137160"/>
          </a:xfrm>
          <a:prstGeom prst="rect">
            <a:avLst/>
          </a:prstGeom>
          <a:noFill/>
        </p:spPr>
        <p:txBody>
          <a:bodyPr wrap="square" lIns="0" rIns="0" tIns="0" bIns="0" anchor="t">
            <a:spAutoFit/>
          </a:bodyPr>
          <a:lstStyle/>
          <a:p>
            <a:pPr algn="l">
              <a:lnSpc>
                <a:spcPct val="100000"/>
              </a:lnSpc>
            </a:pPr>
            <a:r>
              <a:rPr sz="850" b="0" i="0" lang="de-DE">
                <a:solidFill>
                  <a:srgbClr val="1F2933"/>
                </a:solidFill>
                <a:latin typeface="Segoe UI"/>
              </a:rPr>
              <a:t>13:00</a:t>
            </a:r>
          </a:p>
        </p:txBody>
      </p:sp>
      <p:sp>
        <p:nvSpPr>
          <p:cNvPr id="25" name="TextBox 24"/>
          <p:cNvSpPr txBox="1"/>
          <p:nvPr/>
        </p:nvSpPr>
        <p:spPr>
          <a:xfrm>
            <a:off x="5622988" y="2286000"/>
            <a:ext cx="1134427" cy="137160"/>
          </a:xfrm>
          <a:prstGeom prst="rect">
            <a:avLst/>
          </a:prstGeom>
          <a:noFill/>
        </p:spPr>
        <p:txBody>
          <a:bodyPr wrap="square" lIns="0" rIns="0" tIns="0" bIns="0" anchor="t">
            <a:spAutoFit/>
          </a:bodyPr>
          <a:lstStyle/>
          <a:p>
            <a:pPr algn="l">
              <a:lnSpc>
                <a:spcPct val="100000"/>
              </a:lnSpc>
            </a:pPr>
            <a:r>
              <a:rPr sz="850" b="0" i="0" lang="de-DE">
                <a:solidFill>
                  <a:srgbClr val="1F2933"/>
                </a:solidFill>
                <a:latin typeface="Segoe UI"/>
              </a:rPr>
              <a:t>Raum 2</a:t>
            </a:r>
          </a:p>
        </p:txBody>
      </p:sp>
      <p:sp>
        <p:nvSpPr>
          <p:cNvPr id="26" name="Rectangle 25"/>
          <p:cNvSpPr/>
          <p:nvPr/>
        </p:nvSpPr>
        <p:spPr>
          <a:xfrm>
            <a:off x="749808" y="2542032"/>
            <a:ext cx="6035040"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813816" y="2670048"/>
            <a:ext cx="851534" cy="137160"/>
          </a:xfrm>
          <a:prstGeom prst="rect">
            <a:avLst/>
          </a:prstGeom>
          <a:noFill/>
        </p:spPr>
        <p:txBody>
          <a:bodyPr wrap="square" lIns="0" rIns="0" tIns="0" bIns="0" anchor="t">
            <a:spAutoFit/>
          </a:bodyPr>
          <a:lstStyle/>
          <a:p>
            <a:pPr algn="l">
              <a:lnSpc>
                <a:spcPct val="100000"/>
              </a:lnSpc>
            </a:pPr>
            <a:r>
              <a:rPr sz="850" b="0" i="0" lang="de-DE">
                <a:solidFill>
                  <a:srgbClr val="1F2933"/>
                </a:solidFill>
                <a:latin typeface="Segoe UI"/>
              </a:rPr>
              <a:t>EVT-003</a:t>
            </a:r>
          </a:p>
        </p:txBody>
      </p:sp>
      <p:sp>
        <p:nvSpPr>
          <p:cNvPr id="28" name="TextBox 27"/>
          <p:cNvSpPr txBox="1"/>
          <p:nvPr/>
        </p:nvSpPr>
        <p:spPr>
          <a:xfrm>
            <a:off x="1756791" y="2670048"/>
            <a:ext cx="2171699" cy="137160"/>
          </a:xfrm>
          <a:prstGeom prst="rect">
            <a:avLst/>
          </a:prstGeom>
          <a:noFill/>
        </p:spPr>
        <p:txBody>
          <a:bodyPr wrap="square" lIns="0" rIns="0" tIns="0" bIns="0" anchor="t">
            <a:spAutoFit/>
          </a:bodyPr>
          <a:lstStyle/>
          <a:p>
            <a:pPr algn="l">
              <a:lnSpc>
                <a:spcPct val="100000"/>
              </a:lnSpc>
            </a:pPr>
            <a:r>
              <a:rPr sz="850" b="0" i="0" lang="de-DE">
                <a:solidFill>
                  <a:srgbClr val="1F2933"/>
                </a:solidFill>
                <a:latin typeface="Segoe UI"/>
              </a:rPr>
              <a:t>Lesung: Nordlicht</a:t>
            </a:r>
          </a:p>
        </p:txBody>
      </p:sp>
      <p:sp>
        <p:nvSpPr>
          <p:cNvPr id="29" name="TextBox 28"/>
          <p:cNvSpPr txBox="1"/>
          <p:nvPr/>
        </p:nvSpPr>
        <p:spPr>
          <a:xfrm>
            <a:off x="4019930" y="2670048"/>
            <a:ext cx="710088" cy="137160"/>
          </a:xfrm>
          <a:prstGeom prst="rect">
            <a:avLst/>
          </a:prstGeom>
          <a:noFill/>
        </p:spPr>
        <p:txBody>
          <a:bodyPr wrap="square" lIns="0" rIns="0" tIns="0" bIns="0" anchor="t">
            <a:spAutoFit/>
          </a:bodyPr>
          <a:lstStyle/>
          <a:p>
            <a:pPr algn="l">
              <a:lnSpc>
                <a:spcPct val="100000"/>
              </a:lnSpc>
            </a:pPr>
            <a:r>
              <a:rPr sz="850" b="0" i="0" lang="de-DE">
                <a:solidFill>
                  <a:srgbClr val="1F2933"/>
                </a:solidFill>
                <a:latin typeface="Segoe UI"/>
              </a:rPr>
              <a:t>13:00</a:t>
            </a:r>
          </a:p>
        </p:txBody>
      </p:sp>
      <p:sp>
        <p:nvSpPr>
          <p:cNvPr id="30" name="TextBox 29"/>
          <p:cNvSpPr txBox="1"/>
          <p:nvPr/>
        </p:nvSpPr>
        <p:spPr>
          <a:xfrm>
            <a:off x="4821459" y="2670048"/>
            <a:ext cx="710088" cy="137160"/>
          </a:xfrm>
          <a:prstGeom prst="rect">
            <a:avLst/>
          </a:prstGeom>
          <a:noFill/>
        </p:spPr>
        <p:txBody>
          <a:bodyPr wrap="square" lIns="0" rIns="0" tIns="0" bIns="0" anchor="t">
            <a:spAutoFit/>
          </a:bodyPr>
          <a:lstStyle/>
          <a:p>
            <a:pPr algn="l">
              <a:lnSpc>
                <a:spcPct val="100000"/>
              </a:lnSpc>
            </a:pPr>
            <a:r>
              <a:rPr sz="850" b="0" i="0" lang="de-DE">
                <a:solidFill>
                  <a:srgbClr val="1F2933"/>
                </a:solidFill>
                <a:latin typeface="Segoe UI"/>
              </a:rPr>
              <a:t>12:00</a:t>
            </a:r>
          </a:p>
        </p:txBody>
      </p:sp>
      <p:sp>
        <p:nvSpPr>
          <p:cNvPr id="31" name="TextBox 30"/>
          <p:cNvSpPr txBox="1"/>
          <p:nvPr/>
        </p:nvSpPr>
        <p:spPr>
          <a:xfrm>
            <a:off x="5622988" y="2670048"/>
            <a:ext cx="1134427" cy="137160"/>
          </a:xfrm>
          <a:prstGeom prst="rect">
            <a:avLst/>
          </a:prstGeom>
          <a:noFill/>
        </p:spPr>
        <p:txBody>
          <a:bodyPr wrap="square" lIns="0" rIns="0" tIns="0" bIns="0" anchor="t">
            <a:spAutoFit/>
          </a:bodyPr>
          <a:lstStyle/>
          <a:p>
            <a:pPr algn="l">
              <a:lnSpc>
                <a:spcPct val="100000"/>
              </a:lnSpc>
            </a:pPr>
            <a:r>
              <a:rPr sz="850" b="0" i="0" lang="de-DE">
                <a:solidFill>
                  <a:srgbClr val="1F2933"/>
                </a:solidFill>
                <a:latin typeface="Segoe UI"/>
              </a:rPr>
              <a:t>Bühne</a:t>
            </a:r>
          </a:p>
        </p:txBody>
      </p:sp>
      <p:sp>
        <p:nvSpPr>
          <p:cNvPr id="32" name="Rectangle 31"/>
          <p:cNvSpPr/>
          <p:nvPr/>
        </p:nvSpPr>
        <p:spPr>
          <a:xfrm>
            <a:off x="749808" y="2926080"/>
            <a:ext cx="6035040" cy="38404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749808" y="2926080"/>
            <a:ext cx="6035040"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813816" y="3054096"/>
            <a:ext cx="851534" cy="137160"/>
          </a:xfrm>
          <a:prstGeom prst="rect">
            <a:avLst/>
          </a:prstGeom>
          <a:noFill/>
        </p:spPr>
        <p:txBody>
          <a:bodyPr wrap="square" lIns="0" rIns="0" tIns="0" bIns="0" anchor="t">
            <a:spAutoFit/>
          </a:bodyPr>
          <a:lstStyle/>
          <a:p>
            <a:pPr algn="l">
              <a:lnSpc>
                <a:spcPct val="100000"/>
              </a:lnSpc>
            </a:pPr>
            <a:r>
              <a:rPr sz="850" b="0" i="0" lang="de-DE">
                <a:solidFill>
                  <a:srgbClr val="1F2933"/>
                </a:solidFill>
                <a:latin typeface="Segoe UI"/>
              </a:rPr>
              <a:t>EVT-004</a:t>
            </a:r>
          </a:p>
        </p:txBody>
      </p:sp>
      <p:sp>
        <p:nvSpPr>
          <p:cNvPr id="35" name="TextBox 34"/>
          <p:cNvSpPr txBox="1"/>
          <p:nvPr/>
        </p:nvSpPr>
        <p:spPr>
          <a:xfrm>
            <a:off x="1756791" y="3054096"/>
            <a:ext cx="2171699" cy="137160"/>
          </a:xfrm>
          <a:prstGeom prst="rect">
            <a:avLst/>
          </a:prstGeom>
          <a:noFill/>
        </p:spPr>
        <p:txBody>
          <a:bodyPr wrap="square" lIns="0" rIns="0" tIns="0" bIns="0" anchor="t">
            <a:spAutoFit/>
          </a:bodyPr>
          <a:lstStyle/>
          <a:p>
            <a:pPr algn="l">
              <a:lnSpc>
                <a:spcPct val="100000"/>
              </a:lnSpc>
            </a:pPr>
            <a:r>
              <a:rPr sz="850" b="0" i="0" lang="de-DE">
                <a:solidFill>
                  <a:srgbClr val="1F2933"/>
                </a:solidFill>
                <a:latin typeface="Segoe UI"/>
              </a:rPr>
              <a:t>Signierstunde</a:t>
            </a:r>
          </a:p>
        </p:txBody>
      </p:sp>
      <p:sp>
        <p:nvSpPr>
          <p:cNvPr id="36" name="TextBox 35"/>
          <p:cNvSpPr txBox="1"/>
          <p:nvPr/>
        </p:nvSpPr>
        <p:spPr>
          <a:xfrm>
            <a:off x="4019930" y="3054096"/>
            <a:ext cx="710088" cy="137160"/>
          </a:xfrm>
          <a:prstGeom prst="rect">
            <a:avLst/>
          </a:prstGeom>
          <a:noFill/>
        </p:spPr>
        <p:txBody>
          <a:bodyPr wrap="square" lIns="0" rIns="0" tIns="0" bIns="0" anchor="t">
            <a:spAutoFit/>
          </a:bodyPr>
          <a:lstStyle/>
          <a:p>
            <a:pPr algn="l">
              <a:lnSpc>
                <a:spcPct val="100000"/>
              </a:lnSpc>
            </a:pPr>
            <a:r>
              <a:rPr sz="850" b="0" i="0" lang="de-DE">
                <a:solidFill>
                  <a:srgbClr val="1F2933"/>
                </a:solidFill>
                <a:latin typeface="Segoe UI"/>
              </a:rPr>
              <a:t>14:30</a:t>
            </a:r>
          </a:p>
        </p:txBody>
      </p:sp>
      <p:sp>
        <p:nvSpPr>
          <p:cNvPr id="37" name="TextBox 36"/>
          <p:cNvSpPr txBox="1"/>
          <p:nvPr/>
        </p:nvSpPr>
        <p:spPr>
          <a:xfrm>
            <a:off x="4821459" y="3054096"/>
            <a:ext cx="710088" cy="137160"/>
          </a:xfrm>
          <a:prstGeom prst="rect">
            <a:avLst/>
          </a:prstGeom>
          <a:noFill/>
        </p:spPr>
        <p:txBody>
          <a:bodyPr wrap="square" lIns="0" rIns="0" tIns="0" bIns="0" anchor="t">
            <a:spAutoFit/>
          </a:bodyPr>
          <a:lstStyle/>
          <a:p>
            <a:pPr algn="l">
              <a:lnSpc>
                <a:spcPct val="100000"/>
              </a:lnSpc>
            </a:pPr>
            <a:r>
              <a:rPr sz="850" b="0" i="0" lang="de-DE">
                <a:solidFill>
                  <a:srgbClr val="1F2933"/>
                </a:solidFill>
                <a:latin typeface="Segoe UI"/>
              </a:rPr>
              <a:t>15:30</a:t>
            </a:r>
          </a:p>
        </p:txBody>
      </p:sp>
      <p:sp>
        <p:nvSpPr>
          <p:cNvPr id="38" name="TextBox 37"/>
          <p:cNvSpPr txBox="1"/>
          <p:nvPr/>
        </p:nvSpPr>
        <p:spPr>
          <a:xfrm>
            <a:off x="5622988" y="3054096"/>
            <a:ext cx="1134427" cy="137160"/>
          </a:xfrm>
          <a:prstGeom prst="rect">
            <a:avLst/>
          </a:prstGeom>
          <a:noFill/>
        </p:spPr>
        <p:txBody>
          <a:bodyPr wrap="square" lIns="0" rIns="0" tIns="0" bIns="0" anchor="t">
            <a:spAutoFit/>
          </a:bodyPr>
          <a:lstStyle/>
          <a:p>
            <a:pPr algn="l">
              <a:lnSpc>
                <a:spcPct val="100000"/>
              </a:lnSpc>
            </a:pPr>
            <a:r>
              <a:rPr sz="850" b="0" i="0" lang="de-DE">
                <a:solidFill>
                  <a:srgbClr val="1F2933"/>
                </a:solidFill>
                <a:latin typeface="Segoe UI"/>
              </a:rPr>
              <a:t>Foyer</a:t>
            </a:r>
          </a:p>
        </p:txBody>
      </p:sp>
      <p:sp>
        <p:nvSpPr>
          <p:cNvPr id="39" name="Rectangle 38"/>
          <p:cNvSpPr/>
          <p:nvPr/>
        </p:nvSpPr>
        <p:spPr>
          <a:xfrm>
            <a:off x="749808" y="3310128"/>
            <a:ext cx="6035040"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ounded Rectangle 39"/>
          <p:cNvSpPr/>
          <p:nvPr/>
        </p:nvSpPr>
        <p:spPr>
          <a:xfrm>
            <a:off x="3974210" y="1847088"/>
            <a:ext cx="746664" cy="310896"/>
          </a:xfrm>
          <a:prstGeom prst="roundRect">
            <a:avLst>
              <a:gd name="adj" fmla="val 12000"/>
            </a:avLst>
          </a:prstGeom>
          <a:noFill/>
          <a:ln w="2286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ounded Rectangle 40"/>
          <p:cNvSpPr/>
          <p:nvPr/>
        </p:nvSpPr>
        <p:spPr>
          <a:xfrm>
            <a:off x="3974210" y="2231136"/>
            <a:ext cx="746664" cy="310896"/>
          </a:xfrm>
          <a:prstGeom prst="roundRect">
            <a:avLst>
              <a:gd name="adj" fmla="val 12000"/>
            </a:avLst>
          </a:prstGeom>
          <a:noFill/>
          <a:ln w="2286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ounded Rectangle 41"/>
          <p:cNvSpPr/>
          <p:nvPr/>
        </p:nvSpPr>
        <p:spPr>
          <a:xfrm>
            <a:off x="4775739" y="2615184"/>
            <a:ext cx="746664" cy="310896"/>
          </a:xfrm>
          <a:prstGeom prst="roundRect">
            <a:avLst>
              <a:gd name="adj" fmla="val 12000"/>
            </a:avLst>
          </a:prstGeom>
          <a:noFill/>
          <a:ln w="2286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ounded Rectangle 42"/>
          <p:cNvSpPr/>
          <p:nvPr/>
        </p:nvSpPr>
        <p:spPr>
          <a:xfrm>
            <a:off x="749808" y="3621024"/>
            <a:ext cx="274320" cy="201168"/>
          </a:xfrm>
          <a:prstGeom prst="roundRect">
            <a:avLst>
              <a:gd name="adj" fmla="val 14000"/>
            </a:avLst>
          </a:prstGeom>
          <a:noFill/>
          <a:ln w="2286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1133856" y="3648456"/>
            <a:ext cx="5650992" cy="164592"/>
          </a:xfrm>
          <a:prstGeom prst="rect">
            <a:avLst/>
          </a:prstGeom>
          <a:noFill/>
        </p:spPr>
        <p:txBody>
          <a:bodyPr wrap="square" lIns="0" rIns="0" tIns="0" bIns="0" anchor="t">
            <a:spAutoFit/>
          </a:bodyPr>
          <a:lstStyle/>
          <a:p>
            <a:pPr algn="l">
              <a:lnSpc>
                <a:spcPct val="100000"/>
              </a:lnSpc>
            </a:pPr>
            <a:r>
              <a:rPr sz="850" b="0" i="0" lang="de-DE">
                <a:solidFill>
                  <a:srgbClr val="1F2933"/>
                </a:solidFill>
                <a:latin typeface="Segoe UI"/>
              </a:rPr>
              <a:t>geändert, nicht gespeichert</a:t>
            </a:r>
          </a:p>
        </p:txBody>
      </p:sp>
      <p:sp>
        <p:nvSpPr>
          <p:cNvPr id="45" name="Rounded Rectangle 44"/>
          <p:cNvSpPr/>
          <p:nvPr/>
        </p:nvSpPr>
        <p:spPr>
          <a:xfrm>
            <a:off x="749808" y="3931920"/>
            <a:ext cx="274320" cy="201168"/>
          </a:xfrm>
          <a:prstGeom prst="roundRect">
            <a:avLst>
              <a:gd name="adj" fmla="val 14000"/>
            </a:avLst>
          </a:prstGeom>
          <a:noFill/>
          <a:ln w="2286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1133856" y="3959352"/>
            <a:ext cx="5650992" cy="164592"/>
          </a:xfrm>
          <a:prstGeom prst="rect">
            <a:avLst/>
          </a:prstGeom>
          <a:noFill/>
        </p:spPr>
        <p:txBody>
          <a:bodyPr wrap="square" lIns="0" rIns="0" tIns="0" bIns="0" anchor="t">
            <a:spAutoFit/>
          </a:bodyPr>
          <a:lstStyle/>
          <a:p>
            <a:pPr algn="l">
              <a:lnSpc>
                <a:spcPct val="100000"/>
              </a:lnSpc>
            </a:pPr>
            <a:r>
              <a:rPr sz="850" b="0" i="0" lang="de-DE">
                <a:solidFill>
                  <a:srgbClr val="1F2933"/>
                </a:solidFill>
                <a:latin typeface="Segoe UI"/>
              </a:rPr>
              <a:t>gespeichert</a:t>
            </a:r>
          </a:p>
        </p:txBody>
      </p:sp>
      <p:sp>
        <p:nvSpPr>
          <p:cNvPr id="47" name="Rounded Rectangle 46"/>
          <p:cNvSpPr/>
          <p:nvPr/>
        </p:nvSpPr>
        <p:spPr>
          <a:xfrm>
            <a:off x="749808" y="4242816"/>
            <a:ext cx="274320" cy="201168"/>
          </a:xfrm>
          <a:prstGeom prst="roundRect">
            <a:avLst>
              <a:gd name="adj" fmla="val 14000"/>
            </a:avLst>
          </a:prstGeom>
          <a:noFill/>
          <a:ln w="2286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1133856" y="4270248"/>
            <a:ext cx="5650992" cy="164592"/>
          </a:xfrm>
          <a:prstGeom prst="rect">
            <a:avLst/>
          </a:prstGeom>
          <a:noFill/>
        </p:spPr>
        <p:txBody>
          <a:bodyPr wrap="square" lIns="0" rIns="0" tIns="0" bIns="0" anchor="t">
            <a:spAutoFit/>
          </a:bodyPr>
          <a:lstStyle/>
          <a:p>
            <a:pPr algn="l">
              <a:lnSpc>
                <a:spcPct val="100000"/>
              </a:lnSpc>
            </a:pPr>
            <a:r>
              <a:rPr sz="850" b="0" i="0" lang="de-DE">
                <a:solidFill>
                  <a:srgbClr val="1F2933"/>
                </a:solidFill>
                <a:latin typeface="Segoe UI"/>
              </a:rPr>
              <a:t>Fehler: Endzeit vor Startzeit</a:t>
            </a:r>
          </a:p>
        </p:txBody>
      </p:sp>
      <p:sp>
        <p:nvSpPr>
          <p:cNvPr id="49" name="TextBox 48"/>
          <p:cNvSpPr txBox="1"/>
          <p:nvPr/>
        </p:nvSpPr>
        <p:spPr>
          <a:xfrm>
            <a:off x="7379208" y="1353312"/>
            <a:ext cx="424555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Die Farbsprache</a:t>
            </a:r>
          </a:p>
        </p:txBody>
      </p:sp>
      <p:sp>
        <p:nvSpPr>
          <p:cNvPr id="50" name="TextBox 49"/>
          <p:cNvSpPr txBox="1"/>
          <p:nvPr/>
        </p:nvSpPr>
        <p:spPr>
          <a:xfrm>
            <a:off x="7379208" y="1737360"/>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Blauer Rand</a:t>
            </a:r>
          </a:p>
        </p:txBody>
      </p:sp>
      <p:sp>
        <p:nvSpPr>
          <p:cNvPr id="51" name="TextBox 50"/>
          <p:cNvSpPr txBox="1"/>
          <p:nvPr/>
        </p:nvSpPr>
        <p:spPr>
          <a:xfrm>
            <a:off x="7379208" y="1957070"/>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Geändert, aber noch </a:t>
            </a:r>
            <a:r>
              <a:rPr sz="1000" b="1" i="0" lang="de-DE">
                <a:solidFill>
                  <a:srgbClr val="3B4A57"/>
                </a:solidFill>
                <a:latin typeface="Segoe UI"/>
              </a:rPr>
              <a:t>nicht gespeichert</a:t>
            </a:r>
            <a:r>
              <a:rPr sz="1000" b="0" i="0" lang="de-DE">
                <a:solidFill>
                  <a:srgbClr val="3B4A57"/>
                </a:solidFill>
                <a:latin typeface="Segoe UI"/>
              </a:rPr>
              <a:t>. Klicken Sie auf „Änderungen speichern“, um alle blauen Felder zu übernehmen.</a:t>
            </a:r>
          </a:p>
        </p:txBody>
      </p:sp>
      <p:sp>
        <p:nvSpPr>
          <p:cNvPr id="52" name="TextBox 51"/>
          <p:cNvSpPr txBox="1"/>
          <p:nvPr/>
        </p:nvSpPr>
        <p:spPr>
          <a:xfrm>
            <a:off x="7379208" y="2486406"/>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Grünes Aufleuchten</a:t>
            </a:r>
          </a:p>
        </p:txBody>
      </p:sp>
      <p:sp>
        <p:nvSpPr>
          <p:cNvPr id="53" name="TextBox 52"/>
          <p:cNvSpPr txBox="1"/>
          <p:nvPr/>
        </p:nvSpPr>
        <p:spPr>
          <a:xfrm>
            <a:off x="7379208" y="2706116"/>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Erfolgreich gespeichert. Das Feld blinkt kurz auf und wird wieder normal.</a:t>
            </a:r>
          </a:p>
        </p:txBody>
      </p:sp>
      <p:sp>
        <p:nvSpPr>
          <p:cNvPr id="54" name="TextBox 53"/>
          <p:cNvSpPr txBox="1"/>
          <p:nvPr/>
        </p:nvSpPr>
        <p:spPr>
          <a:xfrm>
            <a:off x="7379208" y="3235452"/>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Roter Rand</a:t>
            </a:r>
          </a:p>
        </p:txBody>
      </p:sp>
      <p:sp>
        <p:nvSpPr>
          <p:cNvPr id="55" name="TextBox 54"/>
          <p:cNvSpPr txBox="1"/>
          <p:nvPr/>
        </p:nvSpPr>
        <p:spPr>
          <a:xfrm>
            <a:off x="7379208" y="3455161"/>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Ein Fehler: eine bereits vergebene Veranstaltungs-ID oder eine Endzeit vor der Startzeit. Fahren Sie mit der Maus darüber, um die genaue Meldung zu sehen.</a:t>
            </a:r>
          </a:p>
        </p:txBody>
      </p:sp>
      <p:sp>
        <p:nvSpPr>
          <p:cNvPr id="56" name="TextBox 55"/>
          <p:cNvSpPr txBox="1"/>
          <p:nvPr/>
        </p:nvSpPr>
        <p:spPr>
          <a:xfrm>
            <a:off x="7379208" y="4139438"/>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Das Bild-Symbol</a:t>
            </a:r>
          </a:p>
        </p:txBody>
      </p:sp>
      <p:sp>
        <p:nvSpPr>
          <p:cNvPr id="57" name="TextBox 56"/>
          <p:cNvSpPr txBox="1"/>
          <p:nvPr/>
        </p:nvSpPr>
        <p:spPr>
          <a:xfrm>
            <a:off x="7379208" y="4359148"/>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Öffnet die WordPress-Mediathek, um ein Beitragsbild zu setzen.</a:t>
            </a:r>
          </a:p>
        </p:txBody>
      </p:sp>
      <p:sp>
        <p:nvSpPr>
          <p:cNvPr id="58" name="TextBox 57"/>
          <p:cNvSpPr txBox="1"/>
          <p:nvPr/>
        </p:nvSpPr>
        <p:spPr>
          <a:xfrm>
            <a:off x="7379208" y="4733544"/>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Das Stift-Symbol</a:t>
            </a:r>
          </a:p>
        </p:txBody>
      </p:sp>
      <p:sp>
        <p:nvSpPr>
          <p:cNvPr id="59" name="TextBox 58"/>
          <p:cNvSpPr txBox="1"/>
          <p:nvPr/>
        </p:nvSpPr>
        <p:spPr>
          <a:xfrm>
            <a:off x="7379208" y="4953254"/>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Öffnet ein großes Textfenster für Kurz- und Langbeschreibung.</a:t>
            </a:r>
          </a:p>
        </p:txBody>
      </p:sp>
      <p:sp>
        <p:nvSpPr>
          <p:cNvPr id="60" name="Rectangle 59"/>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ectangle 60"/>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63" name="TextBox 62"/>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Verlassen Sie die Seite mit ungespeicherten Änderungen, warnt der Browser Sie automatisch. Ignorieren Sie diese Warnung nicht – blaue Felder sind noch nicht in der Datenbank.</a:t>
            </a:r>
          </a:p>
        </p:txBody>
      </p:sp>
      <p:sp>
        <p:nvSpPr>
          <p:cNvPr id="64" name="Rectangle 6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Master Editor</a:t>
            </a:r>
          </a:p>
        </p:txBody>
      </p:sp>
      <p:sp>
        <p:nvSpPr>
          <p:cNvPr id="66" name="TextBox 6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118 / 140</a:t>
            </a:r>
          </a:p>
        </p:txBody>
      </p:sp>
    </p:spTree>
  </p:cSld>
  <p:clrMapOvr>
    <a:masterClrMapping/>
  </p:clrMapOvr>
</p:sld>
</file>

<file path=ppt/slides/slide1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Alle Massenaktionen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506864" cy="164592"/>
          </a:xfrm>
          <a:prstGeom prst="rect">
            <a:avLst/>
          </a:prstGeom>
          <a:noFill/>
        </p:spPr>
        <p:txBody>
          <a:bodyPr wrap="square" lIns="0" rIns="0" tIns="0" bIns="0" anchor="t">
            <a:spAutoFit/>
          </a:bodyPr>
          <a:lstStyle/>
          <a:p>
            <a:pPr algn="l">
              <a:lnSpc>
                <a:spcPct val="100000"/>
              </a:lnSpc>
            </a:pPr>
            <a:r>
              <a:rPr sz="1100" b="1" i="0" lang="de-DE">
                <a:solidFill>
                  <a:srgbClr val="FFFFFF"/>
                </a:solidFill>
                <a:latin typeface="Segoe UI"/>
              </a:rPr>
              <a:t>Gruppe</a:t>
            </a:r>
          </a:p>
        </p:txBody>
      </p:sp>
      <p:sp>
        <p:nvSpPr>
          <p:cNvPr id="8" name="TextBox 7"/>
          <p:cNvSpPr txBox="1"/>
          <p:nvPr/>
        </p:nvSpPr>
        <p:spPr>
          <a:xfrm>
            <a:off x="3366400" y="1435608"/>
            <a:ext cx="8185214" cy="164592"/>
          </a:xfrm>
          <a:prstGeom prst="rect">
            <a:avLst/>
          </a:prstGeom>
          <a:noFill/>
        </p:spPr>
        <p:txBody>
          <a:bodyPr wrap="square" lIns="0" rIns="0" tIns="0" bIns="0" anchor="t">
            <a:spAutoFit/>
          </a:bodyPr>
          <a:lstStyle/>
          <a:p>
            <a:pPr algn="l">
              <a:lnSpc>
                <a:spcPct val="100000"/>
              </a:lnSpc>
            </a:pPr>
            <a:r>
              <a:rPr sz="1100" b="1" i="0" lang="de-DE">
                <a:solidFill>
                  <a:srgbClr val="FFFFFF"/>
                </a:solidFill>
                <a:latin typeface="Segoe UI"/>
              </a:rPr>
              <a:t>Was Sie damit für alle markierten Zeilen tun können</a:t>
            </a:r>
          </a:p>
        </p:txBody>
      </p:sp>
      <p:sp>
        <p:nvSpPr>
          <p:cNvPr id="9" name="TextBox 8"/>
          <p:cNvSpPr txBox="1"/>
          <p:nvPr/>
        </p:nvSpPr>
        <p:spPr>
          <a:xfrm>
            <a:off x="676656" y="1804749"/>
            <a:ext cx="2506864"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Zeit &amp; Datum</a:t>
            </a:r>
          </a:p>
        </p:txBody>
      </p:sp>
      <p:sp>
        <p:nvSpPr>
          <p:cNvPr id="10" name="TextBox 9"/>
          <p:cNvSpPr txBox="1"/>
          <p:nvPr/>
        </p:nvSpPr>
        <p:spPr>
          <a:xfrm>
            <a:off x="3366400" y="1804749"/>
            <a:ext cx="8185214"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Start- und Endzeit um X Minuten verschieben, das Datum um X Tage verschieben oder ein festes Datum setzen</a:t>
            </a:r>
          </a:p>
        </p:txBody>
      </p:sp>
      <p:sp>
        <p:nvSpPr>
          <p:cNvPr id="11" name="Rectangle 10"/>
          <p:cNvSpPr/>
          <p:nvPr/>
        </p:nvSpPr>
        <p:spPr>
          <a:xfrm>
            <a:off x="566928" y="210264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102643"/>
            <a:ext cx="11057839" cy="438435"/>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243185"/>
            <a:ext cx="2506864"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Struktur</a:t>
            </a:r>
          </a:p>
        </p:txBody>
      </p:sp>
      <p:sp>
        <p:nvSpPr>
          <p:cNvPr id="14" name="TextBox 13"/>
          <p:cNvSpPr txBox="1"/>
          <p:nvPr/>
        </p:nvSpPr>
        <p:spPr>
          <a:xfrm>
            <a:off x="3366400" y="2243185"/>
            <a:ext cx="8185214"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Hauptveranstaltung, Ort, Kategorien, Hauptkategorie oder Rolle zuweisen</a:t>
            </a:r>
          </a:p>
        </p:txBody>
      </p:sp>
      <p:sp>
        <p:nvSpPr>
          <p:cNvPr id="15" name="Rectangle 14"/>
          <p:cNvSpPr/>
          <p:nvPr/>
        </p:nvSpPr>
        <p:spPr>
          <a:xfrm>
            <a:off x="566928" y="254107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2681620"/>
            <a:ext cx="2506864"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Status</a:t>
            </a:r>
          </a:p>
        </p:txBody>
      </p:sp>
      <p:sp>
        <p:nvSpPr>
          <p:cNvPr id="17" name="TextBox 16"/>
          <p:cNvSpPr txBox="1"/>
          <p:nvPr/>
        </p:nvSpPr>
        <p:spPr>
          <a:xfrm>
            <a:off x="3366400" y="2681620"/>
            <a:ext cx="8185214"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Den Absage-Status setzen oder wieder aufheben</a:t>
            </a:r>
          </a:p>
        </p:txBody>
      </p:sp>
      <p:sp>
        <p:nvSpPr>
          <p:cNvPr id="18" name="Rectangle 17"/>
          <p:cNvSpPr/>
          <p:nvPr/>
        </p:nvSpPr>
        <p:spPr>
          <a:xfrm>
            <a:off x="566928" y="297951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2979515"/>
            <a:ext cx="11057839" cy="59578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76656" y="3198733"/>
            <a:ext cx="2506864"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Links &amp; Meta</a:t>
            </a:r>
          </a:p>
        </p:txBody>
      </p:sp>
      <p:sp>
        <p:nvSpPr>
          <p:cNvPr id="21" name="TextBox 20"/>
          <p:cNvSpPr txBox="1"/>
          <p:nvPr/>
        </p:nvSpPr>
        <p:spPr>
          <a:xfrm>
            <a:off x="3366400" y="3120056"/>
            <a:ext cx="8185214" cy="497586"/>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Ticket-Adresse, externer Link, Link-Ziel, Sprache, Personenname, Profil-Adresse. Personenname und Rolle betreffen den </a:t>
            </a:r>
            <a:r>
              <a:rPr sz="1050" b="1" i="0" lang="de-DE">
                <a:solidFill>
                  <a:srgbClr val="1F2933"/>
                </a:solidFill>
                <a:latin typeface="Segoe UI"/>
              </a:rPr>
              <a:t>ersten</a:t>
            </a:r>
            <a:r>
              <a:rPr sz="1050" b="0" i="0" lang="de-DE">
                <a:solidFill>
                  <a:srgbClr val="1F2933"/>
                </a:solidFill>
                <a:latin typeface="Segoe UI"/>
              </a:rPr>
              <a:t> Sprecher – weitere pflegen Sie im Editor oder per CSV, siehe Kapitel 7</a:t>
            </a:r>
          </a:p>
        </p:txBody>
      </p:sp>
      <p:sp>
        <p:nvSpPr>
          <p:cNvPr id="22" name="Rectangle 21"/>
          <p:cNvSpPr/>
          <p:nvPr/>
        </p:nvSpPr>
        <p:spPr>
          <a:xfrm>
            <a:off x="566928" y="357530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76656" y="3794521"/>
            <a:ext cx="2506864"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Kontakt &amp; Social</a:t>
            </a:r>
          </a:p>
        </p:txBody>
      </p:sp>
      <p:sp>
        <p:nvSpPr>
          <p:cNvPr id="24" name="TextBox 23"/>
          <p:cNvSpPr txBox="1"/>
          <p:nvPr/>
        </p:nvSpPr>
        <p:spPr>
          <a:xfrm>
            <a:off x="3366400" y="3715845"/>
            <a:ext cx="8185214" cy="497586"/>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Je Plattform „… setzen“ für alle 25 Link-Felder von Website bis E-Mail, dazu die interne Infoseite. WhatsApp nimmt auch eine Telefonnummer</a:t>
            </a:r>
          </a:p>
        </p:txBody>
      </p:sp>
      <p:sp>
        <p:nvSpPr>
          <p:cNvPr id="25" name="Rectangle 24"/>
          <p:cNvSpPr/>
          <p:nvPr/>
        </p:nvSpPr>
        <p:spPr>
          <a:xfrm>
            <a:off x="566928" y="417109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4171092"/>
            <a:ext cx="11057839" cy="438435"/>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676656" y="4311634"/>
            <a:ext cx="2506864"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Sichtbarkeit</a:t>
            </a:r>
          </a:p>
        </p:txBody>
      </p:sp>
      <p:sp>
        <p:nvSpPr>
          <p:cNvPr id="28" name="TextBox 27"/>
          <p:cNvSpPr txBox="1"/>
          <p:nvPr/>
        </p:nvSpPr>
        <p:spPr>
          <a:xfrm>
            <a:off x="3366400" y="4311634"/>
            <a:ext cx="8185214"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Ticket-Symbole und Klick-Verhalten für alle Markierten gemeinsam schalten</a:t>
            </a:r>
          </a:p>
        </p:txBody>
      </p:sp>
      <p:sp>
        <p:nvSpPr>
          <p:cNvPr id="29" name="Rectangle 28"/>
          <p:cNvSpPr/>
          <p:nvPr/>
        </p:nvSpPr>
        <p:spPr>
          <a:xfrm>
            <a:off x="566928" y="460952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676656" y="4750069"/>
            <a:ext cx="2506864"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Titel</a:t>
            </a:r>
          </a:p>
        </p:txBody>
      </p:sp>
      <p:sp>
        <p:nvSpPr>
          <p:cNvPr id="31" name="TextBox 30"/>
          <p:cNvSpPr txBox="1"/>
          <p:nvPr/>
        </p:nvSpPr>
        <p:spPr>
          <a:xfrm>
            <a:off x="3366400" y="4750069"/>
            <a:ext cx="8185214"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Suchen und Ersetzen über alle markierten Titel hinweg</a:t>
            </a:r>
          </a:p>
        </p:txBody>
      </p:sp>
      <p:sp>
        <p:nvSpPr>
          <p:cNvPr id="32" name="Rectangle 31"/>
          <p:cNvSpPr/>
          <p:nvPr/>
        </p:nvSpPr>
        <p:spPr>
          <a:xfrm>
            <a:off x="566928" y="504796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566928" y="5047964"/>
            <a:ext cx="11057839" cy="438435"/>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p:cNvSpPr/>
          <p:nvPr/>
        </p:nvSpPr>
        <p:spPr>
          <a:xfrm>
            <a:off x="566928" y="5047964"/>
            <a:ext cx="11057839" cy="438435"/>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566928" y="5047964"/>
            <a:ext cx="41148" cy="438435"/>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676656" y="5188505"/>
            <a:ext cx="2506864"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Löschen</a:t>
            </a:r>
          </a:p>
        </p:txBody>
      </p:sp>
      <p:sp>
        <p:nvSpPr>
          <p:cNvPr id="37" name="TextBox 36"/>
          <p:cNvSpPr txBox="1"/>
          <p:nvPr/>
        </p:nvSpPr>
        <p:spPr>
          <a:xfrm>
            <a:off x="3366400" y="5188505"/>
            <a:ext cx="8185214"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Entfernt die markierten Einträge </a:t>
            </a:r>
            <a:r>
              <a:rPr sz="1050" b="1" i="0" lang="de-DE">
                <a:solidFill>
                  <a:srgbClr val="1F2933"/>
                </a:solidFill>
                <a:latin typeface="Segoe UI"/>
              </a:rPr>
              <a:t>endgültig</a:t>
            </a:r>
            <a:r>
              <a:rPr sz="1050" b="0" i="0" lang="de-DE">
                <a:solidFill>
                  <a:srgbClr val="1F2933"/>
                </a:solidFill>
                <a:latin typeface="Segoe UI"/>
              </a:rPr>
              <a:t> – ohne Papierkorb</a:t>
            </a:r>
          </a:p>
        </p:txBody>
      </p:sp>
      <p:sp>
        <p:nvSpPr>
          <p:cNvPr id="38" name="Rectangle 37"/>
          <p:cNvSpPr/>
          <p:nvPr/>
        </p:nvSpPr>
        <p:spPr>
          <a:xfrm>
            <a:off x="566928" y="548640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566928" y="5687568"/>
            <a:ext cx="11057839" cy="457200"/>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566928" y="5687568"/>
            <a:ext cx="50292" cy="45720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ACHTUNG</a:t>
            </a:r>
          </a:p>
        </p:txBody>
      </p:sp>
      <p:sp>
        <p:nvSpPr>
          <p:cNvPr id="42" name="TextBox 41"/>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Massenaktion „Löschen“ kennt keinen Papierkorb und kein Rückgängig. Ziehen Sie vorher unter „Import / Export“ eine CSV-Sicherung – das dauert zehn Sekunden.</a:t>
            </a:r>
          </a:p>
        </p:txBody>
      </p:sp>
      <p:sp>
        <p:nvSpPr>
          <p:cNvPr id="43" name="Rectangle 4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Master Editor</a:t>
            </a:r>
          </a:p>
        </p:txBody>
      </p:sp>
      <p:sp>
        <p:nvSpPr>
          <p:cNvPr id="45" name="TextBox 4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119 / 140</a:t>
            </a:r>
          </a:p>
        </p:txBody>
      </p:sp>
    </p:spTree>
  </p:cSld>
  <p:clrMapOvr>
    <a:masterClrMapping/>
  </p:clrMapOvr>
</p:sld>
</file>

<file path=ppt/slides/slide1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Eine Massenaktion anwenden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Zuerst </a:t>
            </a:r>
            <a:r>
              <a:rPr sz="1150" b="1" i="0" lang="de-DE">
                <a:solidFill>
                  <a:srgbClr val="25333F"/>
                </a:solidFill>
                <a:latin typeface="Segoe UI"/>
              </a:rPr>
              <a:t>filtern</a:t>
            </a:r>
            <a:r>
              <a:rPr sz="1150" b="0" i="0" lang="de-DE">
                <a:solidFill>
                  <a:srgbClr val="25333F"/>
                </a:solidFill>
                <a:latin typeface="Segoe UI"/>
              </a:rPr>
              <a:t>, bis nur noch die gewünschten Programmpunkte in der Tabelle stehen.</a:t>
            </a:r>
          </a:p>
        </p:txBody>
      </p:sp>
      <p:sp>
        <p:nvSpPr>
          <p:cNvPr id="9" name="TextBox 8"/>
          <p:cNvSpPr txBox="1"/>
          <p:nvPr/>
        </p:nvSpPr>
        <p:spPr>
          <a:xfrm>
            <a:off x="950976" y="1755394"/>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Das ist der wichtigste Schritt – er schützt vor Änderungen am falschen Bestand.</a:t>
            </a:r>
          </a:p>
        </p:txBody>
      </p:sp>
      <p:sp>
        <p:nvSpPr>
          <p:cNvPr id="10" name="Oval 9"/>
          <p:cNvSpPr/>
          <p:nvPr/>
        </p:nvSpPr>
        <p:spPr>
          <a:xfrm>
            <a:off x="566928" y="229184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33299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2" name="TextBox 11"/>
          <p:cNvSpPr txBox="1"/>
          <p:nvPr/>
        </p:nvSpPr>
        <p:spPr>
          <a:xfrm>
            <a:off x="950976" y="2282698"/>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Die Zeilen über die </a:t>
            </a:r>
            <a:r>
              <a:rPr sz="1150" b="1" i="0" lang="de-DE">
                <a:solidFill>
                  <a:srgbClr val="25333F"/>
                </a:solidFill>
                <a:latin typeface="Segoe UI"/>
              </a:rPr>
              <a:t>Kästchen am linken Rand</a:t>
            </a:r>
            <a:r>
              <a:rPr sz="1150" b="0" i="0" lang="de-DE">
                <a:solidFill>
                  <a:srgbClr val="25333F"/>
                </a:solidFill>
                <a:latin typeface="Segoe UI"/>
              </a:rPr>
              <a:t> markieren.</a:t>
            </a:r>
          </a:p>
        </p:txBody>
      </p:sp>
      <p:sp>
        <p:nvSpPr>
          <p:cNvPr id="13" name="TextBox 12"/>
          <p:cNvSpPr txBox="1"/>
          <p:nvPr/>
        </p:nvSpPr>
        <p:spPr>
          <a:xfrm>
            <a:off x="950976" y="2506599"/>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Das Kästchen im Tabellenkopf markiert alles auf der aktuellen Seite.</a:t>
            </a:r>
          </a:p>
        </p:txBody>
      </p:sp>
      <p:sp>
        <p:nvSpPr>
          <p:cNvPr id="14" name="Oval 13"/>
          <p:cNvSpPr/>
          <p:nvPr/>
        </p:nvSpPr>
        <p:spPr>
          <a:xfrm>
            <a:off x="566928" y="289826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2939415"/>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6" name="TextBox 15"/>
          <p:cNvSpPr txBox="1"/>
          <p:nvPr/>
        </p:nvSpPr>
        <p:spPr>
          <a:xfrm>
            <a:off x="950976" y="2889123"/>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Oben die gewünschte </a:t>
            </a:r>
            <a:r>
              <a:rPr sz="1150" b="1" i="0" lang="de-DE">
                <a:solidFill>
                  <a:srgbClr val="25333F"/>
                </a:solidFill>
                <a:latin typeface="Segoe UI"/>
              </a:rPr>
              <a:t>Aktion</a:t>
            </a:r>
            <a:r>
              <a:rPr sz="1150" b="0" i="0" lang="de-DE">
                <a:solidFill>
                  <a:srgbClr val="25333F"/>
                </a:solidFill>
                <a:latin typeface="Segoe UI"/>
              </a:rPr>
              <a:t> auswählen.</a:t>
            </a:r>
          </a:p>
        </p:txBody>
      </p:sp>
      <p:sp>
        <p:nvSpPr>
          <p:cNvPr id="17" name="Oval 16"/>
          <p:cNvSpPr/>
          <p:nvPr/>
        </p:nvSpPr>
        <p:spPr>
          <a:xfrm>
            <a:off x="566928" y="331419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35534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9" name="TextBox 18"/>
          <p:cNvSpPr txBox="1"/>
          <p:nvPr/>
        </p:nvSpPr>
        <p:spPr>
          <a:xfrm>
            <a:off x="950976" y="3305048"/>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Den </a:t>
            </a:r>
            <a:r>
              <a:rPr sz="1150" b="1" i="0" lang="de-DE">
                <a:solidFill>
                  <a:srgbClr val="25333F"/>
                </a:solidFill>
                <a:latin typeface="Segoe UI"/>
              </a:rPr>
              <a:t>Wert</a:t>
            </a:r>
            <a:r>
              <a:rPr sz="1150" b="0" i="0" lang="de-DE">
                <a:solidFill>
                  <a:srgbClr val="25333F"/>
                </a:solidFill>
                <a:latin typeface="Segoe UI"/>
              </a:rPr>
              <a:t> eintragen – etwa „30“ für 30 Minuten oder den neuen Ort.</a:t>
            </a:r>
          </a:p>
        </p:txBody>
      </p:sp>
      <p:sp>
        <p:nvSpPr>
          <p:cNvPr id="20" name="Oval 19"/>
          <p:cNvSpPr/>
          <p:nvPr/>
        </p:nvSpPr>
        <p:spPr>
          <a:xfrm>
            <a:off x="566928" y="390829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3949446"/>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2" name="TextBox 21"/>
          <p:cNvSpPr txBox="1"/>
          <p:nvPr/>
        </p:nvSpPr>
        <p:spPr>
          <a:xfrm>
            <a:off x="950976" y="3899154"/>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Auf </a:t>
            </a:r>
            <a:r>
              <a:rPr sz="1150" b="1" i="0" lang="de-DE">
                <a:solidFill>
                  <a:srgbClr val="25333F"/>
                </a:solidFill>
                <a:latin typeface="Segoe UI"/>
              </a:rPr>
              <a:t>Anwenden</a:t>
            </a:r>
            <a:r>
              <a:rPr sz="1150" b="0" i="0" lang="de-DE">
                <a:solidFill>
                  <a:srgbClr val="25333F"/>
                </a:solidFill>
                <a:latin typeface="Segoe UI"/>
              </a:rPr>
              <a:t> klicken. Die Änderung wird sofort gespeichert.</a:t>
            </a:r>
          </a:p>
        </p:txBody>
      </p:sp>
      <p:sp>
        <p:nvSpPr>
          <p:cNvPr id="23" name="TextBox 22"/>
          <p:cNvSpPr txBox="1"/>
          <p:nvPr/>
        </p:nvSpPr>
        <p:spPr>
          <a:xfrm>
            <a:off x="950976" y="4301236"/>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Massenaktionen wandern nicht durch den blauen Zwischenschritt – sie wirken direkt.</a:t>
            </a:r>
          </a:p>
        </p:txBody>
      </p:sp>
      <p:sp>
        <p:nvSpPr>
          <p:cNvPr id="24" name="Rectangle 23"/>
          <p:cNvSpPr/>
          <p:nvPr/>
        </p:nvSpPr>
        <p:spPr>
          <a:xfrm>
            <a:off x="5315407" y="1353312"/>
            <a:ext cx="6309360" cy="310896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315407" y="1353312"/>
            <a:ext cx="63093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40684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 Kongress</a:t>
            </a:r>
          </a:p>
        </p:txBody>
      </p:sp>
      <p:sp>
        <p:nvSpPr>
          <p:cNvPr id="27" name="Rectangle 26"/>
          <p:cNvSpPr/>
          <p:nvPr/>
        </p:nvSpPr>
        <p:spPr>
          <a:xfrm>
            <a:off x="5315407" y="1572768"/>
            <a:ext cx="1481328" cy="288950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46171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29" name="Rectangle 28"/>
          <p:cNvSpPr/>
          <p:nvPr/>
        </p:nvSpPr>
        <p:spPr>
          <a:xfrm>
            <a:off x="531540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46171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Veranstaltungen</a:t>
            </a:r>
          </a:p>
        </p:txBody>
      </p:sp>
      <p:sp>
        <p:nvSpPr>
          <p:cNvPr id="31" name="Rectangle 30"/>
          <p:cNvSpPr/>
          <p:nvPr/>
        </p:nvSpPr>
        <p:spPr>
          <a:xfrm>
            <a:off x="5315407" y="2112264"/>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58972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3" name="TextBox 32"/>
          <p:cNvSpPr txBox="1"/>
          <p:nvPr/>
        </p:nvSpPr>
        <p:spPr>
          <a:xfrm>
            <a:off x="558972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Alle Veranstaltungen</a:t>
            </a:r>
          </a:p>
        </p:txBody>
      </p:sp>
      <p:sp>
        <p:nvSpPr>
          <p:cNvPr id="34" name="TextBox 33"/>
          <p:cNvSpPr txBox="1"/>
          <p:nvPr/>
        </p:nvSpPr>
        <p:spPr>
          <a:xfrm>
            <a:off x="558972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Erstellen</a:t>
            </a:r>
          </a:p>
        </p:txBody>
      </p:sp>
      <p:sp>
        <p:nvSpPr>
          <p:cNvPr id="35" name="TextBox 34"/>
          <p:cNvSpPr txBox="1"/>
          <p:nvPr/>
        </p:nvSpPr>
        <p:spPr>
          <a:xfrm>
            <a:off x="558972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Sprecher</a:t>
            </a:r>
          </a:p>
        </p:txBody>
      </p:sp>
      <p:sp>
        <p:nvSpPr>
          <p:cNvPr id="36" name="TextBox 35"/>
          <p:cNvSpPr txBox="1"/>
          <p:nvPr/>
        </p:nvSpPr>
        <p:spPr>
          <a:xfrm>
            <a:off x="558972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37" name="TextBox 36"/>
          <p:cNvSpPr txBox="1"/>
          <p:nvPr/>
        </p:nvSpPr>
        <p:spPr>
          <a:xfrm>
            <a:off x="558972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Orte</a:t>
            </a:r>
          </a:p>
        </p:txBody>
      </p:sp>
      <p:sp>
        <p:nvSpPr>
          <p:cNvPr id="38" name="TextBox 37"/>
          <p:cNvSpPr txBox="1"/>
          <p:nvPr/>
        </p:nvSpPr>
        <p:spPr>
          <a:xfrm>
            <a:off x="5589727" y="32506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Rollen</a:t>
            </a:r>
          </a:p>
        </p:txBody>
      </p:sp>
      <p:sp>
        <p:nvSpPr>
          <p:cNvPr id="39" name="TextBox 38"/>
          <p:cNvSpPr txBox="1"/>
          <p:nvPr/>
        </p:nvSpPr>
        <p:spPr>
          <a:xfrm>
            <a:off x="5589727" y="343357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Master Editor</a:t>
            </a:r>
          </a:p>
        </p:txBody>
      </p:sp>
      <p:sp>
        <p:nvSpPr>
          <p:cNvPr id="40" name="TextBox 39"/>
          <p:cNvSpPr txBox="1"/>
          <p:nvPr/>
        </p:nvSpPr>
        <p:spPr>
          <a:xfrm>
            <a:off x="5589727" y="36164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41" name="TextBox 40"/>
          <p:cNvSpPr txBox="1"/>
          <p:nvPr/>
        </p:nvSpPr>
        <p:spPr>
          <a:xfrm>
            <a:off x="5589727" y="37993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42" name="TextBox 41"/>
          <p:cNvSpPr txBox="1"/>
          <p:nvPr/>
        </p:nvSpPr>
        <p:spPr>
          <a:xfrm>
            <a:off x="5589727" y="39822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43" name="TextBox 42"/>
          <p:cNvSpPr txBox="1"/>
          <p:nvPr/>
        </p:nvSpPr>
        <p:spPr>
          <a:xfrm>
            <a:off x="6997903" y="1700784"/>
            <a:ext cx="2194560" cy="146304"/>
          </a:xfrm>
          <a:prstGeom prst="rect">
            <a:avLst/>
          </a:prstGeom>
          <a:noFill/>
        </p:spPr>
        <p:txBody>
          <a:bodyPr wrap="square" lIns="0" rIns="0" tIns="0" bIns="0" anchor="t">
            <a:spAutoFit/>
          </a:bodyPr>
          <a:lstStyle/>
          <a:p>
            <a:pPr algn="l">
              <a:lnSpc>
                <a:spcPct val="100000"/>
              </a:lnSpc>
            </a:pPr>
            <a:r>
              <a:rPr sz="750" b="1" i="0" lang="de-DE">
                <a:solidFill>
                  <a:srgbClr val="6B7A88"/>
                </a:solidFill>
                <a:latin typeface="Segoe UI"/>
              </a:rPr>
              <a:t>Massenaktion</a:t>
            </a:r>
          </a:p>
        </p:txBody>
      </p:sp>
      <p:sp>
        <p:nvSpPr>
          <p:cNvPr id="44" name="Rounded Rectangle 43"/>
          <p:cNvSpPr/>
          <p:nvPr/>
        </p:nvSpPr>
        <p:spPr>
          <a:xfrm>
            <a:off x="6997903" y="1901952"/>
            <a:ext cx="2377440" cy="256032"/>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7089343" y="1952244"/>
            <a:ext cx="1993392"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Startzeit verschieben (Min.)</a:t>
            </a:r>
          </a:p>
        </p:txBody>
      </p:sp>
      <p:sp>
        <p:nvSpPr>
          <p:cNvPr id="46" name="TextBox 45"/>
          <p:cNvSpPr txBox="1"/>
          <p:nvPr/>
        </p:nvSpPr>
        <p:spPr>
          <a:xfrm>
            <a:off x="9155887" y="1952244"/>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47" name="Rounded Rectangle 46"/>
          <p:cNvSpPr/>
          <p:nvPr/>
        </p:nvSpPr>
        <p:spPr>
          <a:xfrm>
            <a:off x="9485071" y="1901952"/>
            <a:ext cx="640080" cy="256032"/>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9576511" y="1952244"/>
            <a:ext cx="256031"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30</a:t>
            </a:r>
          </a:p>
        </p:txBody>
      </p:sp>
      <p:sp>
        <p:nvSpPr>
          <p:cNvPr id="49" name="Rounded Rectangle 48"/>
          <p:cNvSpPr/>
          <p:nvPr/>
        </p:nvSpPr>
        <p:spPr>
          <a:xfrm>
            <a:off x="10234879" y="1901952"/>
            <a:ext cx="727862" cy="256032"/>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10234879" y="1956816"/>
            <a:ext cx="727862"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Anwenden</a:t>
            </a:r>
          </a:p>
        </p:txBody>
      </p:sp>
      <p:sp>
        <p:nvSpPr>
          <p:cNvPr id="51" name="Rectangle 50"/>
          <p:cNvSpPr/>
          <p:nvPr/>
        </p:nvSpPr>
        <p:spPr>
          <a:xfrm>
            <a:off x="6997903" y="2633472"/>
            <a:ext cx="4425696" cy="23774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7061911" y="2688336"/>
            <a:ext cx="201310" cy="137160"/>
          </a:xfrm>
          <a:prstGeom prst="rect">
            <a:avLst/>
          </a:prstGeom>
          <a:noFill/>
        </p:spPr>
        <p:txBody>
          <a:bodyPr wrap="square" lIns="0" rIns="0" tIns="0" bIns="0" anchor="t">
            <a:spAutoFit/>
          </a:bodyPr>
          <a:lstStyle/>
          <a:p>
            <a:pPr algn="l">
              <a:lnSpc>
                <a:spcPct val="100000"/>
              </a:lnSpc>
            </a:pPr>
          </a:p>
        </p:txBody>
      </p:sp>
      <p:sp>
        <p:nvSpPr>
          <p:cNvPr id="53" name="TextBox 52"/>
          <p:cNvSpPr txBox="1"/>
          <p:nvPr/>
        </p:nvSpPr>
        <p:spPr>
          <a:xfrm>
            <a:off x="7354661" y="2688336"/>
            <a:ext cx="2147238" cy="137160"/>
          </a:xfrm>
          <a:prstGeom prst="rect">
            <a:avLst/>
          </a:prstGeom>
          <a:noFill/>
        </p:spPr>
        <p:txBody>
          <a:bodyPr wrap="square" lIns="0" rIns="0" tIns="0" bIns="0" anchor="t">
            <a:spAutoFit/>
          </a:bodyPr>
          <a:lstStyle/>
          <a:p>
            <a:pPr algn="l">
              <a:lnSpc>
                <a:spcPct val="100000"/>
              </a:lnSpc>
            </a:pPr>
            <a:r>
              <a:rPr sz="800" b="1" i="0" lang="de-DE">
                <a:solidFill>
                  <a:srgbClr val="0B3A5D"/>
                </a:solidFill>
                <a:latin typeface="Segoe UI"/>
              </a:rPr>
              <a:t>Titel</a:t>
            </a:r>
          </a:p>
        </p:txBody>
      </p:sp>
      <p:sp>
        <p:nvSpPr>
          <p:cNvPr id="54" name="TextBox 53"/>
          <p:cNvSpPr txBox="1"/>
          <p:nvPr/>
        </p:nvSpPr>
        <p:spPr>
          <a:xfrm>
            <a:off x="9593340" y="2688336"/>
            <a:ext cx="683487" cy="137160"/>
          </a:xfrm>
          <a:prstGeom prst="rect">
            <a:avLst/>
          </a:prstGeom>
          <a:noFill/>
        </p:spPr>
        <p:txBody>
          <a:bodyPr wrap="square" lIns="0" rIns="0" tIns="0" bIns="0" anchor="t">
            <a:spAutoFit/>
          </a:bodyPr>
          <a:lstStyle/>
          <a:p>
            <a:pPr algn="l">
              <a:lnSpc>
                <a:spcPct val="100000"/>
              </a:lnSpc>
            </a:pPr>
            <a:r>
              <a:rPr sz="800" b="1" i="0" lang="de-DE">
                <a:solidFill>
                  <a:srgbClr val="0B3A5D"/>
                </a:solidFill>
                <a:latin typeface="Segoe UI"/>
              </a:rPr>
              <a:t>Start</a:t>
            </a:r>
          </a:p>
        </p:txBody>
      </p:sp>
      <p:sp>
        <p:nvSpPr>
          <p:cNvPr id="55" name="TextBox 54"/>
          <p:cNvSpPr txBox="1"/>
          <p:nvPr/>
        </p:nvSpPr>
        <p:spPr>
          <a:xfrm>
            <a:off x="10368267" y="2688336"/>
            <a:ext cx="1027899" cy="137160"/>
          </a:xfrm>
          <a:prstGeom prst="rect">
            <a:avLst/>
          </a:prstGeom>
          <a:noFill/>
        </p:spPr>
        <p:txBody>
          <a:bodyPr wrap="square" lIns="0" rIns="0" tIns="0" bIns="0" anchor="t">
            <a:spAutoFit/>
          </a:bodyPr>
          <a:lstStyle/>
          <a:p>
            <a:pPr algn="l">
              <a:lnSpc>
                <a:spcPct val="100000"/>
              </a:lnSpc>
            </a:pPr>
            <a:r>
              <a:rPr sz="800" b="1" i="0" lang="de-DE">
                <a:solidFill>
                  <a:srgbClr val="0B3A5D"/>
                </a:solidFill>
                <a:latin typeface="Segoe UI"/>
              </a:rPr>
              <a:t>Ort</a:t>
            </a:r>
          </a:p>
        </p:txBody>
      </p:sp>
      <p:sp>
        <p:nvSpPr>
          <p:cNvPr id="56" name="Rectangle 55"/>
          <p:cNvSpPr/>
          <p:nvPr/>
        </p:nvSpPr>
        <p:spPr>
          <a:xfrm>
            <a:off x="6997903" y="2871216"/>
            <a:ext cx="442569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7061911" y="2953512"/>
            <a:ext cx="201310" cy="137160"/>
          </a:xfrm>
          <a:prstGeom prst="rect">
            <a:avLst/>
          </a:prstGeom>
          <a:noFill/>
        </p:spPr>
        <p:txBody>
          <a:bodyPr wrap="square" lIns="0" rIns="0" tIns="0" bIns="0" anchor="t">
            <a:spAutoFit/>
          </a:bodyPr>
          <a:lstStyle/>
          <a:p>
            <a:pPr algn="l">
              <a:lnSpc>
                <a:spcPct val="100000"/>
              </a:lnSpc>
            </a:pPr>
          </a:p>
        </p:txBody>
      </p:sp>
      <p:sp>
        <p:nvSpPr>
          <p:cNvPr id="58" name="TextBox 57"/>
          <p:cNvSpPr txBox="1"/>
          <p:nvPr/>
        </p:nvSpPr>
        <p:spPr>
          <a:xfrm>
            <a:off x="7354661" y="2953512"/>
            <a:ext cx="2147238" cy="137160"/>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Eröffnungsvortrag</a:t>
            </a:r>
          </a:p>
        </p:txBody>
      </p:sp>
      <p:sp>
        <p:nvSpPr>
          <p:cNvPr id="59" name="TextBox 58"/>
          <p:cNvSpPr txBox="1"/>
          <p:nvPr/>
        </p:nvSpPr>
        <p:spPr>
          <a:xfrm>
            <a:off x="9593340" y="2953512"/>
            <a:ext cx="683487" cy="137160"/>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10:00</a:t>
            </a:r>
          </a:p>
        </p:txBody>
      </p:sp>
      <p:sp>
        <p:nvSpPr>
          <p:cNvPr id="60" name="TextBox 59"/>
          <p:cNvSpPr txBox="1"/>
          <p:nvPr/>
        </p:nvSpPr>
        <p:spPr>
          <a:xfrm>
            <a:off x="10368267" y="2953512"/>
            <a:ext cx="1027899" cy="137160"/>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Saal A</a:t>
            </a:r>
          </a:p>
        </p:txBody>
      </p:sp>
      <p:sp>
        <p:nvSpPr>
          <p:cNvPr id="61" name="Rectangle 60"/>
          <p:cNvSpPr/>
          <p:nvPr/>
        </p:nvSpPr>
        <p:spPr>
          <a:xfrm>
            <a:off x="6997903" y="3163824"/>
            <a:ext cx="4425696" cy="2926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ectangle 61"/>
          <p:cNvSpPr/>
          <p:nvPr/>
        </p:nvSpPr>
        <p:spPr>
          <a:xfrm>
            <a:off x="6997903" y="3163824"/>
            <a:ext cx="442569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7061911" y="3246120"/>
            <a:ext cx="201310" cy="137160"/>
          </a:xfrm>
          <a:prstGeom prst="rect">
            <a:avLst/>
          </a:prstGeom>
          <a:noFill/>
        </p:spPr>
        <p:txBody>
          <a:bodyPr wrap="square" lIns="0" rIns="0" tIns="0" bIns="0" anchor="t">
            <a:spAutoFit/>
          </a:bodyPr>
          <a:lstStyle/>
          <a:p>
            <a:pPr algn="l">
              <a:lnSpc>
                <a:spcPct val="100000"/>
              </a:lnSpc>
            </a:pPr>
          </a:p>
        </p:txBody>
      </p:sp>
      <p:sp>
        <p:nvSpPr>
          <p:cNvPr id="64" name="TextBox 63"/>
          <p:cNvSpPr txBox="1"/>
          <p:nvPr/>
        </p:nvSpPr>
        <p:spPr>
          <a:xfrm>
            <a:off x="7354661" y="3246120"/>
            <a:ext cx="2147238" cy="137160"/>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Schreibwerkstatt</a:t>
            </a:r>
          </a:p>
        </p:txBody>
      </p:sp>
      <p:sp>
        <p:nvSpPr>
          <p:cNvPr id="65" name="TextBox 64"/>
          <p:cNvSpPr txBox="1"/>
          <p:nvPr/>
        </p:nvSpPr>
        <p:spPr>
          <a:xfrm>
            <a:off x="9593340" y="3246120"/>
            <a:ext cx="683487" cy="137160"/>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11:30</a:t>
            </a:r>
          </a:p>
        </p:txBody>
      </p:sp>
      <p:sp>
        <p:nvSpPr>
          <p:cNvPr id="66" name="TextBox 65"/>
          <p:cNvSpPr txBox="1"/>
          <p:nvPr/>
        </p:nvSpPr>
        <p:spPr>
          <a:xfrm>
            <a:off x="10368267" y="3246120"/>
            <a:ext cx="1027899" cy="137160"/>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Raum 2</a:t>
            </a:r>
          </a:p>
        </p:txBody>
      </p:sp>
      <p:sp>
        <p:nvSpPr>
          <p:cNvPr id="67" name="Rectangle 66"/>
          <p:cNvSpPr/>
          <p:nvPr/>
        </p:nvSpPr>
        <p:spPr>
          <a:xfrm>
            <a:off x="6997903" y="3456432"/>
            <a:ext cx="442569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7061911" y="3538728"/>
            <a:ext cx="201310" cy="137160"/>
          </a:xfrm>
          <a:prstGeom prst="rect">
            <a:avLst/>
          </a:prstGeom>
          <a:noFill/>
        </p:spPr>
        <p:txBody>
          <a:bodyPr wrap="square" lIns="0" rIns="0" tIns="0" bIns="0" anchor="t">
            <a:spAutoFit/>
          </a:bodyPr>
          <a:lstStyle/>
          <a:p>
            <a:pPr algn="l">
              <a:lnSpc>
                <a:spcPct val="100000"/>
              </a:lnSpc>
            </a:pPr>
          </a:p>
        </p:txBody>
      </p:sp>
      <p:sp>
        <p:nvSpPr>
          <p:cNvPr id="69" name="TextBox 68"/>
          <p:cNvSpPr txBox="1"/>
          <p:nvPr/>
        </p:nvSpPr>
        <p:spPr>
          <a:xfrm>
            <a:off x="7354661" y="3538728"/>
            <a:ext cx="2147238" cy="137160"/>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Lesung: Nordlicht</a:t>
            </a:r>
          </a:p>
        </p:txBody>
      </p:sp>
      <p:sp>
        <p:nvSpPr>
          <p:cNvPr id="70" name="TextBox 69"/>
          <p:cNvSpPr txBox="1"/>
          <p:nvPr/>
        </p:nvSpPr>
        <p:spPr>
          <a:xfrm>
            <a:off x="9593340" y="3538728"/>
            <a:ext cx="683487" cy="137160"/>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13:00</a:t>
            </a:r>
          </a:p>
        </p:txBody>
      </p:sp>
      <p:sp>
        <p:nvSpPr>
          <p:cNvPr id="71" name="TextBox 70"/>
          <p:cNvSpPr txBox="1"/>
          <p:nvPr/>
        </p:nvSpPr>
        <p:spPr>
          <a:xfrm>
            <a:off x="10368267" y="3538728"/>
            <a:ext cx="1027899" cy="137160"/>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Bühne</a:t>
            </a:r>
          </a:p>
        </p:txBody>
      </p:sp>
      <p:sp>
        <p:nvSpPr>
          <p:cNvPr id="72" name="Rectangle 71"/>
          <p:cNvSpPr/>
          <p:nvPr/>
        </p:nvSpPr>
        <p:spPr>
          <a:xfrm>
            <a:off x="6997903" y="3749040"/>
            <a:ext cx="4425696" cy="2926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Rectangle 72"/>
          <p:cNvSpPr/>
          <p:nvPr/>
        </p:nvSpPr>
        <p:spPr>
          <a:xfrm>
            <a:off x="6997903" y="3749040"/>
            <a:ext cx="442569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7061911" y="3831336"/>
            <a:ext cx="201310" cy="137160"/>
          </a:xfrm>
          <a:prstGeom prst="rect">
            <a:avLst/>
          </a:prstGeom>
          <a:noFill/>
        </p:spPr>
        <p:txBody>
          <a:bodyPr wrap="square" lIns="0" rIns="0" tIns="0" bIns="0" anchor="t">
            <a:spAutoFit/>
          </a:bodyPr>
          <a:lstStyle/>
          <a:p>
            <a:pPr algn="l">
              <a:lnSpc>
                <a:spcPct val="100000"/>
              </a:lnSpc>
            </a:pPr>
          </a:p>
        </p:txBody>
      </p:sp>
      <p:sp>
        <p:nvSpPr>
          <p:cNvPr id="75" name="TextBox 74"/>
          <p:cNvSpPr txBox="1"/>
          <p:nvPr/>
        </p:nvSpPr>
        <p:spPr>
          <a:xfrm>
            <a:off x="7354661" y="3831336"/>
            <a:ext cx="2147238" cy="137160"/>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Abendkonzert</a:t>
            </a:r>
          </a:p>
        </p:txBody>
      </p:sp>
      <p:sp>
        <p:nvSpPr>
          <p:cNvPr id="76" name="TextBox 75"/>
          <p:cNvSpPr txBox="1"/>
          <p:nvPr/>
        </p:nvSpPr>
        <p:spPr>
          <a:xfrm>
            <a:off x="9593340" y="3831336"/>
            <a:ext cx="683487" cy="137160"/>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20:00</a:t>
            </a:r>
          </a:p>
        </p:txBody>
      </p:sp>
      <p:sp>
        <p:nvSpPr>
          <p:cNvPr id="77" name="TextBox 76"/>
          <p:cNvSpPr txBox="1"/>
          <p:nvPr/>
        </p:nvSpPr>
        <p:spPr>
          <a:xfrm>
            <a:off x="10368267" y="3831336"/>
            <a:ext cx="1027899" cy="137160"/>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Saal A</a:t>
            </a:r>
          </a:p>
        </p:txBody>
      </p:sp>
      <p:sp>
        <p:nvSpPr>
          <p:cNvPr id="78" name="Rectangle 77"/>
          <p:cNvSpPr/>
          <p:nvPr/>
        </p:nvSpPr>
        <p:spPr>
          <a:xfrm>
            <a:off x="6997903" y="4041648"/>
            <a:ext cx="442569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Rectangle 78"/>
          <p:cNvSpPr/>
          <p:nvPr/>
        </p:nvSpPr>
        <p:spPr>
          <a:xfrm>
            <a:off x="7071055" y="2702052"/>
            <a:ext cx="128016" cy="128016"/>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Rectangle 79"/>
          <p:cNvSpPr/>
          <p:nvPr/>
        </p:nvSpPr>
        <p:spPr>
          <a:xfrm>
            <a:off x="7071055" y="2994660"/>
            <a:ext cx="128016" cy="128016"/>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Rectangle 80"/>
          <p:cNvSpPr/>
          <p:nvPr/>
        </p:nvSpPr>
        <p:spPr>
          <a:xfrm>
            <a:off x="7071055" y="3287268"/>
            <a:ext cx="128016" cy="128016"/>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Rectangle 81"/>
          <p:cNvSpPr/>
          <p:nvPr/>
        </p:nvSpPr>
        <p:spPr>
          <a:xfrm>
            <a:off x="7071055" y="3579876"/>
            <a:ext cx="128016" cy="128016"/>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Rectangle 82"/>
          <p:cNvSpPr/>
          <p:nvPr/>
        </p:nvSpPr>
        <p:spPr>
          <a:xfrm>
            <a:off x="7071055" y="3872484"/>
            <a:ext cx="128016" cy="128016"/>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Oval 83"/>
          <p:cNvSpPr/>
          <p:nvPr/>
        </p:nvSpPr>
        <p:spPr>
          <a:xfrm>
            <a:off x="5681167" y="300837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5681167" y="306781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86" name="Oval 85"/>
          <p:cNvSpPr/>
          <p:nvPr/>
        </p:nvSpPr>
        <p:spPr>
          <a:xfrm>
            <a:off x="6732727" y="242316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7" name="TextBox 86"/>
          <p:cNvSpPr txBox="1"/>
          <p:nvPr/>
        </p:nvSpPr>
        <p:spPr>
          <a:xfrm>
            <a:off x="6732727" y="248259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88" name="Oval 87"/>
          <p:cNvSpPr/>
          <p:nvPr/>
        </p:nvSpPr>
        <p:spPr>
          <a:xfrm>
            <a:off x="9128455" y="242316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9" name="TextBox 88"/>
          <p:cNvSpPr txBox="1"/>
          <p:nvPr/>
        </p:nvSpPr>
        <p:spPr>
          <a:xfrm>
            <a:off x="9128455" y="248259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90" name="Oval 89"/>
          <p:cNvSpPr/>
          <p:nvPr/>
        </p:nvSpPr>
        <p:spPr>
          <a:xfrm>
            <a:off x="10436047" y="242316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1" name="TextBox 90"/>
          <p:cNvSpPr txBox="1"/>
          <p:nvPr/>
        </p:nvSpPr>
        <p:spPr>
          <a:xfrm>
            <a:off x="10436047" y="248259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5</a:t>
            </a:r>
          </a:p>
        </p:txBody>
      </p:sp>
      <p:sp>
        <p:nvSpPr>
          <p:cNvPr id="92" name="Rectangle 91"/>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Rectangle 92"/>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TextBox 93"/>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95" name="TextBox 94"/>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Prüfen Sie nach jeder größeren Massenaktion einmal das Dashboard. Es zeigt sofort, ob dabei versehentlich Pflichtangaben verloren gegangen sind.</a:t>
            </a:r>
          </a:p>
        </p:txBody>
      </p:sp>
      <p:sp>
        <p:nvSpPr>
          <p:cNvPr id="96" name="Rectangle 9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TextBox 9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Master Editor</a:t>
            </a:r>
          </a:p>
        </p:txBody>
      </p:sp>
      <p:sp>
        <p:nvSpPr>
          <p:cNvPr id="98" name="TextBox 9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120 / 140</a:t>
            </a:r>
          </a:p>
        </p:txBody>
      </p:sp>
    </p:spTree>
  </p:cSld>
  <p:clrMapOvr>
    <a:masterClrMapping/>
  </p:clrMapOvr>
</p:sld>
</file>

<file path=ppt/slides/slide1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Ansichtsoptionen und Autosave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Ansichtsoptionen</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Über die Schaltfläche oben rechts wählen Sie, welche Spalten sichtbar sind. Wer nur Zeiten verschiebt, blendet alle Social-Media-Spalten aus und arbeitet deutlich ruhiger.</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Wird pro Benutzer gespeichert</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Einträge pro Seite</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25, 50 oder 100. Bei sehr vielen Programmpunkten sind kleinere Seiten schneller und übersichtlicher.</a:t>
            </a:r>
          </a:p>
        </p:txBody>
      </p:sp>
      <p:sp>
        <p:nvSpPr>
          <p:cNvPr id="15" name="Rounded Rectangle 14"/>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Autosave</a:t>
            </a:r>
          </a:p>
        </p:txBody>
      </p:sp>
      <p:sp>
        <p:nvSpPr>
          <p:cNvPr id="18" name="TextBox 17"/>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Speichert jede Änderung sofort beim Verlassen einer Zelle – ohne den blauen Zwischenschritt. Praktisch bei vielen kleinen Korrekturen, aber ohne Netz: Eine Sicherheitsabfrage schützt vor versehentlichem Einschalten.</a:t>
            </a:r>
          </a:p>
        </p:txBody>
      </p:sp>
      <p:sp>
        <p:nvSpPr>
          <p:cNvPr id="19" name="TextBox 18"/>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Mit Bedacht einschalten</a:t>
            </a:r>
          </a:p>
        </p:txBody>
      </p:sp>
      <p:sp>
        <p:nvSpPr>
          <p:cNvPr id="20" name="Rectangle 1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Master Editor</a:t>
            </a:r>
          </a:p>
        </p:txBody>
      </p:sp>
      <p:sp>
        <p:nvSpPr>
          <p:cNvPr id="22" name="TextBox 2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121 / 140</a:t>
            </a:r>
          </a:p>
        </p:txBody>
      </p:sp>
    </p:spTree>
  </p:cSld>
  <p:clrMapOvr>
    <a:masterClrMapping/>
  </p:clrMapOvr>
</p:sld>
</file>

<file path=ppt/slides/slide1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9.7</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Wenn der Master Editor sich seltsam verhält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566928" y="1353312"/>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7" name="TextBox 6"/>
          <p:cNvSpPr txBox="1"/>
          <p:nvPr/>
        </p:nvSpPr>
        <p:spPr>
          <a:xfrm>
            <a:off x="877824" y="1353312"/>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Die Tabelle lädt endlos.</a:t>
            </a:r>
          </a:p>
        </p:txBody>
      </p:sp>
      <p:sp>
        <p:nvSpPr>
          <p:cNvPr id="8" name="TextBox 7"/>
          <p:cNvSpPr txBox="1"/>
          <p:nvPr/>
        </p:nvSpPr>
        <p:spPr>
          <a:xfrm>
            <a:off x="566928" y="1612709"/>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9" name="TextBox 8"/>
          <p:cNvSpPr txBox="1"/>
          <p:nvPr/>
        </p:nvSpPr>
        <p:spPr>
          <a:xfrm>
            <a:off x="877824" y="1612709"/>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Meist blockiert ein Sicherheitswerkzeug die Verbindung. Der Editor erkennt das und zeigt stattdessen „Zugriff verweigert 403“. Tritt das auf, prüfen Sie Ihre Firewall- oder Sicherheits-Plugins.</a:t>
            </a:r>
          </a:p>
        </p:txBody>
      </p:sp>
      <p:sp>
        <p:nvSpPr>
          <p:cNvPr id="10" name="TextBox 9"/>
          <p:cNvSpPr txBox="1"/>
          <p:nvPr/>
        </p:nvSpPr>
        <p:spPr>
          <a:xfrm>
            <a:off x="566928" y="2396045"/>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11" name="TextBox 10"/>
          <p:cNvSpPr txBox="1"/>
          <p:nvPr/>
        </p:nvSpPr>
        <p:spPr>
          <a:xfrm>
            <a:off x="877824" y="2396045"/>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Änderungen werden nicht gespeichert.</a:t>
            </a:r>
          </a:p>
        </p:txBody>
      </p:sp>
      <p:sp>
        <p:nvSpPr>
          <p:cNvPr id="12" name="TextBox 11"/>
          <p:cNvSpPr txBox="1"/>
          <p:nvPr/>
        </p:nvSpPr>
        <p:spPr>
          <a:xfrm>
            <a:off x="566928" y="2655443"/>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13" name="TextBox 12"/>
          <p:cNvSpPr txBox="1"/>
          <p:nvPr/>
        </p:nvSpPr>
        <p:spPr>
          <a:xfrm>
            <a:off x="877824" y="2655443"/>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Prüfen Sie, ob die Felder noch einen blauen Rand haben – dann wurde „Änderungen speichern“ noch nicht geklickt. Ein roter Rand bedeutet dagegen einen Validierungsfehler, der zuerst behoben werden muss.</a:t>
            </a:r>
          </a:p>
        </p:txBody>
      </p:sp>
      <p:sp>
        <p:nvSpPr>
          <p:cNvPr id="14" name="TextBox 13"/>
          <p:cNvSpPr txBox="1"/>
          <p:nvPr/>
        </p:nvSpPr>
        <p:spPr>
          <a:xfrm>
            <a:off x="6301587" y="1353312"/>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15" name="TextBox 14"/>
          <p:cNvSpPr txBox="1"/>
          <p:nvPr/>
        </p:nvSpPr>
        <p:spPr>
          <a:xfrm>
            <a:off x="6612483" y="1353312"/>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Eine Veranstaltungs-ID wird abgelehnt.</a:t>
            </a:r>
          </a:p>
        </p:txBody>
      </p:sp>
      <p:sp>
        <p:nvSpPr>
          <p:cNvPr id="16" name="TextBox 15"/>
          <p:cNvSpPr txBox="1"/>
          <p:nvPr/>
        </p:nvSpPr>
        <p:spPr>
          <a:xfrm>
            <a:off x="6301587" y="1612709"/>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17" name="TextBox 16"/>
          <p:cNvSpPr txBox="1"/>
          <p:nvPr/>
        </p:nvSpPr>
        <p:spPr>
          <a:xfrm>
            <a:off x="6612483" y="1612709"/>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Sie ist bereits an einen anderen Programmpunkt vergeben. IDs müssen eindeutig sein, sonst funktioniert die Aktualisierung per CSV nicht mehr zuverlässig.</a:t>
            </a:r>
          </a:p>
        </p:txBody>
      </p:sp>
      <p:sp>
        <p:nvSpPr>
          <p:cNvPr id="18" name="TextBox 17"/>
          <p:cNvSpPr txBox="1"/>
          <p:nvPr/>
        </p:nvSpPr>
        <p:spPr>
          <a:xfrm>
            <a:off x="6301587" y="2238565"/>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19" name="TextBox 18"/>
          <p:cNvSpPr txBox="1"/>
          <p:nvPr/>
        </p:nvSpPr>
        <p:spPr>
          <a:xfrm>
            <a:off x="6612483" y="2238565"/>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Der Menüpunkt fehlt.</a:t>
            </a:r>
          </a:p>
        </p:txBody>
      </p:sp>
      <p:sp>
        <p:nvSpPr>
          <p:cNvPr id="20" name="TextBox 19"/>
          <p:cNvSpPr txBox="1"/>
          <p:nvPr/>
        </p:nvSpPr>
        <p:spPr>
          <a:xfrm>
            <a:off x="6301587" y="2497963"/>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21" name="TextBox 20"/>
          <p:cNvSpPr txBox="1"/>
          <p:nvPr/>
        </p:nvSpPr>
        <p:spPr>
          <a:xfrm>
            <a:off x="6612483" y="2497963"/>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Der Master Editor steht Redakteuren und Administratoren zur Verfügung, nicht Autoren. Die Rechteverteilung finden Sie im Anhang.</a:t>
            </a:r>
          </a:p>
        </p:txBody>
      </p:sp>
      <p:sp>
        <p:nvSpPr>
          <p:cNvPr id="22" name="Rectangle 2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Master Editor</a:t>
            </a:r>
          </a:p>
        </p:txBody>
      </p:sp>
      <p:sp>
        <p:nvSpPr>
          <p:cNvPr id="24" name="TextBox 2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122 / 140</a:t>
            </a:r>
          </a:p>
        </p:txBody>
      </p:sp>
    </p:spTree>
  </p:cSld>
  <p:clrMapOvr>
    <a:masterClrMapping/>
  </p:clrMapOvr>
</p:sld>
</file>

<file path=ppt/slides/slide1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de-DE">
                <a:solidFill>
                  <a:srgbClr val="CDDFEE"/>
                </a:solidFill>
                <a:latin typeface="Segoe UI"/>
              </a:rPr>
              <a:t>10</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de-DE">
                <a:solidFill>
                  <a:srgbClr val="0B3A5D"/>
                </a:solidFill>
                <a:latin typeface="Segoe UI"/>
              </a:rPr>
              <a:t>Der Live-Ticker</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de-DE">
                <a:solidFill>
                  <a:srgbClr val="4A5D6E"/>
                </a:solidFill>
                <a:latin typeface="Segoe UI"/>
              </a:rPr>
              <a:t>Die Anzeige für den laufenden Tag – einmal eingerichtet, läuft sie tagelang ohne Eingriff.</a:t>
            </a:r>
          </a:p>
        </p:txBody>
      </p:sp>
      <p:sp>
        <p:nvSpPr>
          <p:cNvPr id="9" name="Rectangle 8"/>
          <p:cNvSpPr/>
          <p:nvPr/>
        </p:nvSpPr>
        <p:spPr>
          <a:xfrm>
            <a:off x="7434072" y="1783080"/>
            <a:ext cx="32004" cy="162763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Was der Ticker zeigt</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Den Ticker einrichten</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Die nützlichsten Zusätze</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Dauerbetrieb und Fehlersuche</a:t>
            </a:r>
          </a:p>
        </p:txBody>
      </p:sp>
      <p:sp>
        <p:nvSpPr>
          <p:cNvPr id="22" name="Rectangle 21"/>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8CA6BC"/>
                </a:solidFill>
                <a:latin typeface="Segoe UI"/>
              </a:rPr>
              <a:t>10 · Der Live-Ticker</a:t>
            </a:r>
          </a:p>
        </p:txBody>
      </p:sp>
      <p:sp>
        <p:nvSpPr>
          <p:cNvPr id="24" name="TextBox 2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8CA6BC"/>
                </a:solidFill>
                <a:latin typeface="Segoe UI"/>
              </a:rPr>
              <a:t>123 / 140</a:t>
            </a:r>
          </a:p>
        </p:txBody>
      </p:sp>
    </p:spTree>
  </p:cSld>
  <p:clrMapOvr>
    <a:masterClrMapping/>
  </p:clrMapOvr>
</p:sld>
</file>

<file path=ppt/slides/slide1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10.1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Der Live-Ticker: was Ihre Gäste sehen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6766560" cy="329184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76656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5980176"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5852160" cy="146304"/>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Consolas"/>
              </a:rPr>
              <a:t>https://mein-kongress.de/was-laeuft-gerade</a:t>
            </a:r>
          </a:p>
        </p:txBody>
      </p:sp>
      <p:sp>
        <p:nvSpPr>
          <p:cNvPr id="13" name="Rectangle 12"/>
          <p:cNvSpPr/>
          <p:nvPr/>
        </p:nvSpPr>
        <p:spPr>
          <a:xfrm>
            <a:off x="768096" y="1810512"/>
            <a:ext cx="6364224" cy="256032"/>
          </a:xfrm>
          <a:prstGeom prst="rect">
            <a:avLst/>
          </a:prstGeom>
          <a:solidFill>
            <a:srgbClr val="FFF9F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ounded Rectangle 13"/>
          <p:cNvSpPr/>
          <p:nvPr/>
        </p:nvSpPr>
        <p:spPr>
          <a:xfrm>
            <a:off x="859536" y="1851660"/>
            <a:ext cx="713232" cy="182880"/>
          </a:xfrm>
          <a:prstGeom prst="roundRect">
            <a:avLst>
              <a:gd name="adj" fmla="val 50000"/>
            </a:avLst>
          </a:prstGeom>
          <a:solidFill>
            <a:srgbClr val="C0392B"/>
          </a:solidFill>
          <a:ln w="889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859536" y="1877263"/>
            <a:ext cx="713232" cy="137160"/>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JETZT LIVE</a:t>
            </a:r>
          </a:p>
        </p:txBody>
      </p:sp>
      <p:sp>
        <p:nvSpPr>
          <p:cNvPr id="16" name="Rounded Rectangle 15"/>
          <p:cNvSpPr/>
          <p:nvPr/>
        </p:nvSpPr>
        <p:spPr>
          <a:xfrm>
            <a:off x="768096" y="2139696"/>
            <a:ext cx="6364224" cy="420624"/>
          </a:xfrm>
          <a:prstGeom prst="roundRect">
            <a:avLst>
              <a:gd name="adj" fmla="val 5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768096" y="2139696"/>
            <a:ext cx="54864" cy="420624"/>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932688" y="2203704"/>
            <a:ext cx="3500323" cy="182880"/>
          </a:xfrm>
          <a:prstGeom prst="rect">
            <a:avLst/>
          </a:prstGeom>
          <a:noFill/>
        </p:spPr>
        <p:txBody>
          <a:bodyPr wrap="square" lIns="0" rIns="0" tIns="0" bIns="0" anchor="t">
            <a:spAutoFit/>
          </a:bodyPr>
          <a:lstStyle/>
          <a:p>
            <a:pPr algn="l">
              <a:lnSpc>
                <a:spcPct val="100000"/>
              </a:lnSpc>
            </a:pPr>
            <a:r>
              <a:rPr sz="950" b="1" i="0" lang="de-DE">
                <a:solidFill>
                  <a:srgbClr val="0B3A5D"/>
                </a:solidFill>
                <a:latin typeface="Segoe UI"/>
              </a:rPr>
              <a:t>Eröffnungsvortrag</a:t>
            </a:r>
          </a:p>
        </p:txBody>
      </p:sp>
      <p:sp>
        <p:nvSpPr>
          <p:cNvPr id="19" name="TextBox 18"/>
          <p:cNvSpPr txBox="1"/>
          <p:nvPr/>
        </p:nvSpPr>
        <p:spPr>
          <a:xfrm>
            <a:off x="932688" y="2377440"/>
            <a:ext cx="3500323" cy="146304"/>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Segoe UI"/>
              </a:rPr>
              <a:t>Saal A</a:t>
            </a:r>
          </a:p>
        </p:txBody>
      </p:sp>
      <p:sp>
        <p:nvSpPr>
          <p:cNvPr id="20" name="TextBox 19"/>
          <p:cNvSpPr txBox="1"/>
          <p:nvPr/>
        </p:nvSpPr>
        <p:spPr>
          <a:xfrm>
            <a:off x="6126479" y="2267712"/>
            <a:ext cx="914400" cy="164592"/>
          </a:xfrm>
          <a:prstGeom prst="rect">
            <a:avLst/>
          </a:prstGeom>
          <a:noFill/>
        </p:spPr>
        <p:txBody>
          <a:bodyPr wrap="square" lIns="0" rIns="0" tIns="0" bIns="0" anchor="t">
            <a:spAutoFit/>
          </a:bodyPr>
          <a:lstStyle/>
          <a:p>
            <a:pPr algn="r">
              <a:lnSpc>
                <a:spcPct val="100000"/>
              </a:lnSpc>
            </a:pPr>
            <a:r>
              <a:rPr sz="800" b="1" i="0" lang="de-DE">
                <a:solidFill>
                  <a:srgbClr val="C0392B"/>
                </a:solidFill>
                <a:latin typeface="Segoe UI"/>
              </a:rPr>
              <a:t>bis 11:00</a:t>
            </a:r>
          </a:p>
        </p:txBody>
      </p:sp>
      <p:sp>
        <p:nvSpPr>
          <p:cNvPr id="21" name="Rounded Rectangle 20"/>
          <p:cNvSpPr/>
          <p:nvPr/>
        </p:nvSpPr>
        <p:spPr>
          <a:xfrm>
            <a:off x="768096" y="2633472"/>
            <a:ext cx="6364224" cy="420624"/>
          </a:xfrm>
          <a:prstGeom prst="roundRect">
            <a:avLst>
              <a:gd name="adj" fmla="val 5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768096" y="2633472"/>
            <a:ext cx="54864" cy="420624"/>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932688" y="2697480"/>
            <a:ext cx="3500323" cy="182880"/>
          </a:xfrm>
          <a:prstGeom prst="rect">
            <a:avLst/>
          </a:prstGeom>
          <a:noFill/>
        </p:spPr>
        <p:txBody>
          <a:bodyPr wrap="square" lIns="0" rIns="0" tIns="0" bIns="0" anchor="t">
            <a:spAutoFit/>
          </a:bodyPr>
          <a:lstStyle/>
          <a:p>
            <a:pPr algn="l">
              <a:lnSpc>
                <a:spcPct val="100000"/>
              </a:lnSpc>
            </a:pPr>
            <a:r>
              <a:rPr sz="950" b="1" i="0" lang="de-DE">
                <a:solidFill>
                  <a:srgbClr val="0B3A5D"/>
                </a:solidFill>
                <a:latin typeface="Segoe UI"/>
              </a:rPr>
              <a:t>Schreibwerkstatt</a:t>
            </a:r>
          </a:p>
        </p:txBody>
      </p:sp>
      <p:sp>
        <p:nvSpPr>
          <p:cNvPr id="24" name="TextBox 23"/>
          <p:cNvSpPr txBox="1"/>
          <p:nvPr/>
        </p:nvSpPr>
        <p:spPr>
          <a:xfrm>
            <a:off x="932688" y="2871216"/>
            <a:ext cx="3500323" cy="146304"/>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Segoe UI"/>
              </a:rPr>
              <a:t>Raum 2</a:t>
            </a:r>
          </a:p>
        </p:txBody>
      </p:sp>
      <p:sp>
        <p:nvSpPr>
          <p:cNvPr id="25" name="TextBox 24"/>
          <p:cNvSpPr txBox="1"/>
          <p:nvPr/>
        </p:nvSpPr>
        <p:spPr>
          <a:xfrm>
            <a:off x="6126479" y="2761488"/>
            <a:ext cx="914400" cy="164592"/>
          </a:xfrm>
          <a:prstGeom prst="rect">
            <a:avLst/>
          </a:prstGeom>
          <a:noFill/>
        </p:spPr>
        <p:txBody>
          <a:bodyPr wrap="square" lIns="0" rIns="0" tIns="0" bIns="0" anchor="t">
            <a:spAutoFit/>
          </a:bodyPr>
          <a:lstStyle/>
          <a:p>
            <a:pPr algn="r">
              <a:lnSpc>
                <a:spcPct val="100000"/>
              </a:lnSpc>
            </a:pPr>
            <a:r>
              <a:rPr sz="800" b="1" i="0" lang="de-DE">
                <a:solidFill>
                  <a:srgbClr val="C0392B"/>
                </a:solidFill>
                <a:latin typeface="Segoe UI"/>
              </a:rPr>
              <a:t>bis 13:00</a:t>
            </a:r>
          </a:p>
        </p:txBody>
      </p:sp>
      <p:sp>
        <p:nvSpPr>
          <p:cNvPr id="26" name="Rectangle 25"/>
          <p:cNvSpPr/>
          <p:nvPr/>
        </p:nvSpPr>
        <p:spPr>
          <a:xfrm>
            <a:off x="768096" y="3218688"/>
            <a:ext cx="6364224" cy="256032"/>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ounded Rectangle 26"/>
          <p:cNvSpPr/>
          <p:nvPr/>
        </p:nvSpPr>
        <p:spPr>
          <a:xfrm>
            <a:off x="859536" y="3259836"/>
            <a:ext cx="660196" cy="182880"/>
          </a:xfrm>
          <a:prstGeom prst="roundRect">
            <a:avLst>
              <a:gd name="adj" fmla="val 50000"/>
            </a:avLst>
          </a:prstGeom>
          <a:solidFill>
            <a:srgbClr val="C25708"/>
          </a:solidFill>
          <a:ln w="889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859536" y="3285439"/>
            <a:ext cx="660196" cy="137160"/>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DEMNÄCHST</a:t>
            </a:r>
          </a:p>
        </p:txBody>
      </p:sp>
      <p:sp>
        <p:nvSpPr>
          <p:cNvPr id="29" name="Rounded Rectangle 28"/>
          <p:cNvSpPr/>
          <p:nvPr/>
        </p:nvSpPr>
        <p:spPr>
          <a:xfrm>
            <a:off x="768096" y="3547872"/>
            <a:ext cx="6364224" cy="384048"/>
          </a:xfrm>
          <a:prstGeom prst="roundRect">
            <a:avLst>
              <a:gd name="adj" fmla="val 5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932688" y="3602736"/>
            <a:ext cx="3500323" cy="182880"/>
          </a:xfrm>
          <a:prstGeom prst="rect">
            <a:avLst/>
          </a:prstGeom>
          <a:noFill/>
        </p:spPr>
        <p:txBody>
          <a:bodyPr wrap="square" lIns="0" rIns="0" tIns="0" bIns="0" anchor="t">
            <a:spAutoFit/>
          </a:bodyPr>
          <a:lstStyle/>
          <a:p>
            <a:pPr algn="l">
              <a:lnSpc>
                <a:spcPct val="100000"/>
              </a:lnSpc>
            </a:pPr>
            <a:r>
              <a:rPr sz="900" b="1" i="0" lang="de-DE">
                <a:solidFill>
                  <a:srgbClr val="0B3A5D"/>
                </a:solidFill>
                <a:latin typeface="Segoe UI"/>
              </a:rPr>
              <a:t>Lesung: Nordlicht</a:t>
            </a:r>
          </a:p>
        </p:txBody>
      </p:sp>
      <p:sp>
        <p:nvSpPr>
          <p:cNvPr id="31" name="TextBox 30"/>
          <p:cNvSpPr txBox="1"/>
          <p:nvPr/>
        </p:nvSpPr>
        <p:spPr>
          <a:xfrm>
            <a:off x="932688" y="3767328"/>
            <a:ext cx="3500323" cy="128016"/>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Segoe UI"/>
              </a:rPr>
              <a:t>Bühne</a:t>
            </a:r>
          </a:p>
        </p:txBody>
      </p:sp>
      <p:sp>
        <p:nvSpPr>
          <p:cNvPr id="32" name="Rounded Rectangle 31"/>
          <p:cNvSpPr/>
          <p:nvPr/>
        </p:nvSpPr>
        <p:spPr>
          <a:xfrm>
            <a:off x="6172200" y="3639312"/>
            <a:ext cx="868680" cy="201168"/>
          </a:xfrm>
          <a:prstGeom prst="roundRect">
            <a:avLst>
              <a:gd name="adj" fmla="val 40000"/>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172200" y="3680460"/>
            <a:ext cx="868680" cy="146304"/>
          </a:xfrm>
          <a:prstGeom prst="rect">
            <a:avLst/>
          </a:prstGeom>
          <a:noFill/>
        </p:spPr>
        <p:txBody>
          <a:bodyPr wrap="square" lIns="0" rIns="0" tIns="0" bIns="0" anchor="t">
            <a:spAutoFit/>
          </a:bodyPr>
          <a:lstStyle/>
          <a:p>
            <a:pPr algn="ctr">
              <a:lnSpc>
                <a:spcPct val="100000"/>
              </a:lnSpc>
            </a:pPr>
            <a:r>
              <a:rPr sz="750" b="1" i="0" lang="de-DE">
                <a:solidFill>
                  <a:srgbClr val="C25708"/>
                </a:solidFill>
                <a:latin typeface="Segoe UI"/>
              </a:rPr>
              <a:t>in 15 Min.</a:t>
            </a:r>
          </a:p>
        </p:txBody>
      </p:sp>
      <p:sp>
        <p:nvSpPr>
          <p:cNvPr id="34" name="Rounded Rectangle 33"/>
          <p:cNvSpPr/>
          <p:nvPr/>
        </p:nvSpPr>
        <p:spPr>
          <a:xfrm>
            <a:off x="768096" y="4005072"/>
            <a:ext cx="6364224" cy="384048"/>
          </a:xfrm>
          <a:prstGeom prst="roundRect">
            <a:avLst>
              <a:gd name="adj" fmla="val 5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932688" y="4059936"/>
            <a:ext cx="3500323" cy="182880"/>
          </a:xfrm>
          <a:prstGeom prst="rect">
            <a:avLst/>
          </a:prstGeom>
          <a:noFill/>
        </p:spPr>
        <p:txBody>
          <a:bodyPr wrap="square" lIns="0" rIns="0" tIns="0" bIns="0" anchor="t">
            <a:spAutoFit/>
          </a:bodyPr>
          <a:lstStyle/>
          <a:p>
            <a:pPr algn="l">
              <a:lnSpc>
                <a:spcPct val="100000"/>
              </a:lnSpc>
            </a:pPr>
            <a:r>
              <a:rPr sz="900" b="1" i="0" lang="de-DE">
                <a:solidFill>
                  <a:srgbClr val="0B3A5D"/>
                </a:solidFill>
                <a:latin typeface="Segoe UI"/>
              </a:rPr>
              <a:t>Signierstunde</a:t>
            </a:r>
          </a:p>
        </p:txBody>
      </p:sp>
      <p:sp>
        <p:nvSpPr>
          <p:cNvPr id="36" name="TextBox 35"/>
          <p:cNvSpPr txBox="1"/>
          <p:nvPr/>
        </p:nvSpPr>
        <p:spPr>
          <a:xfrm>
            <a:off x="932688" y="4224528"/>
            <a:ext cx="3500323" cy="128016"/>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Segoe UI"/>
              </a:rPr>
              <a:t>Foyer</a:t>
            </a:r>
          </a:p>
        </p:txBody>
      </p:sp>
      <p:sp>
        <p:nvSpPr>
          <p:cNvPr id="37" name="Rounded Rectangle 36"/>
          <p:cNvSpPr/>
          <p:nvPr/>
        </p:nvSpPr>
        <p:spPr>
          <a:xfrm>
            <a:off x="6172200" y="4096512"/>
            <a:ext cx="868680" cy="201168"/>
          </a:xfrm>
          <a:prstGeom prst="roundRect">
            <a:avLst>
              <a:gd name="adj" fmla="val 40000"/>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6172200" y="4137660"/>
            <a:ext cx="868680" cy="146304"/>
          </a:xfrm>
          <a:prstGeom prst="rect">
            <a:avLst/>
          </a:prstGeom>
          <a:noFill/>
        </p:spPr>
        <p:txBody>
          <a:bodyPr wrap="square" lIns="0" rIns="0" tIns="0" bIns="0" anchor="t">
            <a:spAutoFit/>
          </a:bodyPr>
          <a:lstStyle/>
          <a:p>
            <a:pPr algn="ctr">
              <a:lnSpc>
                <a:spcPct val="100000"/>
              </a:lnSpc>
            </a:pPr>
            <a:r>
              <a:rPr sz="750" b="1" i="0" lang="de-DE">
                <a:solidFill>
                  <a:srgbClr val="C25708"/>
                </a:solidFill>
                <a:latin typeface="Segoe UI"/>
              </a:rPr>
              <a:t>in 45 Min.</a:t>
            </a:r>
          </a:p>
        </p:txBody>
      </p:sp>
      <p:sp>
        <p:nvSpPr>
          <p:cNvPr id="39" name="Rounded Rectangle 38"/>
          <p:cNvSpPr/>
          <p:nvPr/>
        </p:nvSpPr>
        <p:spPr>
          <a:xfrm>
            <a:off x="768096" y="4462272"/>
            <a:ext cx="6364224" cy="384048"/>
          </a:xfrm>
          <a:prstGeom prst="roundRect">
            <a:avLst>
              <a:gd name="adj" fmla="val 5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932688" y="4517136"/>
            <a:ext cx="3500323" cy="182880"/>
          </a:xfrm>
          <a:prstGeom prst="rect">
            <a:avLst/>
          </a:prstGeom>
          <a:noFill/>
        </p:spPr>
        <p:txBody>
          <a:bodyPr wrap="square" lIns="0" rIns="0" tIns="0" bIns="0" anchor="t">
            <a:spAutoFit/>
          </a:bodyPr>
          <a:lstStyle/>
          <a:p>
            <a:pPr algn="l">
              <a:lnSpc>
                <a:spcPct val="100000"/>
              </a:lnSpc>
            </a:pPr>
            <a:r>
              <a:rPr sz="900" b="1" i="0" lang="de-DE">
                <a:solidFill>
                  <a:srgbClr val="0B3A5D"/>
                </a:solidFill>
                <a:latin typeface="Segoe UI"/>
              </a:rPr>
              <a:t>Abendkonzert</a:t>
            </a:r>
          </a:p>
        </p:txBody>
      </p:sp>
      <p:sp>
        <p:nvSpPr>
          <p:cNvPr id="41" name="TextBox 40"/>
          <p:cNvSpPr txBox="1"/>
          <p:nvPr/>
        </p:nvSpPr>
        <p:spPr>
          <a:xfrm>
            <a:off x="932688" y="4681728"/>
            <a:ext cx="3500323" cy="128016"/>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Segoe UI"/>
              </a:rPr>
              <a:t>Saal A</a:t>
            </a:r>
          </a:p>
        </p:txBody>
      </p:sp>
      <p:sp>
        <p:nvSpPr>
          <p:cNvPr id="42" name="Rounded Rectangle 41"/>
          <p:cNvSpPr/>
          <p:nvPr/>
        </p:nvSpPr>
        <p:spPr>
          <a:xfrm>
            <a:off x="6172200" y="4553712"/>
            <a:ext cx="868680" cy="201168"/>
          </a:xfrm>
          <a:prstGeom prst="roundRect">
            <a:avLst>
              <a:gd name="adj" fmla="val 40000"/>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6172200" y="4594860"/>
            <a:ext cx="868680" cy="146304"/>
          </a:xfrm>
          <a:prstGeom prst="rect">
            <a:avLst/>
          </a:prstGeom>
          <a:noFill/>
        </p:spPr>
        <p:txBody>
          <a:bodyPr wrap="square" lIns="0" rIns="0" tIns="0" bIns="0" anchor="t">
            <a:spAutoFit/>
          </a:bodyPr>
          <a:lstStyle/>
          <a:p>
            <a:pPr algn="ctr">
              <a:lnSpc>
                <a:spcPct val="100000"/>
              </a:lnSpc>
            </a:pPr>
            <a:r>
              <a:rPr sz="750" b="1" i="0" lang="de-DE">
                <a:solidFill>
                  <a:srgbClr val="C25708"/>
                </a:solidFill>
                <a:latin typeface="Segoe UI"/>
              </a:rPr>
              <a:t>in 2 Std.</a:t>
            </a:r>
          </a:p>
        </p:txBody>
      </p:sp>
      <p:sp>
        <p:nvSpPr>
          <p:cNvPr id="44" name="Oval 43"/>
          <p:cNvSpPr/>
          <p:nvPr/>
        </p:nvSpPr>
        <p:spPr>
          <a:xfrm>
            <a:off x="6757416" y="180136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6757416" y="186080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46" name="Oval 45"/>
          <p:cNvSpPr/>
          <p:nvPr/>
        </p:nvSpPr>
        <p:spPr>
          <a:xfrm>
            <a:off x="6757416" y="320954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6757416" y="326898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48" name="Oval 47"/>
          <p:cNvSpPr/>
          <p:nvPr/>
        </p:nvSpPr>
        <p:spPr>
          <a:xfrm>
            <a:off x="5861303" y="351129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5861303" y="357073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50" name="TextBox 49"/>
          <p:cNvSpPr txBox="1"/>
          <p:nvPr/>
        </p:nvSpPr>
        <p:spPr>
          <a:xfrm>
            <a:off x="7744967" y="1353312"/>
            <a:ext cx="387979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Die zwei Bereiche</a:t>
            </a:r>
          </a:p>
        </p:txBody>
      </p:sp>
      <p:sp>
        <p:nvSpPr>
          <p:cNvPr id="51" name="TextBox 50"/>
          <p:cNvSpPr txBox="1"/>
          <p:nvPr/>
        </p:nvSpPr>
        <p:spPr>
          <a:xfrm>
            <a:off x="7744967" y="1737360"/>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1  Jetzt live</a:t>
            </a:r>
          </a:p>
        </p:txBody>
      </p:sp>
      <p:sp>
        <p:nvSpPr>
          <p:cNvPr id="52" name="TextBox 51"/>
          <p:cNvSpPr txBox="1"/>
          <p:nvPr/>
        </p:nvSpPr>
        <p:spPr>
          <a:xfrm>
            <a:off x="7744967" y="1957070"/>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Alle Programmpunkte, die bereits begonnen und noch nicht geendet haben. Ein auffälliges Kennzeichen zeigt sofort: hier passiert gerade etwas.</a:t>
            </a:r>
          </a:p>
        </p:txBody>
      </p:sp>
      <p:sp>
        <p:nvSpPr>
          <p:cNvPr id="53" name="TextBox 52"/>
          <p:cNvSpPr txBox="1"/>
          <p:nvPr/>
        </p:nvSpPr>
        <p:spPr>
          <a:xfrm>
            <a:off x="7744967" y="2641346"/>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2  Demnächst</a:t>
            </a:r>
          </a:p>
        </p:txBody>
      </p:sp>
      <p:sp>
        <p:nvSpPr>
          <p:cNvPr id="54" name="TextBox 53"/>
          <p:cNvSpPr txBox="1"/>
          <p:nvPr/>
        </p:nvSpPr>
        <p:spPr>
          <a:xfrm>
            <a:off x="7744967" y="2861056"/>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Was als Nächstes ansteht, chronologisch sortiert.</a:t>
            </a:r>
          </a:p>
        </p:txBody>
      </p:sp>
      <p:sp>
        <p:nvSpPr>
          <p:cNvPr id="55" name="TextBox 54"/>
          <p:cNvSpPr txBox="1"/>
          <p:nvPr/>
        </p:nvSpPr>
        <p:spPr>
          <a:xfrm>
            <a:off x="7744967" y="3235452"/>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3  Der Countdown</a:t>
            </a:r>
          </a:p>
        </p:txBody>
      </p:sp>
      <p:sp>
        <p:nvSpPr>
          <p:cNvPr id="56" name="TextBox 55"/>
          <p:cNvSpPr txBox="1"/>
          <p:nvPr/>
        </p:nvSpPr>
        <p:spPr>
          <a:xfrm>
            <a:off x="7744967" y="3455162"/>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„in 15 Min.“, „in 2 Std.“ – die Zeit bis zum Beginn. Sie läuft im Browser weiter, ohne dass die Seite neu geladen wird.</a:t>
            </a:r>
          </a:p>
        </p:txBody>
      </p:sp>
      <p:sp>
        <p:nvSpPr>
          <p:cNvPr id="57" name="TextBox 56"/>
          <p:cNvSpPr txBox="1"/>
          <p:nvPr/>
        </p:nvSpPr>
        <p:spPr>
          <a:xfrm>
            <a:off x="7744967" y="3984498"/>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Automatischer Wechsel</a:t>
            </a:r>
          </a:p>
        </p:txBody>
      </p:sp>
      <p:sp>
        <p:nvSpPr>
          <p:cNvPr id="58" name="TextBox 57"/>
          <p:cNvSpPr txBox="1"/>
          <p:nvPr/>
        </p:nvSpPr>
        <p:spPr>
          <a:xfrm>
            <a:off x="7744967" y="4204208"/>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Beginnt ein Programmpunkt, wandert er von selbst aus „Demnächst“ nach oben in „Jetzt live“. Ist er vorbei, verschwindet er.</a:t>
            </a:r>
          </a:p>
        </p:txBody>
      </p:sp>
      <p:sp>
        <p:nvSpPr>
          <p:cNvPr id="59" name="TextBox 58"/>
          <p:cNvSpPr txBox="1"/>
          <p:nvPr/>
        </p:nvSpPr>
        <p:spPr>
          <a:xfrm>
            <a:off x="7744967" y="4733544"/>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Selbst blättern</a:t>
            </a:r>
          </a:p>
        </p:txBody>
      </p:sp>
      <p:sp>
        <p:nvSpPr>
          <p:cNvPr id="60" name="TextBox 59"/>
          <p:cNvSpPr txBox="1"/>
          <p:nvPr/>
        </p:nvSpPr>
        <p:spPr>
          <a:xfrm>
            <a:off x="7744967" y="4953254"/>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Rotiert der Ticker, kann der Gast zusätzlich manuell weiterblättern: auf dem Handy durch </a:t>
            </a:r>
            <a:r>
              <a:rPr sz="1000" b="1" i="0" lang="de-DE">
                <a:solidFill>
                  <a:srgbClr val="3B4A57"/>
                </a:solidFill>
                <a:latin typeface="Segoe UI"/>
              </a:rPr>
              <a:t>Wischen</a:t>
            </a:r>
            <a:r>
              <a:rPr sz="1000" b="0" i="0" lang="de-DE">
                <a:solidFill>
                  <a:srgbClr val="3B4A57"/>
                </a:solidFill>
                <a:latin typeface="Segoe UI"/>
              </a:rPr>
              <a:t> nach links und rechts, am Rechner mit dem </a:t>
            </a:r>
            <a:r>
              <a:rPr sz="1000" b="1" i="0" lang="de-DE">
                <a:solidFill>
                  <a:srgbClr val="3B4A57"/>
                </a:solidFill>
                <a:latin typeface="Segoe UI"/>
              </a:rPr>
              <a:t>Mausrad</a:t>
            </a:r>
            <a:r>
              <a:rPr sz="1000" b="0" i="0" lang="de-DE">
                <a:solidFill>
                  <a:srgbClr val="3B4A57"/>
                </a:solidFill>
                <a:latin typeface="Segoe UI"/>
              </a:rPr>
              <a:t>. Beim ersten Besuch erscheint auf Touch-Geräten kurz ein Hinweis, der nach dem ersten Wisch dauerhaft verschwindet.</a:t>
            </a:r>
          </a:p>
        </p:txBody>
      </p:sp>
      <p:sp>
        <p:nvSpPr>
          <p:cNvPr id="61" name="Rectangle 6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10 · Der Live-Ticker</a:t>
            </a:r>
          </a:p>
        </p:txBody>
      </p:sp>
      <p:sp>
        <p:nvSpPr>
          <p:cNvPr id="63" name="TextBox 6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124 / 140</a:t>
            </a:r>
          </a:p>
        </p:txBody>
      </p:sp>
    </p:spTree>
  </p:cSld>
  <p:clrMapOvr>
    <a:masterClrMapping/>
  </p:clrMapOvr>
</p:sld>
</file>

<file path=ppt/slides/slide1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10.1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Wo der Ticker hilft – und was das Add-on ergänzt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Am Eingang und im Foyer</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Dort wollen Gäste wissen, </a:t>
            </a:r>
            <a:r>
              <a:rPr sz="1050" b="1" i="0" lang="de-DE">
                <a:solidFill>
                  <a:srgbClr val="3B4A57"/>
                </a:solidFill>
                <a:latin typeface="Segoe UI"/>
              </a:rPr>
              <a:t>was gerade überall läuft</a:t>
            </a:r>
            <a:r>
              <a:rPr sz="1050" b="0" i="0" lang="de-DE">
                <a:solidFill>
                  <a:srgbClr val="3B4A57"/>
                </a:solidFill>
                <a:latin typeface="Segoe UI"/>
              </a:rPr>
              <a:t> und was als Nächstes beginnt. Der </a:t>
            </a:r>
            <a:r>
              <a:rPr sz="1050" b="1" i="0" lang="de-DE">
                <a:solidFill>
                  <a:srgbClr val="3B4A57"/>
                </a:solidFill>
                <a:latin typeface="Segoe UI"/>
              </a:rPr>
              <a:t>Live-Ticker</a:t>
            </a:r>
            <a:r>
              <a:rPr sz="1050" b="0" i="0" lang="de-DE">
                <a:solidFill>
                  <a:srgbClr val="3B4A57"/>
                </a:solidFill>
                <a:latin typeface="Segoe UI"/>
              </a:rPr>
              <a:t> mischt alle Räume und zählt die Zeit bis zum Beginn herunter.</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Ein Tablet genügt</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Auf der Programmseite</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Als schmale Spalte neben dem Kalender oder in der Seitenleiste – so sieht jeder Besucher beim Stöbern, was gerade beginnt.</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Auch als Widget verfügbar</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Vor den Sälen</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Ein Bildschirm je Raum, der den laufenden Punkt groß zeigt, und eine Kachel-Startseite für Ihre Anzeigegeräte: Das übernimmt das Add-on </a:t>
            </a:r>
            <a:r>
              <a:rPr sz="1050" b="1" i="0" lang="de-DE">
                <a:solidFill>
                  <a:srgbClr val="3B4A57"/>
                </a:solidFill>
                <a:latin typeface="Segoe UI"/>
              </a:rPr>
              <a:t>Raummonitor &amp; Kiosk-Hub</a:t>
            </a:r>
            <a:r>
              <a:rPr sz="1050" b="0" i="0" lang="de-DE">
                <a:solidFill>
                  <a:srgbClr val="3B4A57"/>
                </a:solidFill>
                <a:latin typeface="Segoe UI"/>
              </a:rPr>
              <a:t> mit einer eigenen Anleitung.</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Eigenes Plugin, eigene Anleitung</a:t>
            </a:r>
          </a:p>
        </p:txBody>
      </p:sp>
      <p:sp>
        <p:nvSpPr>
          <p:cNvPr id="21" name="Rectangle 20"/>
          <p:cNvSpPr/>
          <p:nvPr/>
        </p:nvSpPr>
        <p:spPr>
          <a:xfrm>
            <a:off x="566928" y="4526280"/>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4" name="TextBox 23"/>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Alle Anzeigen zeigen dieselben Daten wie Ihr Kalender. Sie müssen nichts doppelt pflegen: Was Sie an einem Programmpunkt ändern, steht wenige Minuten später auf jedem Bildschirm.</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10 · Der Live-Ticker</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125 / 140</a:t>
            </a:r>
          </a:p>
        </p:txBody>
      </p:sp>
    </p:spTree>
  </p:cSld>
  <p:clrMapOvr>
    <a:masterClrMapping/>
  </p:clrMapOvr>
</p:sld>
</file>

<file path=ppt/slides/slide1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10.2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Den Live-Ticker einrichten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Neue WordPress-Seite anlegen, z. B. </a:t>
            </a:r>
            <a:r>
              <a:rPr sz="1150" b="1" i="0" lang="de-DE">
                <a:solidFill>
                  <a:srgbClr val="25333F"/>
                </a:solidFill>
                <a:latin typeface="Segoe UI"/>
              </a:rPr>
              <a:t>Was läuft gerade</a:t>
            </a:r>
            <a:r>
              <a:rPr sz="1150" b="0" i="0" lang="de-DE">
                <a:solidFill>
                  <a:srgbClr val="25333F"/>
                </a:solidFill>
                <a:latin typeface="Segoe UI"/>
              </a:rPr>
              <a:t>.</a:t>
            </a:r>
          </a:p>
        </p:txBody>
      </p:sp>
      <p:sp>
        <p:nvSpPr>
          <p:cNvPr id="9" name="TextBox 8"/>
          <p:cNvSpPr txBox="1"/>
          <p:nvPr/>
        </p:nvSpPr>
        <p:spPr>
          <a:xfrm>
            <a:off x="950976" y="1577213"/>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Wenn die Seite nur für einen Bildschirm gedacht ist, nehmen Sie sie aus dem Menü heraus – Gäste müssen sie nicht finden.</a:t>
            </a:r>
          </a:p>
        </p:txBody>
      </p:sp>
      <p:sp>
        <p:nvSpPr>
          <p:cNvPr id="10" name="Oval 9"/>
          <p:cNvSpPr/>
          <p:nvPr/>
        </p:nvSpPr>
        <p:spPr>
          <a:xfrm>
            <a:off x="566928" y="211366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15480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2" name="TextBox 11"/>
          <p:cNvSpPr txBox="1"/>
          <p:nvPr/>
        </p:nvSpPr>
        <p:spPr>
          <a:xfrm>
            <a:off x="950976" y="2104517"/>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Block </a:t>
            </a:r>
            <a:r>
              <a:rPr sz="1150" b="1" i="0" lang="de-DE">
                <a:solidFill>
                  <a:srgbClr val="25333F"/>
                </a:solidFill>
                <a:latin typeface="Segoe UI"/>
              </a:rPr>
              <a:t>Shortcode</a:t>
            </a:r>
            <a:r>
              <a:rPr sz="1150" b="0" i="0" lang="de-DE">
                <a:solidFill>
                  <a:srgbClr val="25333F"/>
                </a:solidFill>
                <a:latin typeface="Segoe UI"/>
              </a:rPr>
              <a:t> einfügen und </a:t>
            </a:r>
            <a:r>
              <a:rPr sz="1150" b="0" i="0" lang="de-DE">
                <a:solidFill>
                  <a:srgbClr val="25333F"/>
                </a:solidFill>
                <a:latin typeface="Consolas"/>
              </a:rPr>
              <a:t>[event_live_ticker]</a:t>
            </a:r>
            <a:r>
              <a:rPr sz="1150" b="0" i="0" lang="de-DE">
                <a:solidFill>
                  <a:srgbClr val="25333F"/>
                </a:solidFill>
                <a:latin typeface="Segoe UI"/>
              </a:rPr>
              <a:t> eintragen.</a:t>
            </a:r>
          </a:p>
        </p:txBody>
      </p:sp>
      <p:sp>
        <p:nvSpPr>
          <p:cNvPr id="13" name="Oval 12"/>
          <p:cNvSpPr/>
          <p:nvPr/>
        </p:nvSpPr>
        <p:spPr>
          <a:xfrm>
            <a:off x="566928" y="270776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748915"/>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5" name="TextBox 14"/>
          <p:cNvSpPr txBox="1"/>
          <p:nvPr/>
        </p:nvSpPr>
        <p:spPr>
          <a:xfrm>
            <a:off x="950976" y="2698623"/>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Veröffentlichen, Seite auf dem Bildschirm-Gerät aufrufen.</a:t>
            </a:r>
          </a:p>
        </p:txBody>
      </p:sp>
      <p:sp>
        <p:nvSpPr>
          <p:cNvPr id="16" name="Oval 15"/>
          <p:cNvSpPr/>
          <p:nvPr/>
        </p:nvSpPr>
        <p:spPr>
          <a:xfrm>
            <a:off x="566928" y="330187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3343021"/>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8" name="TextBox 17"/>
          <p:cNvSpPr txBox="1"/>
          <p:nvPr/>
        </p:nvSpPr>
        <p:spPr>
          <a:xfrm>
            <a:off x="950976" y="3292729"/>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Wollen Sie nur eine Veranstaltung zeigen, ergänzen Sie die Hauptveranstaltung:</a:t>
            </a:r>
          </a:p>
          <a:p>
            <a:pPr algn="l">
              <a:lnSpc>
                <a:spcPct val="122000"/>
              </a:lnSpc>
            </a:pPr>
            <a:r>
              <a:rPr sz="1150" b="0" i="0" lang="de-DE">
                <a:solidFill>
                  <a:srgbClr val="25333F"/>
                </a:solidFill>
                <a:latin typeface="Consolas"/>
              </a:rPr>
              <a:t>[event_live_ticker parent_id="12"]</a:t>
            </a:r>
          </a:p>
        </p:txBody>
      </p:sp>
      <p:sp>
        <p:nvSpPr>
          <p:cNvPr id="19" name="TextBox 18"/>
          <p:cNvSpPr txBox="1"/>
          <p:nvPr/>
        </p:nvSpPr>
        <p:spPr>
          <a:xfrm>
            <a:off x="950976" y="3872991"/>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Die Nummer liefert Ihnen der Shortcode-Generator – siehe Kapitel 3.</a:t>
            </a:r>
          </a:p>
        </p:txBody>
      </p:sp>
      <p:sp>
        <p:nvSpPr>
          <p:cNvPr id="20" name="Oval 19"/>
          <p:cNvSpPr/>
          <p:nvPr/>
        </p:nvSpPr>
        <p:spPr>
          <a:xfrm>
            <a:off x="566928" y="4264659"/>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4305807"/>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2" name="TextBox 21"/>
          <p:cNvSpPr txBox="1"/>
          <p:nvPr/>
        </p:nvSpPr>
        <p:spPr>
          <a:xfrm>
            <a:off x="950976" y="4255515"/>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Für den Dauerbetrieb empfiehlt sich:</a:t>
            </a:r>
          </a:p>
          <a:p>
            <a:pPr algn="l">
              <a:lnSpc>
                <a:spcPct val="122000"/>
              </a:lnSpc>
            </a:pPr>
            <a:r>
              <a:rPr sz="1150" b="0" i="0" lang="de-DE">
                <a:solidFill>
                  <a:srgbClr val="25333F"/>
                </a:solidFill>
                <a:latin typeface="Consolas"/>
              </a:rPr>
              <a:t>[event_live_ticker fullscreen_button="true" preload_images="true"]</a:t>
            </a:r>
          </a:p>
        </p:txBody>
      </p:sp>
      <p:sp>
        <p:nvSpPr>
          <p:cNvPr id="23" name="TextBox 22"/>
          <p:cNvSpPr txBox="1"/>
          <p:nvPr/>
        </p:nvSpPr>
        <p:spPr>
          <a:xfrm>
            <a:off x="950976" y="4835778"/>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Die Vollbild-Schaltfläche hält auf vielen Geräten zusätzlich den Bildschirm wach.</a:t>
            </a:r>
          </a:p>
        </p:txBody>
      </p:sp>
      <p:sp>
        <p:nvSpPr>
          <p:cNvPr id="24" name="Rectangle 23"/>
          <p:cNvSpPr/>
          <p:nvPr/>
        </p:nvSpPr>
        <p:spPr>
          <a:xfrm>
            <a:off x="5223967" y="1417320"/>
            <a:ext cx="6400800" cy="2377440"/>
          </a:xfrm>
          <a:prstGeom prst="rect">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223967" y="1417320"/>
            <a:ext cx="6400800" cy="31089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333695" y="1495044"/>
            <a:ext cx="1828800" cy="164592"/>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   Block hinzufügen</a:t>
            </a:r>
          </a:p>
        </p:txBody>
      </p:sp>
      <p:sp>
        <p:nvSpPr>
          <p:cNvPr id="27" name="Rounded Rectangle 26"/>
          <p:cNvSpPr/>
          <p:nvPr/>
        </p:nvSpPr>
        <p:spPr>
          <a:xfrm>
            <a:off x="10143439" y="1467612"/>
            <a:ext cx="658368" cy="210312"/>
          </a:xfrm>
          <a:prstGeom prst="roundRect">
            <a:avLst>
              <a:gd name="adj" fmla="val 20000"/>
            </a:avLst>
          </a:prstGeom>
          <a:solidFill>
            <a:srgbClr val="FFFFFF"/>
          </a:solidFill>
          <a:ln w="1016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10143439" y="1513332"/>
            <a:ext cx="658368" cy="146304"/>
          </a:xfrm>
          <a:prstGeom prst="rect">
            <a:avLst/>
          </a:prstGeom>
          <a:noFill/>
        </p:spPr>
        <p:txBody>
          <a:bodyPr wrap="square" lIns="0" rIns="0" tIns="0" bIns="0" anchor="t">
            <a:spAutoFit/>
          </a:bodyPr>
          <a:lstStyle/>
          <a:p>
            <a:pPr algn="ctr">
              <a:lnSpc>
                <a:spcPct val="100000"/>
              </a:lnSpc>
            </a:pPr>
            <a:r>
              <a:rPr sz="700" b="0" i="0" lang="de-DE">
                <a:solidFill>
                  <a:srgbClr val="1F2933"/>
                </a:solidFill>
                <a:latin typeface="Segoe UI"/>
              </a:rPr>
              <a:t>Vorschau</a:t>
            </a:r>
          </a:p>
        </p:txBody>
      </p:sp>
      <p:sp>
        <p:nvSpPr>
          <p:cNvPr id="29" name="Rounded Rectangle 28"/>
          <p:cNvSpPr/>
          <p:nvPr/>
        </p:nvSpPr>
        <p:spPr>
          <a:xfrm>
            <a:off x="10874959" y="1467612"/>
            <a:ext cx="658368" cy="210312"/>
          </a:xfrm>
          <a:prstGeom prst="roundRect">
            <a:avLst>
              <a:gd name="adj" fmla="val 20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10874959" y="1513332"/>
            <a:ext cx="658368" cy="146304"/>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Veröffentlichen</a:t>
            </a:r>
          </a:p>
        </p:txBody>
      </p:sp>
      <p:sp>
        <p:nvSpPr>
          <p:cNvPr id="31" name="TextBox 30"/>
          <p:cNvSpPr txBox="1"/>
          <p:nvPr/>
        </p:nvSpPr>
        <p:spPr>
          <a:xfrm>
            <a:off x="5772607" y="1984248"/>
            <a:ext cx="5303520" cy="310896"/>
          </a:xfrm>
          <a:prstGeom prst="rect">
            <a:avLst/>
          </a:prstGeom>
          <a:noFill/>
        </p:spPr>
        <p:txBody>
          <a:bodyPr wrap="square" lIns="0" rIns="0" tIns="0" bIns="0" anchor="t">
            <a:spAutoFit/>
          </a:bodyPr>
          <a:lstStyle/>
          <a:p>
            <a:pPr algn="l">
              <a:lnSpc>
                <a:spcPct val="100000"/>
              </a:lnSpc>
            </a:pPr>
            <a:r>
              <a:rPr sz="1700" b="1" i="0" lang="de-DE">
                <a:solidFill>
                  <a:srgbClr val="1F2933"/>
                </a:solidFill>
                <a:latin typeface="Segoe UI"/>
              </a:rPr>
              <a:t>Was läuft gerade</a:t>
            </a:r>
          </a:p>
        </p:txBody>
      </p:sp>
      <p:sp>
        <p:nvSpPr>
          <p:cNvPr id="32" name="Rounded Rectangle 31"/>
          <p:cNvSpPr/>
          <p:nvPr/>
        </p:nvSpPr>
        <p:spPr>
          <a:xfrm>
            <a:off x="5772607" y="2478024"/>
            <a:ext cx="5303520" cy="566928"/>
          </a:xfrm>
          <a:prstGeom prst="roundRect">
            <a:avLst>
              <a:gd name="adj" fmla="val 5000"/>
            </a:avLst>
          </a:prstGeom>
          <a:solidFill>
            <a:srgbClr val="F7FAFC"/>
          </a:solidFill>
          <a:ln w="1397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882335" y="2569464"/>
            <a:ext cx="2194560" cy="146304"/>
          </a:xfrm>
          <a:prstGeom prst="rect">
            <a:avLst/>
          </a:prstGeom>
          <a:noFill/>
        </p:spPr>
        <p:txBody>
          <a:bodyPr wrap="square" lIns="0" rIns="0" tIns="0" bIns="0" anchor="t">
            <a:spAutoFit/>
          </a:bodyPr>
          <a:lstStyle/>
          <a:p>
            <a:pPr algn="l">
              <a:lnSpc>
                <a:spcPct val="100000"/>
              </a:lnSpc>
            </a:pPr>
            <a:r>
              <a:rPr sz="650" b="1" i="0" lang="de-DE">
                <a:solidFill>
                  <a:srgbClr val="2271B1"/>
                </a:solidFill>
                <a:latin typeface="Segoe UI"/>
              </a:rPr>
              <a:t>Shortcode</a:t>
            </a:r>
          </a:p>
        </p:txBody>
      </p:sp>
      <p:sp>
        <p:nvSpPr>
          <p:cNvPr id="34" name="TextBox 33"/>
          <p:cNvSpPr txBox="1"/>
          <p:nvPr/>
        </p:nvSpPr>
        <p:spPr>
          <a:xfrm>
            <a:off x="5882335" y="2743200"/>
            <a:ext cx="5029200" cy="182880"/>
          </a:xfrm>
          <a:prstGeom prst="rect">
            <a:avLst/>
          </a:prstGeom>
          <a:noFill/>
        </p:spPr>
        <p:txBody>
          <a:bodyPr wrap="square" lIns="0" rIns="0" tIns="0" bIns="0" anchor="t">
            <a:spAutoFit/>
          </a:bodyPr>
          <a:lstStyle/>
          <a:p>
            <a:pPr algn="l">
              <a:lnSpc>
                <a:spcPct val="100000"/>
              </a:lnSpc>
            </a:pPr>
            <a:r>
              <a:rPr sz="950" b="0" i="0" lang="de-DE">
                <a:solidFill>
                  <a:srgbClr val="1F2933"/>
                </a:solidFill>
                <a:latin typeface="Consolas"/>
              </a:rPr>
              <a:t>[event_live_ticker fullscreen_button="true"]</a:t>
            </a:r>
          </a:p>
        </p:txBody>
      </p:sp>
      <p:sp>
        <p:nvSpPr>
          <p:cNvPr id="35" name="Oval 34"/>
          <p:cNvSpPr/>
          <p:nvPr/>
        </p:nvSpPr>
        <p:spPr>
          <a:xfrm>
            <a:off x="5653735" y="14356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5653735" y="149504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37" name="Oval 36"/>
          <p:cNvSpPr/>
          <p:nvPr/>
        </p:nvSpPr>
        <p:spPr>
          <a:xfrm>
            <a:off x="5781751" y="267004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5781751" y="272948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39" name="Rectangle 38"/>
          <p:cNvSpPr/>
          <p:nvPr/>
        </p:nvSpPr>
        <p:spPr>
          <a:xfrm>
            <a:off x="566928" y="5687568"/>
            <a:ext cx="1105783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566928" y="5687568"/>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ACHTUNG</a:t>
            </a:r>
          </a:p>
        </p:txBody>
      </p:sp>
      <p:sp>
        <p:nvSpPr>
          <p:cNvPr id="42" name="TextBox 41"/>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Der Ticker zeigt nur Programmpunkte, die einer </a:t>
            </a:r>
            <a:r>
              <a:rPr sz="1000" b="1" i="0" lang="de-DE">
                <a:solidFill>
                  <a:srgbClr val="2B3844"/>
                </a:solidFill>
                <a:latin typeface="Segoe UI"/>
              </a:rPr>
              <a:t>Hauptveranstaltung zugeordnet</a:t>
            </a:r>
            <a:r>
              <a:rPr sz="1000" b="0" i="0" lang="de-DE">
                <a:solidFill>
                  <a:srgbClr val="2B3844"/>
                </a:solidFill>
                <a:latin typeface="Segoe UI"/>
              </a:rPr>
              <a:t> sind. Fehlt einem Punkt diese Zuordnung, erscheint er nirgends – das Dashboard meldet solche Fälle als „Verwaiste Einträge“.</a:t>
            </a:r>
          </a:p>
        </p:txBody>
      </p:sp>
      <p:sp>
        <p:nvSpPr>
          <p:cNvPr id="43" name="Rectangle 4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10 · Der Live-Ticker</a:t>
            </a:r>
          </a:p>
        </p:txBody>
      </p:sp>
      <p:sp>
        <p:nvSpPr>
          <p:cNvPr id="45" name="TextBox 4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126 / 140</a:t>
            </a:r>
          </a:p>
        </p:txBody>
      </p:sp>
    </p:spTree>
  </p:cSld>
  <p:clrMapOvr>
    <a:masterClrMapping/>
  </p:clrMapOvr>
</p:sld>
</file>

<file path=ppt/slides/slide1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10.2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nützlichsten Zusätze für den Ticker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3204205"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Zusatz</a:t>
            </a:r>
          </a:p>
        </p:txBody>
      </p:sp>
      <p:sp>
        <p:nvSpPr>
          <p:cNvPr id="8" name="TextBox 7"/>
          <p:cNvSpPr txBox="1"/>
          <p:nvPr/>
        </p:nvSpPr>
        <p:spPr>
          <a:xfrm>
            <a:off x="4063741" y="1435608"/>
            <a:ext cx="7487873"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Wirkung</a:t>
            </a:r>
          </a:p>
        </p:txBody>
      </p:sp>
      <p:sp>
        <p:nvSpPr>
          <p:cNvPr id="9" name="TextBox 8"/>
          <p:cNvSpPr txBox="1"/>
          <p:nvPr/>
        </p:nvSpPr>
        <p:spPr>
          <a:xfrm>
            <a:off x="676656" y="1760289"/>
            <a:ext cx="320420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parent_id="12"</a:t>
            </a:r>
          </a:p>
        </p:txBody>
      </p:sp>
      <p:sp>
        <p:nvSpPr>
          <p:cNvPr id="10" name="TextBox 9"/>
          <p:cNvSpPr txBox="1"/>
          <p:nvPr/>
        </p:nvSpPr>
        <p:spPr>
          <a:xfrm>
            <a:off x="4063741" y="1760289"/>
            <a:ext cx="7487873"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Zeigt nur die Programmpunkte einer Hauptveranstaltung.</a:t>
            </a:r>
          </a:p>
        </p:txBody>
      </p:sp>
      <p:sp>
        <p:nvSpPr>
          <p:cNvPr id="11" name="Rectangle 10"/>
          <p:cNvSpPr/>
          <p:nvPr/>
        </p:nvSpPr>
        <p:spPr>
          <a:xfrm>
            <a:off x="566928" y="199873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1998737"/>
            <a:ext cx="11057839" cy="33452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094818"/>
            <a:ext cx="320420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venue="Saal A, Bühne"</a:t>
            </a:r>
          </a:p>
        </p:txBody>
      </p:sp>
      <p:sp>
        <p:nvSpPr>
          <p:cNvPr id="14" name="TextBox 13"/>
          <p:cNvSpPr txBox="1"/>
          <p:nvPr/>
        </p:nvSpPr>
        <p:spPr>
          <a:xfrm>
            <a:off x="4063741" y="2094818"/>
            <a:ext cx="7487873"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Beschränkt auf einen oder mehrere Räume.</a:t>
            </a:r>
          </a:p>
        </p:txBody>
      </p:sp>
      <p:sp>
        <p:nvSpPr>
          <p:cNvPr id="15" name="Rectangle 14"/>
          <p:cNvSpPr/>
          <p:nvPr/>
        </p:nvSpPr>
        <p:spPr>
          <a:xfrm>
            <a:off x="566928" y="233326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2429348"/>
            <a:ext cx="320420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category="Workshop"</a:t>
            </a:r>
          </a:p>
        </p:txBody>
      </p:sp>
      <p:sp>
        <p:nvSpPr>
          <p:cNvPr id="17" name="TextBox 16"/>
          <p:cNvSpPr txBox="1"/>
          <p:nvPr/>
        </p:nvSpPr>
        <p:spPr>
          <a:xfrm>
            <a:off x="4063741" y="2429348"/>
            <a:ext cx="7487873"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Beschränkt auf eine Kategorie.</a:t>
            </a:r>
          </a:p>
        </p:txBody>
      </p:sp>
      <p:sp>
        <p:nvSpPr>
          <p:cNvPr id="18" name="Rectangle 17"/>
          <p:cNvSpPr/>
          <p:nvPr/>
        </p:nvSpPr>
        <p:spPr>
          <a:xfrm>
            <a:off x="566928" y="266779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2667796"/>
            <a:ext cx="11057839" cy="33452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76656" y="2763877"/>
            <a:ext cx="320420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count="8"</a:t>
            </a:r>
          </a:p>
        </p:txBody>
      </p:sp>
      <p:sp>
        <p:nvSpPr>
          <p:cNvPr id="21" name="TextBox 20"/>
          <p:cNvSpPr txBox="1"/>
          <p:nvPr/>
        </p:nvSpPr>
        <p:spPr>
          <a:xfrm>
            <a:off x="4063741" y="2763877"/>
            <a:ext cx="7487873"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Wie viele kommende Programmpunkte erscheinen. Standard: 5.</a:t>
            </a:r>
          </a:p>
        </p:txBody>
      </p:sp>
      <p:sp>
        <p:nvSpPr>
          <p:cNvPr id="22" name="Rectangle 21"/>
          <p:cNvSpPr/>
          <p:nvPr/>
        </p:nvSpPr>
        <p:spPr>
          <a:xfrm>
            <a:off x="566928" y="300232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76656" y="3098407"/>
            <a:ext cx="320420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always_show_live="true"</a:t>
            </a:r>
          </a:p>
        </p:txBody>
      </p:sp>
      <p:sp>
        <p:nvSpPr>
          <p:cNvPr id="24" name="TextBox 23"/>
          <p:cNvSpPr txBox="1"/>
          <p:nvPr/>
        </p:nvSpPr>
        <p:spPr>
          <a:xfrm>
            <a:off x="4063741" y="3098407"/>
            <a:ext cx="7487873"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Zeigt den Bereich „Jetzt live“ auch dann, wenn gerade nichts läuft – sonst wird er ausgeblendet.</a:t>
            </a:r>
          </a:p>
        </p:txBody>
      </p:sp>
      <p:sp>
        <p:nvSpPr>
          <p:cNvPr id="25" name="Rectangle 24"/>
          <p:cNvSpPr/>
          <p:nvPr/>
        </p:nvSpPr>
        <p:spPr>
          <a:xfrm>
            <a:off x="566928" y="333685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3336855"/>
            <a:ext cx="11057839" cy="33452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676656" y="3432936"/>
            <a:ext cx="320420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hide_upcoming="true"</a:t>
            </a:r>
          </a:p>
        </p:txBody>
      </p:sp>
      <p:sp>
        <p:nvSpPr>
          <p:cNvPr id="28" name="TextBox 27"/>
          <p:cNvSpPr txBox="1"/>
          <p:nvPr/>
        </p:nvSpPr>
        <p:spPr>
          <a:xfrm>
            <a:off x="4063741" y="3432936"/>
            <a:ext cx="7487873"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Blendet „Demnächst“ aus. Umgekehrt blendet </a:t>
            </a:r>
            <a:r>
              <a:rPr sz="950" b="0" i="0" lang="de-DE">
                <a:solidFill>
                  <a:srgbClr val="1F2933"/>
                </a:solidFill>
                <a:latin typeface="Consolas"/>
              </a:rPr>
              <a:t>hide_live="true"</a:t>
            </a:r>
            <a:r>
              <a:rPr sz="950" b="0" i="0" lang="de-DE">
                <a:solidFill>
                  <a:srgbClr val="1F2933"/>
                </a:solidFill>
                <a:latin typeface="Segoe UI"/>
              </a:rPr>
              <a:t> den Live-Bereich aus.</a:t>
            </a:r>
          </a:p>
        </p:txBody>
      </p:sp>
      <p:sp>
        <p:nvSpPr>
          <p:cNvPr id="29" name="Rectangle 28"/>
          <p:cNvSpPr/>
          <p:nvPr/>
        </p:nvSpPr>
        <p:spPr>
          <a:xfrm>
            <a:off x="566928" y="367138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676656" y="3767466"/>
            <a:ext cx="320420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fullscreen_button="true"</a:t>
            </a:r>
          </a:p>
        </p:txBody>
      </p:sp>
      <p:sp>
        <p:nvSpPr>
          <p:cNvPr id="31" name="TextBox 30"/>
          <p:cNvSpPr txBox="1"/>
          <p:nvPr/>
        </p:nvSpPr>
        <p:spPr>
          <a:xfrm>
            <a:off x="4063741" y="3767466"/>
            <a:ext cx="7487873"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Zeigt eine Vollbild-Schaltfläche und hält den Bildschirm wach. Für Info-Tablets empfohlen.</a:t>
            </a:r>
          </a:p>
        </p:txBody>
      </p:sp>
      <p:sp>
        <p:nvSpPr>
          <p:cNvPr id="32" name="Rectangle 31"/>
          <p:cNvSpPr/>
          <p:nvPr/>
        </p:nvSpPr>
        <p:spPr>
          <a:xfrm>
            <a:off x="566928" y="400591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566928" y="4005914"/>
            <a:ext cx="11057839" cy="33452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676656" y="4101996"/>
            <a:ext cx="320420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preload_images="true"</a:t>
            </a:r>
          </a:p>
        </p:txBody>
      </p:sp>
      <p:sp>
        <p:nvSpPr>
          <p:cNvPr id="35" name="TextBox 34"/>
          <p:cNvSpPr txBox="1"/>
          <p:nvPr/>
        </p:nvSpPr>
        <p:spPr>
          <a:xfrm>
            <a:off x="4063741" y="4101996"/>
            <a:ext cx="7487873"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Lädt die Bilder kommender Programmpunkte vorab. Für den Dauerbetrieb empfohlen.</a:t>
            </a:r>
          </a:p>
        </p:txBody>
      </p:sp>
      <p:sp>
        <p:nvSpPr>
          <p:cNvPr id="36" name="Rectangle 35"/>
          <p:cNvSpPr/>
          <p:nvPr/>
        </p:nvSpPr>
        <p:spPr>
          <a:xfrm>
            <a:off x="566928" y="434044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436525"/>
            <a:ext cx="320420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show_upcoming_roll="3"</a:t>
            </a:r>
          </a:p>
        </p:txBody>
      </p:sp>
      <p:sp>
        <p:nvSpPr>
          <p:cNvPr id="38" name="TextBox 37"/>
          <p:cNvSpPr txBox="1"/>
          <p:nvPr/>
        </p:nvSpPr>
        <p:spPr>
          <a:xfrm>
            <a:off x="4063741" y="4436525"/>
            <a:ext cx="7487873"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Lässt lange Listen sanft durchrotieren – hier drei Einträge gleichzeitig. </a:t>
            </a:r>
            <a:r>
              <a:rPr sz="950" b="0" i="0" lang="de-DE">
                <a:solidFill>
                  <a:srgbClr val="1F2933"/>
                </a:solidFill>
                <a:latin typeface="Consolas"/>
              </a:rPr>
              <a:t>roll_interval="10000"</a:t>
            </a:r>
            <a:r>
              <a:rPr sz="950" b="0" i="0" lang="de-DE">
                <a:solidFill>
                  <a:srgbClr val="1F2933"/>
                </a:solidFill>
                <a:latin typeface="Segoe UI"/>
              </a:rPr>
              <a:t> steuert das Tempo (10 Sekunden).</a:t>
            </a:r>
          </a:p>
        </p:txBody>
      </p:sp>
      <p:sp>
        <p:nvSpPr>
          <p:cNvPr id="39" name="Rectangle 38"/>
          <p:cNvSpPr/>
          <p:nvPr/>
        </p:nvSpPr>
        <p:spPr>
          <a:xfrm>
            <a:off x="566928" y="467497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566928" y="4674973"/>
            <a:ext cx="11057839" cy="33452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676656" y="4771055"/>
            <a:ext cx="320420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browser_zoom="individual"</a:t>
            </a:r>
          </a:p>
        </p:txBody>
      </p:sp>
      <p:sp>
        <p:nvSpPr>
          <p:cNvPr id="42" name="TextBox 41"/>
          <p:cNvSpPr txBox="1"/>
          <p:nvPr/>
        </p:nvSpPr>
        <p:spPr>
          <a:xfrm>
            <a:off x="4063741" y="4771055"/>
            <a:ext cx="7487873"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Blendet einen Regler von 50 bis 150 % ein, der sich nach 30 Sekunden ohne Bedienung selbst ausblendet.</a:t>
            </a:r>
          </a:p>
        </p:txBody>
      </p:sp>
      <p:sp>
        <p:nvSpPr>
          <p:cNvPr id="43" name="Rectangle 42"/>
          <p:cNvSpPr/>
          <p:nvPr/>
        </p:nvSpPr>
        <p:spPr>
          <a:xfrm>
            <a:off x="566928" y="500950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76656" y="5176768"/>
            <a:ext cx="320420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gesture_nav="false"</a:t>
            </a:r>
          </a:p>
        </p:txBody>
      </p:sp>
      <p:sp>
        <p:nvSpPr>
          <p:cNvPr id="45" name="TextBox 44"/>
          <p:cNvSpPr txBox="1"/>
          <p:nvPr/>
        </p:nvSpPr>
        <p:spPr>
          <a:xfrm>
            <a:off x="4063741" y="5105584"/>
            <a:ext cx="7487873" cy="467614"/>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Schaltet das manuelle Blättern per Wischgeste und Mausrad samt Hinweis ab. Standard ist </a:t>
            </a:r>
            <a:r>
              <a:rPr sz="950" b="0" i="0" lang="de-DE">
                <a:solidFill>
                  <a:srgbClr val="1F2933"/>
                </a:solidFill>
                <a:latin typeface="Consolas"/>
              </a:rPr>
              <a:t>true</a:t>
            </a:r>
            <a:r>
              <a:rPr sz="950" b="0" i="0" lang="de-DE">
                <a:solidFill>
                  <a:srgbClr val="1F2933"/>
                </a:solidFill>
                <a:latin typeface="Segoe UI"/>
              </a:rPr>
              <a:t>. Im Shortcode-Generator als Häkchen „Disable Swipe / Mouse Wheel Paging“.</a:t>
            </a:r>
          </a:p>
        </p:txBody>
      </p:sp>
      <p:sp>
        <p:nvSpPr>
          <p:cNvPr id="46" name="Rectangle 45"/>
          <p:cNvSpPr/>
          <p:nvPr/>
        </p:nvSpPr>
        <p:spPr>
          <a:xfrm>
            <a:off x="566928" y="548639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566928" y="5687567"/>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566928" y="5687567"/>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49808" y="5806439"/>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50" name="TextBox 49"/>
          <p:cNvSpPr txBox="1"/>
          <p:nvPr/>
        </p:nvSpPr>
        <p:spPr>
          <a:xfrm>
            <a:off x="1773936" y="5806439"/>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Der </a:t>
            </a:r>
            <a:r>
              <a:rPr sz="1000" b="1" i="0" lang="de-DE">
                <a:solidFill>
                  <a:srgbClr val="2B3844"/>
                </a:solidFill>
                <a:latin typeface="Segoe UI"/>
              </a:rPr>
              <a:t>Shortcode-Generator</a:t>
            </a:r>
            <a:r>
              <a:rPr sz="1000" b="0" i="0" lang="de-DE">
                <a:solidFill>
                  <a:srgbClr val="2B3844"/>
                </a:solidFill>
                <a:latin typeface="Segoe UI"/>
              </a:rPr>
              <a:t> setzt den Baustein zusammen. Ohne eigene Seite geht es mit PRO auch über die Vollbildseite: </a:t>
            </a:r>
            <a:r>
              <a:rPr sz="1000" b="0" i="0" lang="de-DE">
                <a:solidFill>
                  <a:srgbClr val="2B3844"/>
                </a:solidFill>
                <a:latin typeface="Consolas"/>
              </a:rPr>
              <a:t>/?ec_ticker</a:t>
            </a:r>
            <a:r>
              <a:rPr sz="1000" b="0" i="0" lang="de-DE">
                <a:solidFill>
                  <a:srgbClr val="2B3844"/>
                </a:solidFill>
                <a:latin typeface="Segoe UI"/>
              </a:rPr>
              <a:t> zeigt den Ticker der aktuellen Hauptveranstaltung im Stil von „Vollbild &amp; App“.</a:t>
            </a:r>
          </a:p>
        </p:txBody>
      </p:sp>
      <p:sp>
        <p:nvSpPr>
          <p:cNvPr id="51" name="Rectangle 5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10 · Der Live-Ticker</a:t>
            </a:r>
          </a:p>
        </p:txBody>
      </p:sp>
      <p:sp>
        <p:nvSpPr>
          <p:cNvPr id="53" name="TextBox 5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127 / 140</a:t>
            </a:r>
          </a:p>
        </p:txBody>
      </p:sp>
    </p:spTree>
  </p:cSld>
  <p:clrMapOvr>
    <a:masterClrMapping/>
  </p:clrMapOvr>
</p:sld>
</file>

<file path=ppt/slides/slide1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10.3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Warum die Anzeige auch ohne Internet weiterläuft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533141"/>
            <a:ext cx="11057839" cy="2033016"/>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533141"/>
            <a:ext cx="54864" cy="203301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2953765"/>
            <a:ext cx="9777679" cy="533399"/>
          </a:xfrm>
          <a:prstGeom prst="rect">
            <a:avLst/>
          </a:prstGeom>
          <a:noFill/>
        </p:spPr>
        <p:txBody>
          <a:bodyPr wrap="square" lIns="0" rIns="0" tIns="0" bIns="0" anchor="t">
            <a:spAutoFit/>
          </a:bodyPr>
          <a:lstStyle/>
          <a:p>
            <a:pPr algn="l">
              <a:lnSpc>
                <a:spcPct val="115000"/>
              </a:lnSpc>
            </a:pPr>
            <a:r>
              <a:rPr sz="2400" b="1" i="0" lang="de-DE">
                <a:solidFill>
                  <a:srgbClr val="0B3A5D"/>
                </a:solidFill>
                <a:latin typeface="Segoe UI"/>
              </a:rPr>
              <a:t>Die Zeit läuft im Gerät weiter. Nur die Daten kommen vom Server.</a:t>
            </a:r>
          </a:p>
        </p:txBody>
      </p:sp>
      <p:sp>
        <p:nvSpPr>
          <p:cNvPr id="9" name="TextBox 8"/>
          <p:cNvSpPr txBox="1"/>
          <p:nvPr/>
        </p:nvSpPr>
        <p:spPr>
          <a:xfrm>
            <a:off x="1207007" y="3615181"/>
            <a:ext cx="9777679" cy="768096"/>
          </a:xfrm>
          <a:prstGeom prst="rect">
            <a:avLst/>
          </a:prstGeom>
          <a:noFill/>
        </p:spPr>
        <p:txBody>
          <a:bodyPr wrap="square" lIns="0" rIns="0" tIns="0" bIns="0" anchor="t">
            <a:spAutoFit/>
          </a:bodyPr>
          <a:lstStyle/>
          <a:p>
            <a:pPr algn="l">
              <a:lnSpc>
                <a:spcPct val="128000"/>
              </a:lnSpc>
            </a:pPr>
            <a:r>
              <a:rPr sz="1200" b="0" i="0" lang="de-DE">
                <a:solidFill>
                  <a:srgbClr val="4A5D6E"/>
                </a:solidFill>
                <a:latin typeface="Segoe UI"/>
              </a:rPr>
              <a:t>Countdown, der Wechsel von „Demnächst“ auf „Jetzt live“ und das Entfernen beendeter Punkte berechnet der Browser </a:t>
            </a:r>
            <a:r>
              <a:rPr sz="1200" b="1" i="0" lang="de-DE">
                <a:solidFill>
                  <a:srgbClr val="4A5D6E"/>
                </a:solidFill>
                <a:latin typeface="Segoe UI"/>
              </a:rPr>
              <a:t>jede Minute selbst</a:t>
            </a:r>
            <a:r>
              <a:rPr sz="1200" b="0" i="0" lang="de-DE">
                <a:solidFill>
                  <a:srgbClr val="4A5D6E"/>
                </a:solidFill>
                <a:latin typeface="Segoe UI"/>
              </a:rPr>
              <a:t>. Nur der Abgleich mit dem Server – gibt es neue oder geänderte Programmpunkte? – läuft im eingestellten Takt, standardmäßig alle 15 Minuten. Fällt das Netz kurz aus, zählt die Anzeige also einfach weiter und holt die Daten nach, sobald die Verbindung zurück ist.</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10 · Der Live-Ticker</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128 / 140</a:t>
            </a:r>
          </a:p>
        </p:txBody>
      </p:sp>
    </p:spTree>
  </p:cSld>
  <p:clrMapOvr>
    <a:masterClrMapping/>
  </p:clrMapOvr>
</p:sld>
</file>

<file path=ppt/slides/slide1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10.3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Vor dem Dauerbetrieb prüfen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08076" y="1376172"/>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8" name="TextBox 7"/>
          <p:cNvSpPr txBox="1"/>
          <p:nvPr/>
        </p:nvSpPr>
        <p:spPr>
          <a:xfrm>
            <a:off x="914400" y="1362456"/>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Jeder Raum ist unter </a:t>
            </a:r>
            <a:r>
              <a:rPr sz="1150" b="1" i="0" lang="de-DE">
                <a:solidFill>
                  <a:srgbClr val="2B3844"/>
                </a:solidFill>
                <a:latin typeface="Segoe UI"/>
              </a:rPr>
              <a:t>Orte</a:t>
            </a:r>
            <a:r>
              <a:rPr sz="1150" b="0" i="0" lang="de-DE">
                <a:solidFill>
                  <a:srgbClr val="2B3844"/>
                </a:solidFill>
                <a:latin typeface="Segoe UI"/>
              </a:rPr>
              <a:t> angelegt und hat ein </a:t>
            </a:r>
            <a:r>
              <a:rPr sz="1150" b="1" i="0" lang="de-DE">
                <a:solidFill>
                  <a:srgbClr val="2B3844"/>
                </a:solidFill>
                <a:latin typeface="Segoe UI"/>
              </a:rPr>
              <a:t>Bild</a:t>
            </a:r>
            <a:r>
              <a:rPr sz="1150" b="0" i="0" lang="de-DE">
                <a:solidFill>
                  <a:srgbClr val="2B3844"/>
                </a:solidFill>
                <a:latin typeface="Segoe UI"/>
              </a:rPr>
              <a:t>.</a:t>
            </a:r>
          </a:p>
        </p:txBody>
      </p:sp>
      <p:sp>
        <p:nvSpPr>
          <p:cNvPr id="9" name="Rounded Rectangle 8"/>
          <p:cNvSpPr/>
          <p:nvPr/>
        </p:nvSpPr>
        <p:spPr>
          <a:xfrm>
            <a:off x="566928"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08076" y="1697736"/>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11" name="TextBox 10"/>
          <p:cNvSpPr txBox="1"/>
          <p:nvPr/>
        </p:nvSpPr>
        <p:spPr>
          <a:xfrm>
            <a:off x="914400" y="1684020"/>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Jeder Programmpunkt hat </a:t>
            </a:r>
            <a:r>
              <a:rPr sz="1150" b="1" i="0" lang="de-DE">
                <a:solidFill>
                  <a:srgbClr val="2B3844"/>
                </a:solidFill>
                <a:latin typeface="Segoe UI"/>
              </a:rPr>
              <a:t>Datum, Startzeit und Endzeit</a:t>
            </a:r>
            <a:r>
              <a:rPr sz="1150" b="0" i="0" lang="de-DE">
                <a:solidFill>
                  <a:srgbClr val="2B3844"/>
                </a:solidFill>
                <a:latin typeface="Segoe UI"/>
              </a:rPr>
              <a:t>.</a:t>
            </a:r>
          </a:p>
        </p:txBody>
      </p:sp>
      <p:sp>
        <p:nvSpPr>
          <p:cNvPr id="12" name="Rounded Rectangle 11"/>
          <p:cNvSpPr/>
          <p:nvPr/>
        </p:nvSpPr>
        <p:spPr>
          <a:xfrm>
            <a:off x="566928"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08076" y="2019300"/>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14" name="TextBox 13"/>
          <p:cNvSpPr txBox="1"/>
          <p:nvPr/>
        </p:nvSpPr>
        <p:spPr>
          <a:xfrm>
            <a:off x="914400" y="2005584"/>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Jeder Programmpunkt ist einer </a:t>
            </a:r>
            <a:r>
              <a:rPr sz="1150" b="1" i="0" lang="de-DE">
                <a:solidFill>
                  <a:srgbClr val="2B3844"/>
                </a:solidFill>
                <a:latin typeface="Segoe UI"/>
              </a:rPr>
              <a:t>Hauptveranstaltung zugeordnet</a:t>
            </a:r>
            <a:r>
              <a:rPr sz="1150" b="0" i="0" lang="de-DE">
                <a:solidFill>
                  <a:srgbClr val="2B3844"/>
                </a:solidFill>
                <a:latin typeface="Segoe UI"/>
              </a:rPr>
              <a:t>.</a:t>
            </a:r>
          </a:p>
        </p:txBody>
      </p:sp>
      <p:sp>
        <p:nvSpPr>
          <p:cNvPr id="15" name="Rounded Rectangle 14"/>
          <p:cNvSpPr/>
          <p:nvPr/>
        </p:nvSpPr>
        <p:spPr>
          <a:xfrm>
            <a:off x="566928"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08076" y="2340864"/>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17" name="TextBox 16"/>
          <p:cNvSpPr txBox="1"/>
          <p:nvPr/>
        </p:nvSpPr>
        <p:spPr>
          <a:xfrm>
            <a:off x="914400" y="2327148"/>
            <a:ext cx="4975707" cy="237744"/>
          </a:xfrm>
          <a:prstGeom prst="rect">
            <a:avLst/>
          </a:prstGeom>
          <a:noFill/>
        </p:spPr>
        <p:txBody>
          <a:bodyPr wrap="square" lIns="0" rIns="0" tIns="0" bIns="0" anchor="t">
            <a:spAutoFit/>
          </a:bodyPr>
          <a:lstStyle/>
          <a:p>
            <a:pPr algn="l">
              <a:lnSpc>
                <a:spcPct val="120000"/>
              </a:lnSpc>
            </a:pPr>
            <a:r>
              <a:rPr sz="1150" b="1" i="0" lang="de-DE">
                <a:solidFill>
                  <a:srgbClr val="2B3844"/>
                </a:solidFill>
                <a:latin typeface="Segoe UI"/>
              </a:rPr>
              <a:t>Aktualisierungsrate</a:t>
            </a:r>
            <a:r>
              <a:rPr sz="1150" b="0" i="0" lang="de-DE">
                <a:solidFill>
                  <a:srgbClr val="2B3844"/>
                </a:solidFill>
                <a:latin typeface="Segoe UI"/>
              </a:rPr>
              <a:t> für den Veranstaltungstag auf 10–15 Minuten gestellt.</a:t>
            </a:r>
          </a:p>
        </p:txBody>
      </p:sp>
      <p:sp>
        <p:nvSpPr>
          <p:cNvPr id="18" name="Rounded Rectangle 17"/>
          <p:cNvSpPr/>
          <p:nvPr/>
        </p:nvSpPr>
        <p:spPr>
          <a:xfrm>
            <a:off x="6301587"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342735" y="1376172"/>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0" name="TextBox 19"/>
          <p:cNvSpPr txBox="1"/>
          <p:nvPr/>
        </p:nvSpPr>
        <p:spPr>
          <a:xfrm>
            <a:off x="6649059" y="1362456"/>
            <a:ext cx="4975707" cy="237744"/>
          </a:xfrm>
          <a:prstGeom prst="rect">
            <a:avLst/>
          </a:prstGeom>
          <a:noFill/>
        </p:spPr>
        <p:txBody>
          <a:bodyPr wrap="square" lIns="0" rIns="0" tIns="0" bIns="0" anchor="t">
            <a:spAutoFit/>
          </a:bodyPr>
          <a:lstStyle/>
          <a:p>
            <a:pPr algn="l">
              <a:lnSpc>
                <a:spcPct val="120000"/>
              </a:lnSpc>
            </a:pPr>
            <a:r>
              <a:rPr sz="1150" b="1" i="0" lang="de-DE">
                <a:solidFill>
                  <a:srgbClr val="2B3844"/>
                </a:solidFill>
                <a:latin typeface="Segoe UI"/>
              </a:rPr>
              <a:t>Vorlade-Zeitfenster</a:t>
            </a:r>
            <a:r>
              <a:rPr sz="1150" b="0" i="0" lang="de-DE">
                <a:solidFill>
                  <a:srgbClr val="2B3844"/>
                </a:solidFill>
                <a:latin typeface="Segoe UI"/>
              </a:rPr>
              <a:t> deckt Ihre Veranstaltung ab, ist aber nicht unnötig groß.</a:t>
            </a:r>
          </a:p>
        </p:txBody>
      </p:sp>
      <p:sp>
        <p:nvSpPr>
          <p:cNvPr id="21" name="Rounded Rectangle 20"/>
          <p:cNvSpPr/>
          <p:nvPr/>
        </p:nvSpPr>
        <p:spPr>
          <a:xfrm>
            <a:off x="6301587" y="185013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342735" y="1872996"/>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3" name="TextBox 22"/>
          <p:cNvSpPr txBox="1"/>
          <p:nvPr/>
        </p:nvSpPr>
        <p:spPr>
          <a:xfrm>
            <a:off x="6649059" y="1859280"/>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Die Ticker-Seite einmal </a:t>
            </a:r>
            <a:r>
              <a:rPr sz="1150" b="1" i="0" lang="de-DE">
                <a:solidFill>
                  <a:srgbClr val="2B3844"/>
                </a:solidFill>
                <a:latin typeface="Segoe UI"/>
              </a:rPr>
              <a:t>im Vollbild</a:t>
            </a:r>
            <a:r>
              <a:rPr sz="1150" b="0" i="0" lang="de-DE">
                <a:solidFill>
                  <a:srgbClr val="2B3844"/>
                </a:solidFill>
                <a:latin typeface="Segoe UI"/>
              </a:rPr>
              <a:t> getestet – auf dem echten Gerät.</a:t>
            </a:r>
          </a:p>
        </p:txBody>
      </p:sp>
      <p:sp>
        <p:nvSpPr>
          <p:cNvPr id="24" name="Rounded Rectangle 23"/>
          <p:cNvSpPr/>
          <p:nvPr/>
        </p:nvSpPr>
        <p:spPr>
          <a:xfrm>
            <a:off x="6301587" y="217170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342735" y="2194560"/>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6" name="TextBox 25"/>
          <p:cNvSpPr txBox="1"/>
          <p:nvPr/>
        </p:nvSpPr>
        <p:spPr>
          <a:xfrm>
            <a:off x="6649059" y="2180844"/>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Bildschirmschoner und Ruhezustand am Gerät </a:t>
            </a:r>
            <a:r>
              <a:rPr sz="1150" b="1" i="0" lang="de-DE">
                <a:solidFill>
                  <a:srgbClr val="2B3844"/>
                </a:solidFill>
                <a:latin typeface="Segoe UI"/>
              </a:rPr>
              <a:t>abgeschaltet</a:t>
            </a:r>
            <a:r>
              <a:rPr sz="1150" b="0" i="0" lang="de-DE">
                <a:solidFill>
                  <a:srgbClr val="2B3844"/>
                </a:solidFill>
                <a:latin typeface="Segoe UI"/>
              </a:rPr>
              <a:t>.</a:t>
            </a:r>
          </a:p>
        </p:txBody>
      </p:sp>
      <p:sp>
        <p:nvSpPr>
          <p:cNvPr id="27" name="Rounded Rectangle 26"/>
          <p:cNvSpPr/>
          <p:nvPr/>
        </p:nvSpPr>
        <p:spPr>
          <a:xfrm>
            <a:off x="6301587" y="249326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342735" y="2516124"/>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9" name="TextBox 28"/>
          <p:cNvSpPr txBox="1"/>
          <p:nvPr/>
        </p:nvSpPr>
        <p:spPr>
          <a:xfrm>
            <a:off x="6649059" y="2502407"/>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Mit dem Add-on: jede Monitor-Seite ebenfalls einmal durchgetestet.</a:t>
            </a:r>
          </a:p>
        </p:txBody>
      </p:sp>
      <p:sp>
        <p:nvSpPr>
          <p:cNvPr id="30" name="Rectangle 29"/>
          <p:cNvSpPr/>
          <p:nvPr/>
        </p:nvSpPr>
        <p:spPr>
          <a:xfrm>
            <a:off x="566928" y="5675376"/>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566928" y="5675376"/>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749808" y="5794248"/>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33" name="TextBox 32"/>
          <p:cNvSpPr txBox="1"/>
          <p:nvPr/>
        </p:nvSpPr>
        <p:spPr>
          <a:xfrm>
            <a:off x="1773936" y="5794248"/>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Der Punkt mit der Endzeit wird oft unterschätzt: Fehlt sie, rechnen die Anzeigen mit einer Stunde. Ein zweistündiges Konzert verschwindet dann mitten im zweiten Akt aus „Jetzt live“.</a:t>
            </a:r>
          </a:p>
        </p:txBody>
      </p:sp>
      <p:sp>
        <p:nvSpPr>
          <p:cNvPr id="34" name="Rectangle 3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10 · Der Live-Ticker</a:t>
            </a:r>
          </a:p>
        </p:txBody>
      </p:sp>
      <p:sp>
        <p:nvSpPr>
          <p:cNvPr id="36" name="TextBox 3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129 / 140</a:t>
            </a:r>
          </a:p>
        </p:txBody>
      </p:sp>
    </p:spTree>
  </p:cSld>
  <p:clrMapOvr>
    <a:masterClrMapping/>
  </p:clrMapOvr>
</p:sld>
</file>

<file path=ppt/slides/slide1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10.4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Wenn die Anzeige nicht das zeigt, was sie soll</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566928" y="1353312"/>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7" name="TextBox 6"/>
          <p:cNvSpPr txBox="1"/>
          <p:nvPr/>
        </p:nvSpPr>
        <p:spPr>
          <a:xfrm>
            <a:off x="877824" y="1353312"/>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Ein Programmpunkt fehlt im Ticker.</a:t>
            </a:r>
          </a:p>
        </p:txBody>
      </p:sp>
      <p:sp>
        <p:nvSpPr>
          <p:cNvPr id="8" name="TextBox 7"/>
          <p:cNvSpPr txBox="1"/>
          <p:nvPr/>
        </p:nvSpPr>
        <p:spPr>
          <a:xfrm>
            <a:off x="566928" y="1612709"/>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9" name="TextBox 8"/>
          <p:cNvSpPr txBox="1"/>
          <p:nvPr/>
        </p:nvSpPr>
        <p:spPr>
          <a:xfrm>
            <a:off x="877824" y="1612709"/>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Meist fehlt Datum oder Startzeit, oder der Punkt hängt an keiner Hauptveranstaltung. Das Dashboard findet beides. Möglich ist auch, dass er außerhalb des eingestellten Vorlade-Zeitfensters liegt.</a:t>
            </a:r>
          </a:p>
        </p:txBody>
      </p:sp>
      <p:sp>
        <p:nvSpPr>
          <p:cNvPr id="10" name="TextBox 9"/>
          <p:cNvSpPr txBox="1"/>
          <p:nvPr/>
        </p:nvSpPr>
        <p:spPr>
          <a:xfrm>
            <a:off x="566928" y="2396045"/>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11" name="TextBox 10"/>
          <p:cNvSpPr txBox="1"/>
          <p:nvPr/>
        </p:nvSpPr>
        <p:spPr>
          <a:xfrm>
            <a:off x="877824" y="2396045"/>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Die Anzeige friert ein oder zeigt alte Zeiten.</a:t>
            </a:r>
          </a:p>
        </p:txBody>
      </p:sp>
      <p:sp>
        <p:nvSpPr>
          <p:cNvPr id="12" name="TextBox 11"/>
          <p:cNvSpPr txBox="1"/>
          <p:nvPr/>
        </p:nvSpPr>
        <p:spPr>
          <a:xfrm>
            <a:off x="566928" y="2655443"/>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13" name="TextBox 12"/>
          <p:cNvSpPr txBox="1"/>
          <p:nvPr/>
        </p:nvSpPr>
        <p:spPr>
          <a:xfrm>
            <a:off x="877824" y="2655443"/>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Sie rechnet lokal weiter und sollte nie stehenbleiben. Tut sie es doch, fasst vermutlich ein Caching- oder Optimierungs-Plugin die Skripte zusammen. Nehmen Sie </a:t>
            </a:r>
            <a:r>
              <a:rPr sz="1000" b="0" i="0" lang="de-DE">
                <a:solidFill>
                  <a:srgbClr val="3B4A57"/>
                </a:solidFill>
                <a:latin typeface="Consolas"/>
              </a:rPr>
              <a:t>ec-live.js</a:t>
            </a:r>
            <a:r>
              <a:rPr sz="1000" b="0" i="0" lang="de-DE">
                <a:solidFill>
                  <a:srgbClr val="3B4A57"/>
                </a:solidFill>
                <a:latin typeface="Segoe UI"/>
              </a:rPr>
              <a:t> von der Optimierung aus.</a:t>
            </a:r>
          </a:p>
        </p:txBody>
      </p:sp>
      <p:sp>
        <p:nvSpPr>
          <p:cNvPr id="14" name="TextBox 13"/>
          <p:cNvSpPr txBox="1"/>
          <p:nvPr/>
        </p:nvSpPr>
        <p:spPr>
          <a:xfrm>
            <a:off x="566928" y="3438779"/>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15" name="TextBox 14"/>
          <p:cNvSpPr txBox="1"/>
          <p:nvPr/>
        </p:nvSpPr>
        <p:spPr>
          <a:xfrm>
            <a:off x="877824" y="3438779"/>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Änderungen erscheinen zu spät.</a:t>
            </a:r>
          </a:p>
        </p:txBody>
      </p:sp>
      <p:sp>
        <p:nvSpPr>
          <p:cNvPr id="16" name="TextBox 15"/>
          <p:cNvSpPr txBox="1"/>
          <p:nvPr/>
        </p:nvSpPr>
        <p:spPr>
          <a:xfrm>
            <a:off x="566928" y="3698176"/>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17" name="TextBox 16"/>
          <p:cNvSpPr txBox="1"/>
          <p:nvPr/>
        </p:nvSpPr>
        <p:spPr>
          <a:xfrm>
            <a:off x="877824" y="3698176"/>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Das ist die Aktualisierungsrate. Stellen Sie sie für den Veranstaltungstag auf 10–15 Minuten – siehe Kapitel 3.4.</a:t>
            </a:r>
          </a:p>
        </p:txBody>
      </p:sp>
      <p:sp>
        <p:nvSpPr>
          <p:cNvPr id="18" name="TextBox 17"/>
          <p:cNvSpPr txBox="1"/>
          <p:nvPr/>
        </p:nvSpPr>
        <p:spPr>
          <a:xfrm>
            <a:off x="6301587" y="1353312"/>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19" name="TextBox 18"/>
          <p:cNvSpPr txBox="1"/>
          <p:nvPr/>
        </p:nvSpPr>
        <p:spPr>
          <a:xfrm>
            <a:off x="6612483" y="1353312"/>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Der Bildschirm geht nach einer Weile aus.</a:t>
            </a:r>
          </a:p>
        </p:txBody>
      </p:sp>
      <p:sp>
        <p:nvSpPr>
          <p:cNvPr id="20" name="TextBox 19"/>
          <p:cNvSpPr txBox="1"/>
          <p:nvPr/>
        </p:nvSpPr>
        <p:spPr>
          <a:xfrm>
            <a:off x="6301587" y="1612709"/>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21" name="TextBox 20"/>
          <p:cNvSpPr txBox="1"/>
          <p:nvPr/>
        </p:nvSpPr>
        <p:spPr>
          <a:xfrm>
            <a:off x="6612483" y="1612709"/>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Schalten Sie am Gerät Bildschirmschoner und Energiesparmodus ab. Zusätzlich hilft </a:t>
            </a:r>
            <a:r>
              <a:rPr sz="1000" b="0" i="0" lang="de-DE">
                <a:solidFill>
                  <a:srgbClr val="3B4A57"/>
                </a:solidFill>
                <a:latin typeface="Consolas"/>
              </a:rPr>
              <a:t>fullscreen_button="true"</a:t>
            </a:r>
            <a:r>
              <a:rPr sz="1000" b="0" i="0" lang="de-DE">
                <a:solidFill>
                  <a:srgbClr val="3B4A57"/>
                </a:solidFill>
                <a:latin typeface="Segoe UI"/>
              </a:rPr>
              <a:t>: Die Vollbild-Ansicht hält den Bildschirm auf vielen Geräten wach.</a:t>
            </a:r>
          </a:p>
        </p:txBody>
      </p:sp>
      <p:sp>
        <p:nvSpPr>
          <p:cNvPr id="22" name="TextBox 21"/>
          <p:cNvSpPr txBox="1"/>
          <p:nvPr/>
        </p:nvSpPr>
        <p:spPr>
          <a:xfrm>
            <a:off x="6301587" y="2396045"/>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23" name="TextBox 22"/>
          <p:cNvSpPr txBox="1"/>
          <p:nvPr/>
        </p:nvSpPr>
        <p:spPr>
          <a:xfrm>
            <a:off x="6612483" y="2396045"/>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Statt eines Raummonitors steht ein roter Hinweis auf der Seite.</a:t>
            </a:r>
          </a:p>
        </p:txBody>
      </p:sp>
      <p:sp>
        <p:nvSpPr>
          <p:cNvPr id="24" name="TextBox 23"/>
          <p:cNvSpPr txBox="1"/>
          <p:nvPr/>
        </p:nvSpPr>
        <p:spPr>
          <a:xfrm>
            <a:off x="6301587" y="2655443"/>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25" name="TextBox 24"/>
          <p:cNvSpPr txBox="1"/>
          <p:nvPr/>
        </p:nvSpPr>
        <p:spPr>
          <a:xfrm>
            <a:off x="6612483" y="2655443"/>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Den sehen nur angemeldete Redakteure: Das Add-on </a:t>
            </a:r>
            <a:r>
              <a:rPr sz="1000" b="1" i="0" lang="de-DE">
                <a:solidFill>
                  <a:srgbClr val="3B4A57"/>
                </a:solidFill>
                <a:latin typeface="Segoe UI"/>
              </a:rPr>
              <a:t>Raummonitor &amp; Kiosk-Hub</a:t>
            </a:r>
            <a:r>
              <a:rPr sz="1000" b="0" i="0" lang="de-DE">
                <a:solidFill>
                  <a:srgbClr val="3B4A57"/>
                </a:solidFill>
                <a:latin typeface="Segoe UI"/>
              </a:rPr>
              <a:t> ist nicht aktiv. Besucher sehen an dieser Stelle nichts.</a:t>
            </a:r>
          </a:p>
        </p:txBody>
      </p:sp>
      <p:sp>
        <p:nvSpPr>
          <p:cNvPr id="26" name="TextBox 25"/>
          <p:cNvSpPr txBox="1"/>
          <p:nvPr/>
        </p:nvSpPr>
        <p:spPr>
          <a:xfrm>
            <a:off x="6301587" y="3281299"/>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27" name="TextBox 26"/>
          <p:cNvSpPr txBox="1"/>
          <p:nvPr/>
        </p:nvSpPr>
        <p:spPr>
          <a:xfrm>
            <a:off x="6612483" y="3281299"/>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Wo sind Raummonitor und Hub beschrieben?</a:t>
            </a:r>
          </a:p>
        </p:txBody>
      </p:sp>
      <p:sp>
        <p:nvSpPr>
          <p:cNvPr id="28" name="TextBox 27"/>
          <p:cNvSpPr txBox="1"/>
          <p:nvPr/>
        </p:nvSpPr>
        <p:spPr>
          <a:xfrm>
            <a:off x="6301587" y="3540696"/>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29" name="TextBox 28"/>
          <p:cNvSpPr txBox="1"/>
          <p:nvPr/>
        </p:nvSpPr>
        <p:spPr>
          <a:xfrm>
            <a:off x="6612483" y="3540696"/>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In der eigenen Anleitung des Add-ons. Sie erklärt Aufbau, geteilten Bildschirm, Kachel-Startseite und den Autostart der Geräte.</a:t>
            </a:r>
          </a:p>
        </p:txBody>
      </p:sp>
      <p:sp>
        <p:nvSpPr>
          <p:cNvPr id="30" name="Rectangle 2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10 · Der Live-Ticker</a:t>
            </a:r>
          </a:p>
        </p:txBody>
      </p:sp>
      <p:sp>
        <p:nvSpPr>
          <p:cNvPr id="32" name="TextBox 3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130 / 140</a:t>
            </a:r>
          </a:p>
        </p:txBody>
      </p:sp>
    </p:spTree>
  </p:cSld>
  <p:clrMapOvr>
    <a:masterClrMapping/>
  </p:clrMapOvr>
</p:sld>
</file>

<file path=ppt/slides/slide1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de-DE">
                <a:solidFill>
                  <a:srgbClr val="CDDFEE"/>
                </a:solidFill>
                <a:latin typeface="Segoe UI"/>
              </a:rPr>
              <a:t>11</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de-DE">
                <a:solidFill>
                  <a:srgbClr val="0B3A5D"/>
                </a:solidFill>
                <a:latin typeface="Segoe UI"/>
              </a:rPr>
              <a:t>Anhang</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de-DE">
                <a:solidFill>
                  <a:srgbClr val="4A5D6E"/>
                </a:solidFill>
                <a:latin typeface="Segoe UI"/>
              </a:rPr>
              <a:t>Wer darf was, welcher Baustein gehört wohin, und was tun, wenn es klemmt.</a:t>
            </a:r>
          </a:p>
        </p:txBody>
      </p:sp>
      <p:sp>
        <p:nvSpPr>
          <p:cNvPr id="9" name="Rectangle 8"/>
          <p:cNvSpPr/>
          <p:nvPr/>
        </p:nvSpPr>
        <p:spPr>
          <a:xfrm>
            <a:off x="7434072" y="1783080"/>
            <a:ext cx="32004" cy="2395728"/>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Pakete BASIC und PRO</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Lizenz und Konto</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Rechte im Team</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Spickzettel Bausteine</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Häufige Fragen</a:t>
            </a:r>
          </a:p>
        </p:txBody>
      </p:sp>
      <p:sp>
        <p:nvSpPr>
          <p:cNvPr id="25" name="Oval 24"/>
          <p:cNvSpPr/>
          <p:nvPr/>
        </p:nvSpPr>
        <p:spPr>
          <a:xfrm>
            <a:off x="7342632" y="384048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7" name="TextBox 26"/>
          <p:cNvSpPr txBox="1"/>
          <p:nvPr/>
        </p:nvSpPr>
        <p:spPr>
          <a:xfrm>
            <a:off x="7818120" y="382676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Der Ablaufplan</a:t>
            </a:r>
          </a:p>
        </p:txBody>
      </p:sp>
      <p:sp>
        <p:nvSpPr>
          <p:cNvPr id="28" name="Rectangle 27"/>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8CA6BC"/>
                </a:solidFill>
                <a:latin typeface="Segoe UI"/>
              </a:rPr>
              <a:t>Anhang</a:t>
            </a:r>
          </a:p>
        </p:txBody>
      </p:sp>
      <p:sp>
        <p:nvSpPr>
          <p:cNvPr id="30" name="TextBox 2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8CA6BC"/>
                </a:solidFill>
                <a:latin typeface="Segoe UI"/>
              </a:rPr>
              <a:t>131 / 140</a:t>
            </a:r>
          </a:p>
        </p:txBody>
      </p:sp>
    </p:spTree>
  </p:cSld>
  <p:clrMapOvr>
    <a:masterClrMapping/>
  </p:clrMapOvr>
</p:sld>
</file>

<file path=ppt/slides/slide1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ANHANG A · PAKETE</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Zwei Pakete: BASIC und PRO</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7487873"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Funktion</a:t>
            </a:r>
          </a:p>
        </p:txBody>
      </p:sp>
      <p:sp>
        <p:nvSpPr>
          <p:cNvPr id="8" name="TextBox 7"/>
          <p:cNvSpPr txBox="1"/>
          <p:nvPr/>
        </p:nvSpPr>
        <p:spPr>
          <a:xfrm>
            <a:off x="8347409" y="1435608"/>
            <a:ext cx="1510662"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BASIC</a:t>
            </a:r>
          </a:p>
        </p:txBody>
      </p:sp>
      <p:sp>
        <p:nvSpPr>
          <p:cNvPr id="9" name="TextBox 8"/>
          <p:cNvSpPr txBox="1"/>
          <p:nvPr/>
        </p:nvSpPr>
        <p:spPr>
          <a:xfrm>
            <a:off x="10040952" y="1435608"/>
            <a:ext cx="1510662"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PRO</a:t>
            </a:r>
          </a:p>
        </p:txBody>
      </p:sp>
      <p:sp>
        <p:nvSpPr>
          <p:cNvPr id="10" name="TextBox 9"/>
          <p:cNvSpPr txBox="1"/>
          <p:nvPr/>
        </p:nvSpPr>
        <p:spPr>
          <a:xfrm>
            <a:off x="676656" y="1780387"/>
            <a:ext cx="7487873"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Programm, Hauptveranstaltungen, Orte, Kategorien, Rollen, Sprecher</a:t>
            </a:r>
          </a:p>
        </p:txBody>
      </p:sp>
      <p:sp>
        <p:nvSpPr>
          <p:cNvPr id="11" name="TextBox 10"/>
          <p:cNvSpPr txBox="1"/>
          <p:nvPr/>
        </p:nvSpPr>
        <p:spPr>
          <a:xfrm>
            <a:off x="8347409" y="1780387"/>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12" name="TextBox 11"/>
          <p:cNvSpPr txBox="1"/>
          <p:nvPr/>
        </p:nvSpPr>
        <p:spPr>
          <a:xfrm>
            <a:off x="10040952" y="1780387"/>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13" name="Rectangle 12"/>
          <p:cNvSpPr/>
          <p:nvPr/>
        </p:nvSpPr>
        <p:spPr>
          <a:xfrm>
            <a:off x="566928" y="204642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046427"/>
            <a:ext cx="11057839" cy="38221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162606"/>
            <a:ext cx="7487873"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Kalender, Zeitplan, Karte, Live-Ticker, Sprecher-Verzeichnis, Widgets</a:t>
            </a:r>
          </a:p>
        </p:txBody>
      </p:sp>
      <p:sp>
        <p:nvSpPr>
          <p:cNvPr id="16" name="TextBox 15"/>
          <p:cNvSpPr txBox="1"/>
          <p:nvPr/>
        </p:nvSpPr>
        <p:spPr>
          <a:xfrm>
            <a:off x="8347409" y="2162606"/>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17" name="TextBox 16"/>
          <p:cNvSpPr txBox="1"/>
          <p:nvPr/>
        </p:nvSpPr>
        <p:spPr>
          <a:xfrm>
            <a:off x="10040952" y="2162606"/>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18" name="Rectangle 17"/>
          <p:cNvSpPr/>
          <p:nvPr/>
        </p:nvSpPr>
        <p:spPr>
          <a:xfrm>
            <a:off x="566928" y="242864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544826"/>
            <a:ext cx="7487873"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Texte &amp; Labels, Farben, Pop-up, verwandte Veranstaltungen</a:t>
            </a:r>
          </a:p>
        </p:txBody>
      </p:sp>
      <p:sp>
        <p:nvSpPr>
          <p:cNvPr id="20" name="TextBox 19"/>
          <p:cNvSpPr txBox="1"/>
          <p:nvPr/>
        </p:nvSpPr>
        <p:spPr>
          <a:xfrm>
            <a:off x="8347409" y="2544826"/>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21" name="TextBox 20"/>
          <p:cNvSpPr txBox="1"/>
          <p:nvPr/>
        </p:nvSpPr>
        <p:spPr>
          <a:xfrm>
            <a:off x="10040952" y="2544826"/>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22" name="Rectangle 21"/>
          <p:cNvSpPr/>
          <p:nvPr/>
        </p:nvSpPr>
        <p:spPr>
          <a:xfrm>
            <a:off x="566928" y="281086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2810865"/>
            <a:ext cx="11057839" cy="38221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2927045"/>
            <a:ext cx="7487873"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Dashboard mit Übersicht und Ranglisten, Einstellungssicherung</a:t>
            </a:r>
          </a:p>
        </p:txBody>
      </p:sp>
      <p:sp>
        <p:nvSpPr>
          <p:cNvPr id="25" name="TextBox 24"/>
          <p:cNvSpPr txBox="1"/>
          <p:nvPr/>
        </p:nvSpPr>
        <p:spPr>
          <a:xfrm>
            <a:off x="8347409" y="2927045"/>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26" name="TextBox 25"/>
          <p:cNvSpPr txBox="1"/>
          <p:nvPr/>
        </p:nvSpPr>
        <p:spPr>
          <a:xfrm>
            <a:off x="10040952" y="2927045"/>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27" name="Rectangle 26"/>
          <p:cNvSpPr/>
          <p:nvPr/>
        </p:nvSpPr>
        <p:spPr>
          <a:xfrm>
            <a:off x="566928" y="319308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309264"/>
            <a:ext cx="7487873"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Datenqualitäts-Check im Dashboard</a:t>
            </a:r>
          </a:p>
        </p:txBody>
      </p:sp>
      <p:sp>
        <p:nvSpPr>
          <p:cNvPr id="29" name="TextBox 28"/>
          <p:cNvSpPr txBox="1"/>
          <p:nvPr/>
        </p:nvSpPr>
        <p:spPr>
          <a:xfrm>
            <a:off x="8347409" y="3309264"/>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30" name="TextBox 29"/>
          <p:cNvSpPr txBox="1"/>
          <p:nvPr/>
        </p:nvSpPr>
        <p:spPr>
          <a:xfrm>
            <a:off x="10040952" y="3309264"/>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31" name="Rectangle 30"/>
          <p:cNvSpPr/>
          <p:nvPr/>
        </p:nvSpPr>
        <p:spPr>
          <a:xfrm>
            <a:off x="566928" y="357530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3575304"/>
            <a:ext cx="11057839" cy="38221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3691483"/>
            <a:ext cx="7487873"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Master Editor</a:t>
            </a:r>
          </a:p>
        </p:txBody>
      </p:sp>
      <p:sp>
        <p:nvSpPr>
          <p:cNvPr id="34" name="TextBox 33"/>
          <p:cNvSpPr txBox="1"/>
          <p:nvPr/>
        </p:nvSpPr>
        <p:spPr>
          <a:xfrm>
            <a:off x="8347409" y="3691483"/>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35" name="TextBox 34"/>
          <p:cNvSpPr txBox="1"/>
          <p:nvPr/>
        </p:nvSpPr>
        <p:spPr>
          <a:xfrm>
            <a:off x="10040952" y="3691483"/>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36" name="Rectangle 35"/>
          <p:cNvSpPr/>
          <p:nvPr/>
        </p:nvSpPr>
        <p:spPr>
          <a:xfrm>
            <a:off x="566928" y="395752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073702"/>
            <a:ext cx="7487873"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CSV-Import &amp; Export, auch für Sprecher</a:t>
            </a:r>
          </a:p>
        </p:txBody>
      </p:sp>
      <p:sp>
        <p:nvSpPr>
          <p:cNvPr id="38" name="TextBox 37"/>
          <p:cNvSpPr txBox="1"/>
          <p:nvPr/>
        </p:nvSpPr>
        <p:spPr>
          <a:xfrm>
            <a:off x="8347409" y="4073702"/>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39" name="TextBox 38"/>
          <p:cNvSpPr txBox="1"/>
          <p:nvPr/>
        </p:nvSpPr>
        <p:spPr>
          <a:xfrm>
            <a:off x="10040952" y="4073702"/>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40" name="Rectangle 39"/>
          <p:cNvSpPr/>
          <p:nvPr/>
        </p:nvSpPr>
        <p:spPr>
          <a:xfrm>
            <a:off x="566928" y="433974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4339742"/>
            <a:ext cx="11057839" cy="38221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76656" y="4455922"/>
            <a:ext cx="7487873"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Vollbild &amp; App mit Vollbildseiten und QR-Codes</a:t>
            </a:r>
          </a:p>
        </p:txBody>
      </p:sp>
      <p:sp>
        <p:nvSpPr>
          <p:cNvPr id="43" name="TextBox 42"/>
          <p:cNvSpPr txBox="1"/>
          <p:nvPr/>
        </p:nvSpPr>
        <p:spPr>
          <a:xfrm>
            <a:off x="8347409" y="4455922"/>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44" name="TextBox 43"/>
          <p:cNvSpPr txBox="1"/>
          <p:nvPr/>
        </p:nvSpPr>
        <p:spPr>
          <a:xfrm>
            <a:off x="10040952" y="4455922"/>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45" name="Rectangle 44"/>
          <p:cNvSpPr/>
          <p:nvPr/>
        </p:nvSpPr>
        <p:spPr>
          <a:xfrm>
            <a:off x="566928" y="472196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76656" y="4838141"/>
            <a:ext cx="7487873"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Öffentliche API</a:t>
            </a:r>
          </a:p>
        </p:txBody>
      </p:sp>
      <p:sp>
        <p:nvSpPr>
          <p:cNvPr id="47" name="TextBox 46"/>
          <p:cNvSpPr txBox="1"/>
          <p:nvPr/>
        </p:nvSpPr>
        <p:spPr>
          <a:xfrm>
            <a:off x="8347409" y="4838141"/>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48" name="TextBox 47"/>
          <p:cNvSpPr txBox="1"/>
          <p:nvPr/>
        </p:nvSpPr>
        <p:spPr>
          <a:xfrm>
            <a:off x="10040952" y="4838141"/>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49" name="Rectangle 48"/>
          <p:cNvSpPr/>
          <p:nvPr/>
        </p:nvSpPr>
        <p:spPr>
          <a:xfrm>
            <a:off x="566928" y="510418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566928" y="5104180"/>
            <a:ext cx="11057839" cy="38221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676656" y="5220360"/>
            <a:ext cx="7487873"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Verbindung zum Aussteller-Manager (PRO in beiden Plugins)</a:t>
            </a:r>
          </a:p>
        </p:txBody>
      </p:sp>
      <p:sp>
        <p:nvSpPr>
          <p:cNvPr id="52" name="TextBox 51"/>
          <p:cNvSpPr txBox="1"/>
          <p:nvPr/>
        </p:nvSpPr>
        <p:spPr>
          <a:xfrm>
            <a:off x="8347409" y="5220360"/>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53" name="TextBox 52"/>
          <p:cNvSpPr txBox="1"/>
          <p:nvPr/>
        </p:nvSpPr>
        <p:spPr>
          <a:xfrm>
            <a:off x="10040952" y="5220360"/>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54" name="Rectangle 53"/>
          <p:cNvSpPr/>
          <p:nvPr/>
        </p:nvSpPr>
        <p:spPr>
          <a:xfrm>
            <a:off x="566928" y="548640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Rectangle 54"/>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Rectangle 55"/>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58" name="TextBox 57"/>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Beide Pakete gibt es als Jahreslizenz je Website. Von BASIC auf PRO wechseln Sie jederzeit über „Upgrade auf PRO“ – die Restlaufzeit wird angerechnet. Das Add-on </a:t>
            </a:r>
            <a:r>
              <a:rPr sz="1000" b="1" i="0" lang="de-DE">
                <a:solidFill>
                  <a:srgbClr val="2B3844"/>
                </a:solidFill>
                <a:latin typeface="Segoe UI"/>
              </a:rPr>
              <a:t>Raummonitor &amp; Kiosk-Hub</a:t>
            </a:r>
            <a:r>
              <a:rPr sz="1000" b="0" i="0" lang="de-DE">
                <a:solidFill>
                  <a:srgbClr val="2B3844"/>
                </a:solidFill>
                <a:latin typeface="Segoe UI"/>
              </a:rPr>
              <a:t> gibt es für beide Pakete, mit eigener Lizenz.</a:t>
            </a:r>
          </a:p>
        </p:txBody>
      </p:sp>
      <p:sp>
        <p:nvSpPr>
          <p:cNvPr id="59" name="Rectangle 5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Anhang</a:t>
            </a:r>
          </a:p>
        </p:txBody>
      </p:sp>
      <p:sp>
        <p:nvSpPr>
          <p:cNvPr id="61" name="TextBox 6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132 / 140</a:t>
            </a:r>
          </a:p>
        </p:txBody>
      </p:sp>
    </p:spTree>
  </p:cSld>
  <p:clrMapOvr>
    <a:masterClrMapping/>
  </p:clrMapOvr>
</p:sld>
</file>

<file path=ppt/slides/slide1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ANHANG A · LIZENZ</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Lizenz, Konto und was bei Ablauf passiert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Lizenz aktivieren</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Nach dem Aktivieren des Plugins fragt ein Hinweis nach dem </a:t>
            </a:r>
            <a:r>
              <a:rPr sz="1050" b="1" i="0" lang="de-DE">
                <a:solidFill>
                  <a:srgbClr val="3B4A57"/>
                </a:solidFill>
                <a:latin typeface="Segoe UI"/>
              </a:rPr>
              <a:t>Lizenzschlüssel</a:t>
            </a:r>
            <a:r>
              <a:rPr sz="1050" b="0" i="0" lang="de-DE">
                <a:solidFill>
                  <a:srgbClr val="3B4A57"/>
                </a:solidFill>
                <a:latin typeface="Segoe UI"/>
              </a:rPr>
              <a:t>. Bis dahin sind die Plugin-Seiten im Backend gesperrt – die Website läuft.</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„Noch keine Lizenz? BASIC oder PRO kaufen“</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Konto und „Über“</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Menüpunkt </a:t>
            </a:r>
            <a:r>
              <a:rPr sz="1050" b="1" i="0" lang="de-DE">
                <a:solidFill>
                  <a:srgbClr val="3B4A57"/>
                </a:solidFill>
                <a:latin typeface="Segoe UI"/>
              </a:rPr>
              <a:t>Konto</a:t>
            </a:r>
            <a:r>
              <a:rPr sz="1050" b="0" i="0" lang="de-DE">
                <a:solidFill>
                  <a:srgbClr val="3B4A57"/>
                </a:solidFill>
                <a:latin typeface="Segoe UI"/>
              </a:rPr>
              <a:t>: Lizenz, Ablauf, Website wechseln. Reiter </a:t>
            </a:r>
            <a:r>
              <a:rPr sz="1050" b="1" i="0" lang="de-DE">
                <a:solidFill>
                  <a:srgbClr val="3B4A57"/>
                </a:solidFill>
                <a:latin typeface="Segoe UI"/>
              </a:rPr>
              <a:t>Über</a:t>
            </a:r>
            <a:r>
              <a:rPr sz="1050" b="0" i="0" lang="de-DE">
                <a:solidFill>
                  <a:srgbClr val="3B4A57"/>
                </a:solidFill>
                <a:latin typeface="Segoe UI"/>
              </a:rPr>
              <a:t>, Karte </a:t>
            </a:r>
            <a:r>
              <a:rPr sz="1050" b="1" i="0" lang="de-DE">
                <a:solidFill>
                  <a:srgbClr val="3B4A57"/>
                </a:solidFill>
                <a:latin typeface="Segoe UI"/>
              </a:rPr>
              <a:t>Paket &amp; Lizenz</a:t>
            </a:r>
            <a:r>
              <a:rPr sz="1050" b="0" i="0" lang="de-DE">
                <a:solidFill>
                  <a:srgbClr val="3B4A57"/>
                </a:solidFill>
                <a:latin typeface="Segoe UI"/>
              </a:rPr>
              <a:t>: Paket, Status, „Gültig bis“, „Lizenz verwalten“.</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Menüpunkt am Ende: „Upgrade auf PRO“ / „Lizenz verlängern“</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Lizenz abgelaufen</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Die Website läuft weiter, nichts wird gelöscht. Es ruhen Updates, Support, </a:t>
            </a:r>
            <a:r>
              <a:rPr sz="1050" b="1" i="0" lang="de-DE">
                <a:solidFill>
                  <a:srgbClr val="3B4A57"/>
                </a:solidFill>
                <a:latin typeface="Segoe UI"/>
              </a:rPr>
              <a:t>neue</a:t>
            </a:r>
            <a:r>
              <a:rPr sz="1050" b="0" i="0" lang="de-DE">
                <a:solidFill>
                  <a:srgbClr val="3B4A57"/>
                </a:solidFill>
                <a:latin typeface="Segoe UI"/>
              </a:rPr>
              <a:t> Veranstaltungen und Sprecher sowie die PRO-Werkzeuge im Backend.</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Bestehende Einträge bleiben bearbeitbar</a:t>
            </a:r>
          </a:p>
        </p:txBody>
      </p:sp>
      <p:sp>
        <p:nvSpPr>
          <p:cNvPr id="21" name="Rectangle 20"/>
          <p:cNvSpPr/>
          <p:nvPr/>
        </p:nvSpPr>
        <p:spPr>
          <a:xfrm>
            <a:off x="566928" y="4526280"/>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4" name="TextBox 23"/>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Nur lesbar bei Ablauf: Texte &amp; Labels, Live-Ticker, einige Optionen in „Design &amp; Optionen“ (🔒), in PRO Vollbild &amp; App und API. Der Wechsel von PRO auf BASIC geht erst kurz vor Ablauf der PRO-Lizenz – sonst verfiele der bezahlte Rest.</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Anhang</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133 / 140</a:t>
            </a:r>
          </a:p>
        </p:txBody>
      </p:sp>
    </p:spTree>
  </p:cSld>
  <p:clrMapOvr>
    <a:masterClrMapping/>
  </p:clrMapOvr>
</p:sld>
</file>

<file path=ppt/slides/slide1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ANHANG B</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Wer darf was?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5694710"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Funktion / Bereich</a:t>
            </a:r>
          </a:p>
        </p:txBody>
      </p:sp>
      <p:sp>
        <p:nvSpPr>
          <p:cNvPr id="8" name="TextBox 7"/>
          <p:cNvSpPr txBox="1"/>
          <p:nvPr/>
        </p:nvSpPr>
        <p:spPr>
          <a:xfrm>
            <a:off x="6554246" y="1435608"/>
            <a:ext cx="1510662"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Autor</a:t>
            </a:r>
          </a:p>
        </p:txBody>
      </p:sp>
      <p:sp>
        <p:nvSpPr>
          <p:cNvPr id="9" name="TextBox 8"/>
          <p:cNvSpPr txBox="1"/>
          <p:nvPr/>
        </p:nvSpPr>
        <p:spPr>
          <a:xfrm>
            <a:off x="8247789" y="1435608"/>
            <a:ext cx="1510662"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Redakteur</a:t>
            </a:r>
          </a:p>
        </p:txBody>
      </p:sp>
      <p:sp>
        <p:nvSpPr>
          <p:cNvPr id="10" name="TextBox 9"/>
          <p:cNvSpPr txBox="1"/>
          <p:nvPr/>
        </p:nvSpPr>
        <p:spPr>
          <a:xfrm>
            <a:off x="9941332" y="1435608"/>
            <a:ext cx="1610283"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Administrator</a:t>
            </a:r>
          </a:p>
        </p:txBody>
      </p:sp>
      <p:sp>
        <p:nvSpPr>
          <p:cNvPr id="11" name="TextBox 10"/>
          <p:cNvSpPr txBox="1"/>
          <p:nvPr/>
        </p:nvSpPr>
        <p:spPr>
          <a:xfrm>
            <a:off x="676656" y="1763014"/>
            <a:ext cx="5694710"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Programmpunkte erstellen und eigene bearbeiten</a:t>
            </a:r>
          </a:p>
        </p:txBody>
      </p:sp>
      <p:sp>
        <p:nvSpPr>
          <p:cNvPr id="12" name="TextBox 11"/>
          <p:cNvSpPr txBox="1"/>
          <p:nvPr/>
        </p:nvSpPr>
        <p:spPr>
          <a:xfrm>
            <a:off x="6554246" y="1763014"/>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13" name="TextBox 12"/>
          <p:cNvSpPr txBox="1"/>
          <p:nvPr/>
        </p:nvSpPr>
        <p:spPr>
          <a:xfrm>
            <a:off x="8247789" y="1763014"/>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14" name="TextBox 13"/>
          <p:cNvSpPr txBox="1"/>
          <p:nvPr/>
        </p:nvSpPr>
        <p:spPr>
          <a:xfrm>
            <a:off x="9941332" y="1763014"/>
            <a:ext cx="1610283"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15" name="Rectangle 14"/>
          <p:cNvSpPr/>
          <p:nvPr/>
        </p:nvSpPr>
        <p:spPr>
          <a:xfrm>
            <a:off x="566928" y="201168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566928" y="2011680"/>
            <a:ext cx="11057839" cy="34747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676656" y="2110486"/>
            <a:ext cx="5694710"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Fremde Programmpunkte verwalten und löschen</a:t>
            </a:r>
          </a:p>
        </p:txBody>
      </p:sp>
      <p:sp>
        <p:nvSpPr>
          <p:cNvPr id="18" name="TextBox 17"/>
          <p:cNvSpPr txBox="1"/>
          <p:nvPr/>
        </p:nvSpPr>
        <p:spPr>
          <a:xfrm>
            <a:off x="6554246" y="2110486"/>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19" name="TextBox 18"/>
          <p:cNvSpPr txBox="1"/>
          <p:nvPr/>
        </p:nvSpPr>
        <p:spPr>
          <a:xfrm>
            <a:off x="8247789" y="2110486"/>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20" name="TextBox 19"/>
          <p:cNvSpPr txBox="1"/>
          <p:nvPr/>
        </p:nvSpPr>
        <p:spPr>
          <a:xfrm>
            <a:off x="9941332" y="2110486"/>
            <a:ext cx="1610283"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21" name="Rectangle 20"/>
          <p:cNvSpPr/>
          <p:nvPr/>
        </p:nvSpPr>
        <p:spPr>
          <a:xfrm>
            <a:off x="566928" y="235915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76656" y="2457958"/>
            <a:ext cx="5694710"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Orte, Kategorien und Rollen verwalten</a:t>
            </a:r>
          </a:p>
        </p:txBody>
      </p:sp>
      <p:sp>
        <p:nvSpPr>
          <p:cNvPr id="23" name="TextBox 22"/>
          <p:cNvSpPr txBox="1"/>
          <p:nvPr/>
        </p:nvSpPr>
        <p:spPr>
          <a:xfrm>
            <a:off x="6554246" y="2457958"/>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24" name="TextBox 23"/>
          <p:cNvSpPr txBox="1"/>
          <p:nvPr/>
        </p:nvSpPr>
        <p:spPr>
          <a:xfrm>
            <a:off x="8247789" y="2457958"/>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25" name="TextBox 24"/>
          <p:cNvSpPr txBox="1"/>
          <p:nvPr/>
        </p:nvSpPr>
        <p:spPr>
          <a:xfrm>
            <a:off x="9941332" y="2457958"/>
            <a:ext cx="1610283"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26" name="Rectangle 25"/>
          <p:cNvSpPr/>
          <p:nvPr/>
        </p:nvSpPr>
        <p:spPr>
          <a:xfrm>
            <a:off x="566928" y="270662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2706624"/>
            <a:ext cx="11057839" cy="34747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2805430"/>
            <a:ext cx="5694710"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Dashboard und Datenqualitäts-Check (PRO)</a:t>
            </a:r>
          </a:p>
        </p:txBody>
      </p:sp>
      <p:sp>
        <p:nvSpPr>
          <p:cNvPr id="29" name="TextBox 28"/>
          <p:cNvSpPr txBox="1"/>
          <p:nvPr/>
        </p:nvSpPr>
        <p:spPr>
          <a:xfrm>
            <a:off x="6554246" y="2805430"/>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30" name="TextBox 29"/>
          <p:cNvSpPr txBox="1"/>
          <p:nvPr/>
        </p:nvSpPr>
        <p:spPr>
          <a:xfrm>
            <a:off x="8247789" y="2805430"/>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31" name="TextBox 30"/>
          <p:cNvSpPr txBox="1"/>
          <p:nvPr/>
        </p:nvSpPr>
        <p:spPr>
          <a:xfrm>
            <a:off x="9941332" y="2805430"/>
            <a:ext cx="1610283"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32" name="Rectangle 31"/>
          <p:cNvSpPr/>
          <p:nvPr/>
        </p:nvSpPr>
        <p:spPr>
          <a:xfrm>
            <a:off x="566928" y="305409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3152902"/>
            <a:ext cx="5694710"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Master Editor (PRO)</a:t>
            </a:r>
          </a:p>
        </p:txBody>
      </p:sp>
      <p:sp>
        <p:nvSpPr>
          <p:cNvPr id="34" name="TextBox 33"/>
          <p:cNvSpPr txBox="1"/>
          <p:nvPr/>
        </p:nvSpPr>
        <p:spPr>
          <a:xfrm>
            <a:off x="6554246" y="3152902"/>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35" name="TextBox 34"/>
          <p:cNvSpPr txBox="1"/>
          <p:nvPr/>
        </p:nvSpPr>
        <p:spPr>
          <a:xfrm>
            <a:off x="8247789" y="3152902"/>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36" name="TextBox 35"/>
          <p:cNvSpPr txBox="1"/>
          <p:nvPr/>
        </p:nvSpPr>
        <p:spPr>
          <a:xfrm>
            <a:off x="9941332" y="3152902"/>
            <a:ext cx="1610283"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37" name="Rectangle 36"/>
          <p:cNvSpPr/>
          <p:nvPr/>
        </p:nvSpPr>
        <p:spPr>
          <a:xfrm>
            <a:off x="566928" y="340156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566928" y="3401568"/>
            <a:ext cx="11057839" cy="34747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676656" y="3500374"/>
            <a:ext cx="5694710"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CSV-Import und vollständiger Export (PRO)</a:t>
            </a:r>
          </a:p>
        </p:txBody>
      </p:sp>
      <p:sp>
        <p:nvSpPr>
          <p:cNvPr id="40" name="TextBox 39"/>
          <p:cNvSpPr txBox="1"/>
          <p:nvPr/>
        </p:nvSpPr>
        <p:spPr>
          <a:xfrm>
            <a:off x="6554246" y="3500374"/>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41" name="TextBox 40"/>
          <p:cNvSpPr txBox="1"/>
          <p:nvPr/>
        </p:nvSpPr>
        <p:spPr>
          <a:xfrm>
            <a:off x="8247789" y="3500374"/>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42" name="TextBox 41"/>
          <p:cNvSpPr txBox="1"/>
          <p:nvPr/>
        </p:nvSpPr>
        <p:spPr>
          <a:xfrm>
            <a:off x="9941332" y="3500374"/>
            <a:ext cx="1610283"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43" name="Rectangle 42"/>
          <p:cNvSpPr/>
          <p:nvPr/>
        </p:nvSpPr>
        <p:spPr>
          <a:xfrm>
            <a:off x="566928" y="374903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76656" y="3847845"/>
            <a:ext cx="5694710"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Einstellungen: Shortcode-Generator und Über</a:t>
            </a:r>
          </a:p>
        </p:txBody>
      </p:sp>
      <p:sp>
        <p:nvSpPr>
          <p:cNvPr id="45" name="TextBox 44"/>
          <p:cNvSpPr txBox="1"/>
          <p:nvPr/>
        </p:nvSpPr>
        <p:spPr>
          <a:xfrm>
            <a:off x="6554246" y="3847845"/>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46" name="TextBox 45"/>
          <p:cNvSpPr txBox="1"/>
          <p:nvPr/>
        </p:nvSpPr>
        <p:spPr>
          <a:xfrm>
            <a:off x="8247789" y="3847845"/>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47" name="TextBox 46"/>
          <p:cNvSpPr txBox="1"/>
          <p:nvPr/>
        </p:nvSpPr>
        <p:spPr>
          <a:xfrm>
            <a:off x="9941332" y="3847845"/>
            <a:ext cx="1610283"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48" name="Rectangle 47"/>
          <p:cNvSpPr/>
          <p:nvPr/>
        </p:nvSpPr>
        <p:spPr>
          <a:xfrm>
            <a:off x="566928" y="409651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Rectangle 48"/>
          <p:cNvSpPr/>
          <p:nvPr/>
        </p:nvSpPr>
        <p:spPr>
          <a:xfrm>
            <a:off x="566928" y="4096511"/>
            <a:ext cx="11057839" cy="34747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676656" y="4195318"/>
            <a:ext cx="5694710"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Hilfe (eigener Menüpunkt)</a:t>
            </a:r>
          </a:p>
        </p:txBody>
      </p:sp>
      <p:sp>
        <p:nvSpPr>
          <p:cNvPr id="51" name="TextBox 50"/>
          <p:cNvSpPr txBox="1"/>
          <p:nvPr/>
        </p:nvSpPr>
        <p:spPr>
          <a:xfrm>
            <a:off x="6554246" y="4195318"/>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52" name="TextBox 51"/>
          <p:cNvSpPr txBox="1"/>
          <p:nvPr/>
        </p:nvSpPr>
        <p:spPr>
          <a:xfrm>
            <a:off x="8247789" y="4195318"/>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53" name="TextBox 52"/>
          <p:cNvSpPr txBox="1"/>
          <p:nvPr/>
        </p:nvSpPr>
        <p:spPr>
          <a:xfrm>
            <a:off x="9941332" y="4195318"/>
            <a:ext cx="1610283"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54" name="Rectangle 53"/>
          <p:cNvSpPr/>
          <p:nvPr/>
        </p:nvSpPr>
        <p:spPr>
          <a:xfrm>
            <a:off x="566928" y="444398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676656" y="4542789"/>
            <a:ext cx="5694710"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Einstellungen: Design, Farben, Texte und Labels, Vollbild &amp; App (PRO)</a:t>
            </a:r>
          </a:p>
        </p:txBody>
      </p:sp>
      <p:sp>
        <p:nvSpPr>
          <p:cNvPr id="56" name="TextBox 55"/>
          <p:cNvSpPr txBox="1"/>
          <p:nvPr/>
        </p:nvSpPr>
        <p:spPr>
          <a:xfrm>
            <a:off x="6554246" y="4542789"/>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57" name="TextBox 56"/>
          <p:cNvSpPr txBox="1"/>
          <p:nvPr/>
        </p:nvSpPr>
        <p:spPr>
          <a:xfrm>
            <a:off x="8247789" y="4542789"/>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58" name="TextBox 57"/>
          <p:cNvSpPr txBox="1"/>
          <p:nvPr/>
        </p:nvSpPr>
        <p:spPr>
          <a:xfrm>
            <a:off x="9941332" y="4542789"/>
            <a:ext cx="1610283"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59" name="Rectangle 58"/>
          <p:cNvSpPr/>
          <p:nvPr/>
        </p:nvSpPr>
        <p:spPr>
          <a:xfrm>
            <a:off x="566928" y="479145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Rectangle 59"/>
          <p:cNvSpPr/>
          <p:nvPr/>
        </p:nvSpPr>
        <p:spPr>
          <a:xfrm>
            <a:off x="566928" y="4791455"/>
            <a:ext cx="11057839" cy="34747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676656" y="4890261"/>
            <a:ext cx="5694710"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Einstellungen: Live-Ticker &amp; Monitor, Sicherheit &amp; Wartung (mit Sicherung), API (PRO)</a:t>
            </a:r>
          </a:p>
        </p:txBody>
      </p:sp>
      <p:sp>
        <p:nvSpPr>
          <p:cNvPr id="62" name="TextBox 61"/>
          <p:cNvSpPr txBox="1"/>
          <p:nvPr/>
        </p:nvSpPr>
        <p:spPr>
          <a:xfrm>
            <a:off x="6554246" y="4890261"/>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63" name="TextBox 62"/>
          <p:cNvSpPr txBox="1"/>
          <p:nvPr/>
        </p:nvSpPr>
        <p:spPr>
          <a:xfrm>
            <a:off x="8247789" y="4890261"/>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64" name="TextBox 63"/>
          <p:cNvSpPr txBox="1"/>
          <p:nvPr/>
        </p:nvSpPr>
        <p:spPr>
          <a:xfrm>
            <a:off x="9941332" y="4890261"/>
            <a:ext cx="1610283"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65" name="Rectangle 64"/>
          <p:cNvSpPr/>
          <p:nvPr/>
        </p:nvSpPr>
        <p:spPr>
          <a:xfrm>
            <a:off x="566928" y="513892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676656" y="5237733"/>
            <a:ext cx="5694710"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Konto, Upgrade auf PRO / Lizenz verlängern / Add-ons</a:t>
            </a:r>
          </a:p>
        </p:txBody>
      </p:sp>
      <p:sp>
        <p:nvSpPr>
          <p:cNvPr id="67" name="TextBox 66"/>
          <p:cNvSpPr txBox="1"/>
          <p:nvPr/>
        </p:nvSpPr>
        <p:spPr>
          <a:xfrm>
            <a:off x="6554246" y="5237733"/>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68" name="TextBox 67"/>
          <p:cNvSpPr txBox="1"/>
          <p:nvPr/>
        </p:nvSpPr>
        <p:spPr>
          <a:xfrm>
            <a:off x="8247789" y="5237733"/>
            <a:ext cx="1510662"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69" name="TextBox 68"/>
          <p:cNvSpPr txBox="1"/>
          <p:nvPr/>
        </p:nvSpPr>
        <p:spPr>
          <a:xfrm>
            <a:off x="9941332" y="5237733"/>
            <a:ext cx="1610283" cy="332740"/>
          </a:xfrm>
          <a:prstGeom prst="rect">
            <a:avLst/>
          </a:prstGeom>
          <a:noFill/>
        </p:spPr>
        <p:txBody>
          <a:bodyPr wrap="square" lIns="0" rIns="0" tIns="0" bIns="0" anchor="t">
            <a:spAutoFit/>
          </a:bodyPr>
          <a:lstStyle/>
          <a:p>
            <a:pPr algn="l">
              <a:lnSpc>
                <a:spcPct val="118000"/>
              </a:lnSpc>
            </a:pPr>
            <a:r>
              <a:rPr sz="1000" b="0" i="0" lang="de-DE">
                <a:solidFill>
                  <a:srgbClr val="1E8E5A"/>
                </a:solidFill>
                <a:latin typeface="Segoe UI"/>
              </a:rPr>
              <a:t>✔</a:t>
            </a:r>
          </a:p>
        </p:txBody>
      </p:sp>
      <p:sp>
        <p:nvSpPr>
          <p:cNvPr id="70" name="Rectangle 69"/>
          <p:cNvSpPr/>
          <p:nvPr/>
        </p:nvSpPr>
        <p:spPr>
          <a:xfrm>
            <a:off x="566928" y="548639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Rectangle 70"/>
          <p:cNvSpPr/>
          <p:nvPr/>
        </p:nvSpPr>
        <p:spPr>
          <a:xfrm>
            <a:off x="566928" y="5687567"/>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Rectangle 71"/>
          <p:cNvSpPr/>
          <p:nvPr/>
        </p:nvSpPr>
        <p:spPr>
          <a:xfrm>
            <a:off x="566928" y="5687567"/>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749808" y="5806439"/>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74" name="TextBox 73"/>
          <p:cNvSpPr txBox="1"/>
          <p:nvPr/>
        </p:nvSpPr>
        <p:spPr>
          <a:xfrm>
            <a:off x="1773936" y="5806439"/>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Reiter für Administratoren werden für andere Rollen gar nicht erst ausgeliefert. Auch der direkte Aufruf über die Adresszeile führt automatisch auf einen erlaubten Reiter zurück.</a:t>
            </a:r>
          </a:p>
        </p:txBody>
      </p:sp>
      <p:sp>
        <p:nvSpPr>
          <p:cNvPr id="75" name="Rectangle 7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Anhang</a:t>
            </a:r>
          </a:p>
        </p:txBody>
      </p:sp>
      <p:sp>
        <p:nvSpPr>
          <p:cNvPr id="77" name="TextBox 7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134 / 140</a:t>
            </a:r>
          </a:p>
        </p:txBody>
      </p:sp>
    </p:spTree>
  </p:cSld>
  <p:clrMapOvr>
    <a:masterClrMapping/>
  </p:clrMapOvr>
</p:sld>
</file>

<file path=ppt/slides/slide1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ANHANG B</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drei Rollen in der Praxis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Administrator</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Legt die Farben fest, bestimmt die globalen Begriffe und entscheidet über die grundsätzlichen Ansichten. Diese Arbeit fällt einmal zu Beginn an – danach selten wieder.</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Meist Ihre Web-Agentur</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Redakteur</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Die operative Schaltzentrale: Master Editor, Dashboard, CSV-Import, alle Programmpunkte. Die richtige Rolle für alle, die täglich am Programm arbeiten.</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Ihr Programm-Team</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Autor</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Erstellt und pflegt eigene Programmpunkte und legt Orte, Kategorien und Rollen an. Fremde Einträge kann er nicht verändern.</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Externe Zulieferer</a:t>
            </a:r>
          </a:p>
        </p:txBody>
      </p:sp>
      <p:sp>
        <p:nvSpPr>
          <p:cNvPr id="21" name="Rectangle 20"/>
          <p:cNvSpPr/>
          <p:nvPr/>
        </p:nvSpPr>
        <p:spPr>
          <a:xfrm>
            <a:off x="566928" y="452628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4" name="TextBox 23"/>
          <p:cNvSpPr txBox="1"/>
          <p:nvPr/>
        </p:nvSpPr>
        <p:spPr>
          <a:xfrm>
            <a:off x="1773936" y="4645152"/>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Sie vergeben diese Rollen wie gewohnt unter </a:t>
            </a:r>
            <a:r>
              <a:rPr sz="1000" b="0" i="0" lang="de-DE">
                <a:solidFill>
                  <a:srgbClr val="2B3844"/>
                </a:solidFill>
                <a:latin typeface="Consolas"/>
              </a:rPr>
              <a:t>Benutzer → Alle Benutzer</a:t>
            </a:r>
            <a:r>
              <a:rPr sz="1000" b="0" i="0" lang="de-DE">
                <a:solidFill>
                  <a:srgbClr val="2B3844"/>
                </a:solidFill>
                <a:latin typeface="Segoe UI"/>
              </a:rPr>
              <a:t>. Das Plugin bringt keine eigenen Benutzerrollen mit, sondern nutzt die von WordPress.</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Anhang</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135 / 140</a:t>
            </a:r>
          </a:p>
        </p:txBody>
      </p:sp>
    </p:spTree>
  </p:cSld>
  <p:clrMapOvr>
    <a:masterClrMapping/>
  </p:clrMapOvr>
</p:sld>
</file>

<file path=ppt/slides/slide1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ANHANG C</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Spickzettel: Bausteine und Vollbildseite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3104585"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Baustein</a:t>
            </a:r>
          </a:p>
        </p:txBody>
      </p:sp>
      <p:sp>
        <p:nvSpPr>
          <p:cNvPr id="8" name="TextBox 7"/>
          <p:cNvSpPr txBox="1"/>
          <p:nvPr/>
        </p:nvSpPr>
        <p:spPr>
          <a:xfrm>
            <a:off x="3964121" y="1435608"/>
            <a:ext cx="3503066"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Wofür</a:t>
            </a:r>
          </a:p>
        </p:txBody>
      </p:sp>
      <p:sp>
        <p:nvSpPr>
          <p:cNvPr id="9" name="TextBox 8"/>
          <p:cNvSpPr txBox="1"/>
          <p:nvPr/>
        </p:nvSpPr>
        <p:spPr>
          <a:xfrm>
            <a:off x="7650068" y="1435608"/>
            <a:ext cx="3901547"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Nützlichste Zusätze</a:t>
            </a:r>
          </a:p>
        </p:txBody>
      </p:sp>
      <p:sp>
        <p:nvSpPr>
          <p:cNvPr id="10" name="TextBox 9"/>
          <p:cNvSpPr txBox="1"/>
          <p:nvPr/>
        </p:nvSpPr>
        <p:spPr>
          <a:xfrm>
            <a:off x="676656" y="1855869"/>
            <a:ext cx="3104585"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[event_calendar]</a:t>
            </a:r>
          </a:p>
        </p:txBody>
      </p:sp>
      <p:sp>
        <p:nvSpPr>
          <p:cNvPr id="11" name="TextBox 10"/>
          <p:cNvSpPr txBox="1"/>
          <p:nvPr/>
        </p:nvSpPr>
        <p:spPr>
          <a:xfrm>
            <a:off x="3964121" y="1855869"/>
            <a:ext cx="3503066"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Die Programmübersicht mit Suche, Tagesauswahl und Filtern</a:t>
            </a:r>
          </a:p>
        </p:txBody>
      </p:sp>
      <p:sp>
        <p:nvSpPr>
          <p:cNvPr id="12" name="TextBox 11"/>
          <p:cNvSpPr txBox="1"/>
          <p:nvPr/>
        </p:nvSpPr>
        <p:spPr>
          <a:xfrm>
            <a:off x="7650068" y="1855869"/>
            <a:ext cx="390154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parent_id</a:t>
            </a:r>
            <a:r>
              <a:rPr sz="950" b="0" i="0" lang="de-DE">
                <a:solidFill>
                  <a:srgbClr val="1F2933"/>
                </a:solidFill>
                <a:latin typeface="Segoe UI"/>
              </a:rPr>
              <a:t>, </a:t>
            </a:r>
            <a:r>
              <a:rPr sz="950" b="0" i="0" lang="de-DE">
                <a:solidFill>
                  <a:srgbClr val="1F2933"/>
                </a:solidFill>
                <a:latin typeface="Consolas"/>
              </a:rPr>
              <a:t>view</a:t>
            </a:r>
            <a:r>
              <a:rPr sz="950" b="0" i="0" lang="de-DE">
                <a:solidFill>
                  <a:srgbClr val="1F2933"/>
                </a:solidFill>
                <a:latin typeface="Segoe UI"/>
              </a:rPr>
              <a:t>, </a:t>
            </a:r>
            <a:r>
              <a:rPr sz="950" b="0" i="0" lang="de-DE">
                <a:solidFill>
                  <a:srgbClr val="1F2933"/>
                </a:solidFill>
                <a:latin typeface="Consolas"/>
              </a:rPr>
              <a:t>slim</a:t>
            </a:r>
            <a:r>
              <a:rPr sz="950" b="0" i="0" lang="de-DE">
                <a:solidFill>
                  <a:srgbClr val="1F2933"/>
                </a:solidFill>
                <a:latin typeface="Segoe UI"/>
              </a:rPr>
              <a:t>, </a:t>
            </a:r>
            <a:r>
              <a:rPr sz="950" b="0" i="0" lang="de-DE">
                <a:solidFill>
                  <a:srgbClr val="1F2933"/>
                </a:solidFill>
                <a:latin typeface="Consolas"/>
              </a:rPr>
              <a:t>venue</a:t>
            </a:r>
            <a:r>
              <a:rPr sz="950" b="0" i="0" lang="de-DE">
                <a:solidFill>
                  <a:srgbClr val="1F2933"/>
                </a:solidFill>
                <a:latin typeface="Segoe UI"/>
              </a:rPr>
              <a:t>, </a:t>
            </a:r>
            <a:r>
              <a:rPr sz="950" b="0" i="0" lang="de-DE">
                <a:solidFill>
                  <a:srgbClr val="1F2933"/>
                </a:solidFill>
                <a:latin typeface="Consolas"/>
              </a:rPr>
              <a:t>category</a:t>
            </a:r>
            <a:r>
              <a:rPr sz="950" b="0" i="0" lang="de-DE">
                <a:solidFill>
                  <a:srgbClr val="1F2933"/>
                </a:solidFill>
                <a:latin typeface="Segoe UI"/>
              </a:rPr>
              <a:t>, </a:t>
            </a:r>
            <a:r>
              <a:rPr sz="950" b="0" i="0" lang="de-DE">
                <a:solidFill>
                  <a:srgbClr val="1F2933"/>
                </a:solidFill>
                <a:latin typeface="Consolas"/>
              </a:rPr>
              <a:t>date="all"</a:t>
            </a:r>
          </a:p>
        </p:txBody>
      </p:sp>
      <p:sp>
        <p:nvSpPr>
          <p:cNvPr id="13" name="Rectangle 12"/>
          <p:cNvSpPr/>
          <p:nvPr/>
        </p:nvSpPr>
        <p:spPr>
          <a:xfrm>
            <a:off x="566928" y="218989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189897"/>
            <a:ext cx="11057839" cy="52568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381558"/>
            <a:ext cx="3104585"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[event_timetable]</a:t>
            </a:r>
          </a:p>
        </p:txBody>
      </p:sp>
      <p:sp>
        <p:nvSpPr>
          <p:cNvPr id="16" name="TextBox 15"/>
          <p:cNvSpPr txBox="1"/>
          <p:nvPr/>
        </p:nvSpPr>
        <p:spPr>
          <a:xfrm>
            <a:off x="3964121" y="2381558"/>
            <a:ext cx="3503066"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Das Raster mit Räumen und Uhrzeiten</a:t>
            </a:r>
          </a:p>
        </p:txBody>
      </p:sp>
      <p:sp>
        <p:nvSpPr>
          <p:cNvPr id="17" name="TextBox 16"/>
          <p:cNvSpPr txBox="1"/>
          <p:nvPr/>
        </p:nvSpPr>
        <p:spPr>
          <a:xfrm>
            <a:off x="7650068" y="2381558"/>
            <a:ext cx="390154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parent_id</a:t>
            </a:r>
            <a:r>
              <a:rPr sz="950" b="0" i="0" lang="de-DE">
                <a:solidFill>
                  <a:srgbClr val="1F2933"/>
                </a:solidFill>
                <a:latin typeface="Segoe UI"/>
              </a:rPr>
              <a:t>, </a:t>
            </a:r>
            <a:r>
              <a:rPr sz="950" b="0" i="0" lang="de-DE">
                <a:solidFill>
                  <a:srgbClr val="1F2933"/>
                </a:solidFill>
                <a:latin typeface="Consolas"/>
              </a:rPr>
              <a:t>date</a:t>
            </a:r>
            <a:r>
              <a:rPr sz="950" b="0" i="0" lang="de-DE">
                <a:solidFill>
                  <a:srgbClr val="1F2933"/>
                </a:solidFill>
                <a:latin typeface="Segoe UI"/>
              </a:rPr>
              <a:t>, </a:t>
            </a:r>
            <a:r>
              <a:rPr sz="950" b="0" i="0" lang="de-DE">
                <a:solidFill>
                  <a:srgbClr val="1F2933"/>
                </a:solidFill>
                <a:latin typeface="Consolas"/>
              </a:rPr>
              <a:t>hide_empty_venues</a:t>
            </a:r>
            <a:r>
              <a:rPr sz="950" b="0" i="0" lang="de-DE">
                <a:solidFill>
                  <a:srgbClr val="1F2933"/>
                </a:solidFill>
                <a:latin typeface="Segoe UI"/>
              </a:rPr>
              <a:t>, </a:t>
            </a:r>
            <a:r>
              <a:rPr sz="950" b="0" i="0" lang="de-DE">
                <a:solidFill>
                  <a:srgbClr val="1F2933"/>
                </a:solidFill>
                <a:latin typeface="Consolas"/>
              </a:rPr>
              <a:t>hide_image</a:t>
            </a:r>
          </a:p>
        </p:txBody>
      </p:sp>
      <p:sp>
        <p:nvSpPr>
          <p:cNvPr id="18" name="Rectangle 17"/>
          <p:cNvSpPr/>
          <p:nvPr/>
        </p:nvSpPr>
        <p:spPr>
          <a:xfrm>
            <a:off x="566928" y="271558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907247"/>
            <a:ext cx="3104585"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[event_card id="123"]</a:t>
            </a:r>
          </a:p>
        </p:txBody>
      </p:sp>
      <p:sp>
        <p:nvSpPr>
          <p:cNvPr id="20" name="TextBox 19"/>
          <p:cNvSpPr txBox="1"/>
          <p:nvPr/>
        </p:nvSpPr>
        <p:spPr>
          <a:xfrm>
            <a:off x="3964121" y="2907247"/>
            <a:ext cx="3503066"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Ein einzelner Programmpunkt als Karte</a:t>
            </a:r>
          </a:p>
        </p:txBody>
      </p:sp>
      <p:sp>
        <p:nvSpPr>
          <p:cNvPr id="21" name="TextBox 20"/>
          <p:cNvSpPr txBox="1"/>
          <p:nvPr/>
        </p:nvSpPr>
        <p:spPr>
          <a:xfrm>
            <a:off x="7650068" y="2907247"/>
            <a:ext cx="390154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hide_title</a:t>
            </a:r>
            <a:r>
              <a:rPr sz="950" b="0" i="0" lang="de-DE">
                <a:solidFill>
                  <a:srgbClr val="1F2933"/>
                </a:solidFill>
                <a:latin typeface="Segoe UI"/>
              </a:rPr>
              <a:t>, </a:t>
            </a:r>
            <a:r>
              <a:rPr sz="950" b="0" i="0" lang="de-DE">
                <a:solidFill>
                  <a:srgbClr val="1F2933"/>
                </a:solidFill>
                <a:latin typeface="Consolas"/>
              </a:rPr>
              <a:t>hide_ticket</a:t>
            </a:r>
            <a:r>
              <a:rPr sz="950" b="0" i="0" lang="de-DE">
                <a:solidFill>
                  <a:srgbClr val="1F2933"/>
                </a:solidFill>
                <a:latin typeface="Segoe UI"/>
              </a:rPr>
              <a:t>, </a:t>
            </a:r>
            <a:r>
              <a:rPr sz="950" b="0" i="0" lang="de-DE">
                <a:solidFill>
                  <a:srgbClr val="1F2933"/>
                </a:solidFill>
                <a:latin typeface="Consolas"/>
              </a:rPr>
              <a:t>hide_fav</a:t>
            </a:r>
            <a:r>
              <a:rPr sz="950" b="0" i="0" lang="de-DE">
                <a:solidFill>
                  <a:srgbClr val="1F2933"/>
                </a:solidFill>
                <a:latin typeface="Segoe UI"/>
              </a:rPr>
              <a:t>, </a:t>
            </a:r>
            <a:r>
              <a:rPr sz="950" b="0" i="0" lang="de-DE">
                <a:solidFill>
                  <a:srgbClr val="1F2933"/>
                </a:solidFill>
                <a:latin typeface="Consolas"/>
              </a:rPr>
              <a:t>compact_buttons</a:t>
            </a:r>
          </a:p>
        </p:txBody>
      </p:sp>
      <p:sp>
        <p:nvSpPr>
          <p:cNvPr id="22" name="Rectangle 21"/>
          <p:cNvSpPr/>
          <p:nvPr/>
        </p:nvSpPr>
        <p:spPr>
          <a:xfrm>
            <a:off x="566928" y="324127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241275"/>
            <a:ext cx="11057839" cy="52568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432937"/>
            <a:ext cx="3104585"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[event_live_ticker]</a:t>
            </a:r>
          </a:p>
        </p:txBody>
      </p:sp>
      <p:sp>
        <p:nvSpPr>
          <p:cNvPr id="25" name="TextBox 24"/>
          <p:cNvSpPr txBox="1"/>
          <p:nvPr/>
        </p:nvSpPr>
        <p:spPr>
          <a:xfrm>
            <a:off x="3964121" y="3432937"/>
            <a:ext cx="3503066"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Was läuft gerade, was kommt als Nächstes</a:t>
            </a:r>
          </a:p>
        </p:txBody>
      </p:sp>
      <p:sp>
        <p:nvSpPr>
          <p:cNvPr id="26" name="TextBox 25"/>
          <p:cNvSpPr txBox="1"/>
          <p:nvPr/>
        </p:nvSpPr>
        <p:spPr>
          <a:xfrm>
            <a:off x="7650068" y="3432937"/>
            <a:ext cx="390154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parent_id</a:t>
            </a:r>
            <a:r>
              <a:rPr sz="950" b="0" i="0" lang="de-DE">
                <a:solidFill>
                  <a:srgbClr val="1F2933"/>
                </a:solidFill>
                <a:latin typeface="Segoe UI"/>
              </a:rPr>
              <a:t>, </a:t>
            </a:r>
            <a:r>
              <a:rPr sz="950" b="0" i="0" lang="de-DE">
                <a:solidFill>
                  <a:srgbClr val="1F2933"/>
                </a:solidFill>
                <a:latin typeface="Consolas"/>
              </a:rPr>
              <a:t>venue</a:t>
            </a:r>
            <a:r>
              <a:rPr sz="950" b="0" i="0" lang="de-DE">
                <a:solidFill>
                  <a:srgbClr val="1F2933"/>
                </a:solidFill>
                <a:latin typeface="Segoe UI"/>
              </a:rPr>
              <a:t>, </a:t>
            </a:r>
            <a:r>
              <a:rPr sz="950" b="0" i="0" lang="de-DE">
                <a:solidFill>
                  <a:srgbClr val="1F2933"/>
                </a:solidFill>
                <a:latin typeface="Consolas"/>
              </a:rPr>
              <a:t>count</a:t>
            </a:r>
            <a:r>
              <a:rPr sz="950" b="0" i="0" lang="de-DE">
                <a:solidFill>
                  <a:srgbClr val="1F2933"/>
                </a:solidFill>
                <a:latin typeface="Segoe UI"/>
              </a:rPr>
              <a:t>, </a:t>
            </a:r>
            <a:r>
              <a:rPr sz="950" b="0" i="0" lang="de-DE">
                <a:solidFill>
                  <a:srgbClr val="1F2933"/>
                </a:solidFill>
                <a:latin typeface="Consolas"/>
              </a:rPr>
              <a:t>fullscreen_button</a:t>
            </a:r>
            <a:r>
              <a:rPr sz="950" b="0" i="0" lang="de-DE">
                <a:solidFill>
                  <a:srgbClr val="1F2933"/>
                </a:solidFill>
                <a:latin typeface="Segoe UI"/>
              </a:rPr>
              <a:t>, </a:t>
            </a:r>
            <a:r>
              <a:rPr sz="950" b="0" i="0" lang="de-DE">
                <a:solidFill>
                  <a:srgbClr val="1F2933"/>
                </a:solidFill>
                <a:latin typeface="Consolas"/>
              </a:rPr>
              <a:t>preload_images</a:t>
            </a:r>
          </a:p>
        </p:txBody>
      </p:sp>
      <p:sp>
        <p:nvSpPr>
          <p:cNvPr id="27" name="Rectangle 26"/>
          <p:cNvSpPr/>
          <p:nvPr/>
        </p:nvSpPr>
        <p:spPr>
          <a:xfrm>
            <a:off x="566928" y="376696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958626"/>
            <a:ext cx="3104585"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[event_speakers]</a:t>
            </a:r>
          </a:p>
        </p:txBody>
      </p:sp>
      <p:sp>
        <p:nvSpPr>
          <p:cNvPr id="29" name="TextBox 28"/>
          <p:cNvSpPr txBox="1"/>
          <p:nvPr/>
        </p:nvSpPr>
        <p:spPr>
          <a:xfrm>
            <a:off x="3964121" y="3958626"/>
            <a:ext cx="3503066"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Die Sprecher-Übersicht als Raster oder Liste</a:t>
            </a:r>
          </a:p>
        </p:txBody>
      </p:sp>
      <p:sp>
        <p:nvSpPr>
          <p:cNvPr id="30" name="TextBox 29"/>
          <p:cNvSpPr txBox="1"/>
          <p:nvPr/>
        </p:nvSpPr>
        <p:spPr>
          <a:xfrm>
            <a:off x="7650068" y="3958626"/>
            <a:ext cx="390154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parent_id</a:t>
            </a:r>
            <a:r>
              <a:rPr sz="950" b="0" i="0" lang="de-DE">
                <a:solidFill>
                  <a:srgbClr val="1F2933"/>
                </a:solidFill>
                <a:latin typeface="Segoe UI"/>
              </a:rPr>
              <a:t>, </a:t>
            </a:r>
            <a:r>
              <a:rPr sz="950" b="0" i="0" lang="de-DE">
                <a:solidFill>
                  <a:srgbClr val="1F2933"/>
                </a:solidFill>
                <a:latin typeface="Consolas"/>
              </a:rPr>
              <a:t>role</a:t>
            </a:r>
            <a:r>
              <a:rPr sz="950" b="0" i="0" lang="de-DE">
                <a:solidFill>
                  <a:srgbClr val="1F2933"/>
                </a:solidFill>
                <a:latin typeface="Segoe UI"/>
              </a:rPr>
              <a:t>, </a:t>
            </a:r>
            <a:r>
              <a:rPr sz="950" b="0" i="0" lang="de-DE">
                <a:solidFill>
                  <a:srgbClr val="1F2933"/>
                </a:solidFill>
                <a:latin typeface="Consolas"/>
              </a:rPr>
              <a:t>layout</a:t>
            </a:r>
            <a:r>
              <a:rPr sz="950" b="0" i="0" lang="de-DE">
                <a:solidFill>
                  <a:srgbClr val="1F2933"/>
                </a:solidFill>
                <a:latin typeface="Segoe UI"/>
              </a:rPr>
              <a:t>, </a:t>
            </a:r>
            <a:r>
              <a:rPr sz="950" b="0" i="0" lang="de-DE">
                <a:solidFill>
                  <a:srgbClr val="1F2933"/>
                </a:solidFill>
                <a:latin typeface="Consolas"/>
              </a:rPr>
              <a:t>columns</a:t>
            </a:r>
            <a:r>
              <a:rPr sz="950" b="0" i="0" lang="de-DE">
                <a:solidFill>
                  <a:srgbClr val="1F2933"/>
                </a:solidFill>
                <a:latin typeface="Segoe UI"/>
              </a:rPr>
              <a:t>, </a:t>
            </a:r>
            <a:r>
              <a:rPr sz="950" b="0" i="0" lang="de-DE">
                <a:solidFill>
                  <a:srgbClr val="1F2933"/>
                </a:solidFill>
                <a:latin typeface="Consolas"/>
              </a:rPr>
              <a:t>detail_view</a:t>
            </a:r>
          </a:p>
        </p:txBody>
      </p:sp>
      <p:sp>
        <p:nvSpPr>
          <p:cNvPr id="31" name="Rectangle 30"/>
          <p:cNvSpPr/>
          <p:nvPr/>
        </p:nvSpPr>
        <p:spPr>
          <a:xfrm>
            <a:off x="566928" y="429265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4292654"/>
            <a:ext cx="11057839" cy="52568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4484315"/>
            <a:ext cx="3104585"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/?ec_plan</a:t>
            </a:r>
            <a:r>
              <a:rPr sz="950" b="1" i="0" lang="de-DE">
                <a:solidFill>
                  <a:srgbClr val="1F2933"/>
                </a:solidFill>
                <a:latin typeface="Segoe UI"/>
              </a:rPr>
              <a:t>, </a:t>
            </a:r>
            <a:r>
              <a:rPr sz="950" b="1" i="0" lang="de-DE">
                <a:solidFill>
                  <a:srgbClr val="1F2933"/>
                </a:solidFill>
                <a:latin typeface="Consolas"/>
              </a:rPr>
              <a:t>/?ec_speakers</a:t>
            </a:r>
          </a:p>
        </p:txBody>
      </p:sp>
      <p:sp>
        <p:nvSpPr>
          <p:cNvPr id="34" name="TextBox 33"/>
          <p:cNvSpPr txBox="1"/>
          <p:nvPr/>
        </p:nvSpPr>
        <p:spPr>
          <a:xfrm>
            <a:off x="3964121" y="4484315"/>
            <a:ext cx="3503066"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Vollbildseite ohne Theme – für Links, QR-Codes und das Handy</a:t>
            </a:r>
          </a:p>
        </p:txBody>
      </p:sp>
      <p:sp>
        <p:nvSpPr>
          <p:cNvPr id="35" name="TextBox 34"/>
          <p:cNvSpPr txBox="1"/>
          <p:nvPr/>
        </p:nvSpPr>
        <p:spPr>
          <a:xfrm>
            <a:off x="7650068" y="4484315"/>
            <a:ext cx="390154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ec_view</a:t>
            </a:r>
            <a:r>
              <a:rPr sz="950" b="0" i="0" lang="de-DE">
                <a:solidFill>
                  <a:srgbClr val="1F2933"/>
                </a:solidFill>
                <a:latin typeface="Segoe UI"/>
              </a:rPr>
              <a:t>, </a:t>
            </a:r>
            <a:r>
              <a:rPr sz="950" b="0" i="0" lang="de-DE">
                <a:solidFill>
                  <a:srgbClr val="1F2933"/>
                </a:solidFill>
                <a:latin typeface="Consolas"/>
              </a:rPr>
              <a:t>ec_day</a:t>
            </a:r>
            <a:r>
              <a:rPr sz="950" b="0" i="0" lang="de-DE">
                <a:solidFill>
                  <a:srgbClr val="1F2933"/>
                </a:solidFill>
                <a:latin typeface="Segoe UI"/>
              </a:rPr>
              <a:t>, </a:t>
            </a:r>
            <a:r>
              <a:rPr sz="950" b="0" i="0" lang="de-DE">
                <a:solidFill>
                  <a:srgbClr val="1F2933"/>
                </a:solidFill>
                <a:latin typeface="Consolas"/>
              </a:rPr>
              <a:t>ec_app</a:t>
            </a:r>
            <a:r>
              <a:rPr sz="950" b="0" i="0" lang="de-DE">
                <a:solidFill>
                  <a:srgbClr val="1F2933"/>
                </a:solidFill>
                <a:latin typeface="Segoe UI"/>
              </a:rPr>
              <a:t>, </a:t>
            </a:r>
            <a:r>
              <a:rPr sz="950" b="0" i="0" lang="de-DE">
                <a:solidFill>
                  <a:srgbClr val="1F2933"/>
                </a:solidFill>
                <a:latin typeface="Consolas"/>
              </a:rPr>
              <a:t>ec_embed</a:t>
            </a:r>
          </a:p>
        </p:txBody>
      </p:sp>
      <p:sp>
        <p:nvSpPr>
          <p:cNvPr id="36" name="Rectangle 35"/>
          <p:cNvSpPr/>
          <p:nvPr/>
        </p:nvSpPr>
        <p:spPr>
          <a:xfrm>
            <a:off x="566928" y="481834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5081188"/>
            <a:ext cx="3104585"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[event_monitor]</a:t>
            </a:r>
            <a:r>
              <a:rPr sz="950" b="1" i="0" lang="de-DE">
                <a:solidFill>
                  <a:srgbClr val="1F2933"/>
                </a:solidFill>
                <a:latin typeface="Segoe UI"/>
              </a:rPr>
              <a:t>, </a:t>
            </a:r>
            <a:r>
              <a:rPr sz="950" b="1" i="0" lang="de-DE">
                <a:solidFill>
                  <a:srgbClr val="1F2933"/>
                </a:solidFill>
                <a:latin typeface="Consolas"/>
              </a:rPr>
              <a:t>[event_monitor_hub]</a:t>
            </a:r>
          </a:p>
        </p:txBody>
      </p:sp>
      <p:sp>
        <p:nvSpPr>
          <p:cNvPr id="38" name="TextBox 37"/>
          <p:cNvSpPr txBox="1"/>
          <p:nvPr/>
        </p:nvSpPr>
        <p:spPr>
          <a:xfrm>
            <a:off x="3964121" y="5010004"/>
            <a:ext cx="3503066" cy="467614"/>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Raummonitor und Kachel-Startseite – aus dem Add-on </a:t>
            </a:r>
            <a:r>
              <a:rPr sz="950" b="1" i="0" lang="de-DE">
                <a:solidFill>
                  <a:srgbClr val="1F2933"/>
                </a:solidFill>
                <a:latin typeface="Segoe UI"/>
              </a:rPr>
              <a:t>Raummonitor &amp; Kiosk-Hub</a:t>
            </a:r>
          </a:p>
        </p:txBody>
      </p:sp>
      <p:sp>
        <p:nvSpPr>
          <p:cNvPr id="39" name="TextBox 38"/>
          <p:cNvSpPr txBox="1"/>
          <p:nvPr/>
        </p:nvSpPr>
        <p:spPr>
          <a:xfrm>
            <a:off x="7650068" y="5081188"/>
            <a:ext cx="390154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siehe die Anleitung des Add-ons</a:t>
            </a:r>
          </a:p>
        </p:txBody>
      </p:sp>
      <p:sp>
        <p:nvSpPr>
          <p:cNvPr id="40" name="Rectangle 39"/>
          <p:cNvSpPr/>
          <p:nvPr/>
        </p:nvSpPr>
        <p:spPr>
          <a:xfrm>
            <a:off x="566928" y="548639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5687567"/>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566928" y="5687567"/>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749808" y="5806439"/>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44" name="TextBox 43"/>
          <p:cNvSpPr txBox="1"/>
          <p:nvPr/>
        </p:nvSpPr>
        <p:spPr>
          <a:xfrm>
            <a:off x="1773936" y="5806439"/>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Sie müssen sich nichts davon merken: Der </a:t>
            </a:r>
            <a:r>
              <a:rPr sz="1000" b="1" i="0" lang="de-DE">
                <a:solidFill>
                  <a:srgbClr val="2B3844"/>
                </a:solidFill>
                <a:latin typeface="Segoe UI"/>
              </a:rPr>
              <a:t>Shortcode-Generator</a:t>
            </a:r>
            <a:r>
              <a:rPr sz="1000" b="0" i="0" lang="de-DE">
                <a:solidFill>
                  <a:srgbClr val="2B3844"/>
                </a:solidFill>
                <a:latin typeface="Segoe UI"/>
              </a:rPr>
              <a:t> im Reiter „Einstellungen“ baut Ihnen jeden Baustein zusammen und zeigt ihn zum Kopieren an.</a:t>
            </a:r>
          </a:p>
        </p:txBody>
      </p:sp>
      <p:sp>
        <p:nvSpPr>
          <p:cNvPr id="45" name="Rectangle 4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Anhang</a:t>
            </a:r>
          </a:p>
        </p:txBody>
      </p:sp>
      <p:sp>
        <p:nvSpPr>
          <p:cNvPr id="47" name="TextBox 4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136 / 140</a:t>
            </a:r>
          </a:p>
        </p:txBody>
      </p:sp>
    </p:spTree>
  </p:cSld>
  <p:clrMapOvr>
    <a:masterClrMapping/>
  </p:clrMapOvr>
</p:sld>
</file>

<file path=ppt/slides/slide1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ANHANG D</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Häufige Fragen (1 von 2)</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566928" y="1353312"/>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7" name="TextBox 6"/>
          <p:cNvSpPr txBox="1"/>
          <p:nvPr/>
        </p:nvSpPr>
        <p:spPr>
          <a:xfrm>
            <a:off x="877824" y="1353312"/>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Die Detailseite zeigt „Seite nicht gefunden“.</a:t>
            </a:r>
          </a:p>
        </p:txBody>
      </p:sp>
      <p:sp>
        <p:nvSpPr>
          <p:cNvPr id="8" name="TextBox 7"/>
          <p:cNvSpPr txBox="1"/>
          <p:nvPr/>
        </p:nvSpPr>
        <p:spPr>
          <a:xfrm>
            <a:off x="566928" y="1612709"/>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9" name="TextBox 8"/>
          <p:cNvSpPr txBox="1"/>
          <p:nvPr/>
        </p:nvSpPr>
        <p:spPr>
          <a:xfrm>
            <a:off x="877824" y="1612709"/>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Gehen Sie zu </a:t>
            </a:r>
            <a:r>
              <a:rPr sz="1000" b="0" i="0" lang="de-DE">
                <a:solidFill>
                  <a:srgbClr val="3B4A57"/>
                </a:solidFill>
                <a:latin typeface="Consolas"/>
              </a:rPr>
              <a:t>Einstellungen → Permalinks</a:t>
            </a:r>
            <a:r>
              <a:rPr sz="1000" b="0" i="0" lang="de-DE">
                <a:solidFill>
                  <a:srgbClr val="3B4A57"/>
                </a:solidFill>
                <a:latin typeface="Segoe UI"/>
              </a:rPr>
              <a:t> und klicken Sie einmal auf „Änderungen speichern“. Das ist immer nötig, nachdem der URL-Pfad geändert wurde.</a:t>
            </a:r>
          </a:p>
        </p:txBody>
      </p:sp>
      <p:sp>
        <p:nvSpPr>
          <p:cNvPr id="10" name="TextBox 9"/>
          <p:cNvSpPr txBox="1"/>
          <p:nvPr/>
        </p:nvSpPr>
        <p:spPr>
          <a:xfrm>
            <a:off x="566928" y="2238565"/>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11" name="TextBox 10"/>
          <p:cNvSpPr txBox="1"/>
          <p:nvPr/>
        </p:nvSpPr>
        <p:spPr>
          <a:xfrm>
            <a:off x="877824" y="2238565"/>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Meine Farbänderungen sind nicht sichtbar.</a:t>
            </a:r>
          </a:p>
        </p:txBody>
      </p:sp>
      <p:sp>
        <p:nvSpPr>
          <p:cNvPr id="12" name="TextBox 11"/>
          <p:cNvSpPr txBox="1"/>
          <p:nvPr/>
        </p:nvSpPr>
        <p:spPr>
          <a:xfrm>
            <a:off x="566928" y="2497963"/>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13" name="TextBox 12"/>
          <p:cNvSpPr txBox="1"/>
          <p:nvPr/>
        </p:nvSpPr>
        <p:spPr>
          <a:xfrm>
            <a:off x="877824" y="2497963"/>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Leeren Sie den Browser-Cache mit Strg + F5 und die Caches Ihrer Optimierungs-Plugins.</a:t>
            </a:r>
          </a:p>
        </p:txBody>
      </p:sp>
      <p:sp>
        <p:nvSpPr>
          <p:cNvPr id="14" name="TextBox 13"/>
          <p:cNvSpPr txBox="1"/>
          <p:nvPr/>
        </p:nvSpPr>
        <p:spPr>
          <a:xfrm>
            <a:off x="566928" y="3123819"/>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15" name="TextBox 14"/>
          <p:cNvSpPr txBox="1"/>
          <p:nvPr/>
        </p:nvSpPr>
        <p:spPr>
          <a:xfrm>
            <a:off x="877824" y="3123819"/>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Ein Programmpunkt fehlt im Ticker.</a:t>
            </a:r>
          </a:p>
        </p:txBody>
      </p:sp>
      <p:sp>
        <p:nvSpPr>
          <p:cNvPr id="16" name="TextBox 15"/>
          <p:cNvSpPr txBox="1"/>
          <p:nvPr/>
        </p:nvSpPr>
        <p:spPr>
          <a:xfrm>
            <a:off x="566928" y="3383216"/>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17" name="TextBox 16"/>
          <p:cNvSpPr txBox="1"/>
          <p:nvPr/>
        </p:nvSpPr>
        <p:spPr>
          <a:xfrm>
            <a:off x="877824" y="3383216"/>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Fast immer fehlt Datum oder Startzeit, oder der Punkt liegt außerhalb des eingestellten Vorlade-Zeitfensters. Beachten Sie außerdem: Der Ticker berücksichtigt nur Punkte, die einer Hauptveranstaltung zugeordnet sind.</a:t>
            </a:r>
          </a:p>
        </p:txBody>
      </p:sp>
      <p:sp>
        <p:nvSpPr>
          <p:cNvPr id="18" name="TextBox 17"/>
          <p:cNvSpPr txBox="1"/>
          <p:nvPr/>
        </p:nvSpPr>
        <p:spPr>
          <a:xfrm>
            <a:off x="6301587" y="1353312"/>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19" name="TextBox 18"/>
          <p:cNvSpPr txBox="1"/>
          <p:nvPr/>
        </p:nvSpPr>
        <p:spPr>
          <a:xfrm>
            <a:off x="6612483" y="1353312"/>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Warum werden im Zeitplan manche Räume nicht angezeigt?</a:t>
            </a:r>
          </a:p>
        </p:txBody>
      </p:sp>
      <p:sp>
        <p:nvSpPr>
          <p:cNvPr id="20" name="TextBox 19"/>
          <p:cNvSpPr txBox="1"/>
          <p:nvPr/>
        </p:nvSpPr>
        <p:spPr>
          <a:xfrm>
            <a:off x="6301587" y="1612709"/>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21" name="TextBox 20"/>
          <p:cNvSpPr txBox="1"/>
          <p:nvPr/>
        </p:nvSpPr>
        <p:spPr>
          <a:xfrm>
            <a:off x="6612483" y="1612709"/>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Der Zeitplan blendet Räume aus, in denen am gewählten Tag nichts stattfindet – das spart wertvollen Platz in der Breite. Mit </a:t>
            </a:r>
            <a:r>
              <a:rPr sz="1000" b="0" i="0" lang="de-DE">
                <a:solidFill>
                  <a:srgbClr val="3B4A57"/>
                </a:solidFill>
                <a:latin typeface="Consolas"/>
              </a:rPr>
              <a:t>hide_empty_venues="false"</a:t>
            </a:r>
            <a:r>
              <a:rPr sz="1000" b="0" i="0" lang="de-DE">
                <a:solidFill>
                  <a:srgbClr val="3B4A57"/>
                </a:solidFill>
                <a:latin typeface="Segoe UI"/>
              </a:rPr>
              <a:t> bleiben alle Räume sichtbar.</a:t>
            </a:r>
          </a:p>
        </p:txBody>
      </p:sp>
      <p:sp>
        <p:nvSpPr>
          <p:cNvPr id="22" name="TextBox 21"/>
          <p:cNvSpPr txBox="1"/>
          <p:nvPr/>
        </p:nvSpPr>
        <p:spPr>
          <a:xfrm>
            <a:off x="6301587" y="2396045"/>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23" name="TextBox 22"/>
          <p:cNvSpPr txBox="1"/>
          <p:nvPr/>
        </p:nvSpPr>
        <p:spPr>
          <a:xfrm>
            <a:off x="6612483" y="2396045"/>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Warum lässt sich eine Kachel im Zeitplan nicht anklicken?</a:t>
            </a:r>
          </a:p>
        </p:txBody>
      </p:sp>
      <p:sp>
        <p:nvSpPr>
          <p:cNvPr id="24" name="TextBox 23"/>
          <p:cNvSpPr txBox="1"/>
          <p:nvPr/>
        </p:nvSpPr>
        <p:spPr>
          <a:xfrm>
            <a:off x="6301587" y="2655443"/>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25" name="TextBox 24"/>
          <p:cNvSpPr txBox="1"/>
          <p:nvPr/>
        </p:nvSpPr>
        <p:spPr>
          <a:xfrm>
            <a:off x="6612483" y="2655443"/>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Für diesen Programmpunkt steht die Klick-Aktion auf „Kein Link“, oder es wurde keine Adresse hinterlegt. Der Mauszeiger verändert sich dann bewusst nicht.</a:t>
            </a:r>
          </a:p>
        </p:txBody>
      </p:sp>
      <p:sp>
        <p:nvSpPr>
          <p:cNvPr id="26" name="TextBox 25"/>
          <p:cNvSpPr txBox="1"/>
          <p:nvPr/>
        </p:nvSpPr>
        <p:spPr>
          <a:xfrm>
            <a:off x="6301587" y="3281299"/>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27" name="TextBox 26"/>
          <p:cNvSpPr txBox="1"/>
          <p:nvPr/>
        </p:nvSpPr>
        <p:spPr>
          <a:xfrm>
            <a:off x="6612483" y="3281299"/>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Die Ticket-Schaltfläche fehlt.</a:t>
            </a:r>
          </a:p>
        </p:txBody>
      </p:sp>
      <p:sp>
        <p:nvSpPr>
          <p:cNvPr id="28" name="TextBox 27"/>
          <p:cNvSpPr txBox="1"/>
          <p:nvPr/>
        </p:nvSpPr>
        <p:spPr>
          <a:xfrm>
            <a:off x="6301587" y="3540696"/>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29" name="TextBox 28"/>
          <p:cNvSpPr txBox="1"/>
          <p:nvPr/>
        </p:nvSpPr>
        <p:spPr>
          <a:xfrm>
            <a:off x="6612483" y="3540696"/>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Drei Bedingungen müssen zusammenkommen: eine hinterlegte Ticket-Adresse, der passende globale Schalter in „Design &amp; Optionen“, und die Symbol-Sichtbarkeit am Programmpunkt darf nicht auf „ausblenden“ stehen.</a:t>
            </a:r>
          </a:p>
        </p:txBody>
      </p:sp>
      <p:sp>
        <p:nvSpPr>
          <p:cNvPr id="30" name="Rectangle 2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Anhang</a:t>
            </a:r>
          </a:p>
        </p:txBody>
      </p:sp>
      <p:sp>
        <p:nvSpPr>
          <p:cNvPr id="32" name="TextBox 3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137 / 140</a:t>
            </a:r>
          </a:p>
        </p:txBody>
      </p:sp>
    </p:spTree>
  </p:cSld>
  <p:clrMapOvr>
    <a:masterClrMapping/>
  </p:clrMapOvr>
</p:sld>
</file>

<file path=ppt/slides/slide1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ANHANG D</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Häufige Fragen (2 von 2)</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566928" y="1353312"/>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7" name="TextBox 6"/>
          <p:cNvSpPr txBox="1"/>
          <p:nvPr/>
        </p:nvSpPr>
        <p:spPr>
          <a:xfrm>
            <a:off x="877824" y="1353312"/>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Die Favoriten eines Gastes sind verschwunden.</a:t>
            </a:r>
          </a:p>
        </p:txBody>
      </p:sp>
      <p:sp>
        <p:nvSpPr>
          <p:cNvPr id="8" name="TextBox 7"/>
          <p:cNvSpPr txBox="1"/>
          <p:nvPr/>
        </p:nvSpPr>
        <p:spPr>
          <a:xfrm>
            <a:off x="566928" y="1612709"/>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9" name="TextBox 8"/>
          <p:cNvSpPr txBox="1"/>
          <p:nvPr/>
        </p:nvSpPr>
        <p:spPr>
          <a:xfrm>
            <a:off x="877824" y="1612709"/>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Sie liegen ausschließlich in seinem Browser. Werden die Browserdaten gelöscht oder das Gerät gewechselt, ist die Liste leer. Für den Wechsel aufs Handy ist die Übertragung per QR-Code gedacht.</a:t>
            </a:r>
          </a:p>
        </p:txBody>
      </p:sp>
      <p:sp>
        <p:nvSpPr>
          <p:cNvPr id="10" name="TextBox 9"/>
          <p:cNvSpPr txBox="1"/>
          <p:nvPr/>
        </p:nvSpPr>
        <p:spPr>
          <a:xfrm>
            <a:off x="566928" y="2396045"/>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11" name="TextBox 10"/>
          <p:cNvSpPr txBox="1"/>
          <p:nvPr/>
        </p:nvSpPr>
        <p:spPr>
          <a:xfrm>
            <a:off x="877824" y="2396045"/>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Der Ticker steht still oder zeigt veraltete Zeiten.</a:t>
            </a:r>
          </a:p>
        </p:txBody>
      </p:sp>
      <p:sp>
        <p:nvSpPr>
          <p:cNvPr id="12" name="TextBox 11"/>
          <p:cNvSpPr txBox="1"/>
          <p:nvPr/>
        </p:nvSpPr>
        <p:spPr>
          <a:xfrm>
            <a:off x="566928" y="2655443"/>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13" name="TextBox 12"/>
          <p:cNvSpPr txBox="1"/>
          <p:nvPr/>
        </p:nvSpPr>
        <p:spPr>
          <a:xfrm>
            <a:off x="877824" y="2655443"/>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Die Anzeige rechnet lokal weiter und sollte nie einfrieren. Bleibt sie doch stehen, fasst vermutlich ein Caching-Plugin die Skripte zusammen. Nehmen Sie </a:t>
            </a:r>
            <a:r>
              <a:rPr sz="1000" b="0" i="0" lang="de-DE">
                <a:solidFill>
                  <a:srgbClr val="3B4A57"/>
                </a:solidFill>
                <a:latin typeface="Consolas"/>
              </a:rPr>
              <a:t>ec-live.js</a:t>
            </a:r>
            <a:r>
              <a:rPr sz="1000" b="0" i="0" lang="de-DE">
                <a:solidFill>
                  <a:srgbClr val="3B4A57"/>
                </a:solidFill>
                <a:latin typeface="Segoe UI"/>
              </a:rPr>
              <a:t> von der Optimierung aus.</a:t>
            </a:r>
          </a:p>
        </p:txBody>
      </p:sp>
      <p:sp>
        <p:nvSpPr>
          <p:cNvPr id="14" name="TextBox 13"/>
          <p:cNvSpPr txBox="1"/>
          <p:nvPr/>
        </p:nvSpPr>
        <p:spPr>
          <a:xfrm>
            <a:off x="566928" y="3438779"/>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15" name="TextBox 14"/>
          <p:cNvSpPr txBox="1"/>
          <p:nvPr/>
        </p:nvSpPr>
        <p:spPr>
          <a:xfrm>
            <a:off x="877824" y="3438779"/>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Ein Ort mit „&amp;“ im Namen lässt sich nicht per Baustein filtern.</a:t>
            </a:r>
          </a:p>
        </p:txBody>
      </p:sp>
      <p:sp>
        <p:nvSpPr>
          <p:cNvPr id="16" name="TextBox 15"/>
          <p:cNvSpPr txBox="1"/>
          <p:nvPr/>
        </p:nvSpPr>
        <p:spPr>
          <a:xfrm>
            <a:off x="566928" y="3698176"/>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17" name="TextBox 16"/>
          <p:cNvSpPr txBox="1"/>
          <p:nvPr/>
        </p:nvSpPr>
        <p:spPr>
          <a:xfrm>
            <a:off x="877824" y="3698176"/>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Consolas"/>
              </a:rPr>
              <a:t>venue="Halle A &amp; B"</a:t>
            </a:r>
            <a:r>
              <a:rPr sz="1000" b="0" i="0" lang="de-DE">
                <a:solidFill>
                  <a:srgbClr val="3B4A57"/>
                </a:solidFill>
                <a:latin typeface="Segoe UI"/>
              </a:rPr>
              <a:t> greift nicht, weil WordPress solche Namen intern kodiert speichert. Nutzen Sie den Filter im Frontend oder benennen Sie den Ort ohne kaufmännisches Und, z. B. „Halle A und B“.</a:t>
            </a:r>
          </a:p>
        </p:txBody>
      </p:sp>
      <p:sp>
        <p:nvSpPr>
          <p:cNvPr id="18" name="TextBox 17"/>
          <p:cNvSpPr txBox="1"/>
          <p:nvPr/>
        </p:nvSpPr>
        <p:spPr>
          <a:xfrm>
            <a:off x="6301587" y="1353312"/>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19" name="TextBox 18"/>
          <p:cNvSpPr txBox="1"/>
          <p:nvPr/>
        </p:nvSpPr>
        <p:spPr>
          <a:xfrm>
            <a:off x="6612483" y="1353312"/>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Wie bringe ich das Programm auf einen Infobildschirm oder ein Plakat?</a:t>
            </a:r>
          </a:p>
        </p:txBody>
      </p:sp>
      <p:sp>
        <p:nvSpPr>
          <p:cNvPr id="20" name="TextBox 19"/>
          <p:cNvSpPr txBox="1"/>
          <p:nvPr/>
        </p:nvSpPr>
        <p:spPr>
          <a:xfrm>
            <a:off x="6301587" y="1612709"/>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21" name="TextBox 20"/>
          <p:cNvSpPr txBox="1"/>
          <p:nvPr/>
        </p:nvSpPr>
        <p:spPr>
          <a:xfrm>
            <a:off x="6612483" y="1612709"/>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Mit der </a:t>
            </a:r>
            <a:r>
              <a:rPr sz="1000" b="1" i="0" lang="de-DE">
                <a:solidFill>
                  <a:srgbClr val="3B4A57"/>
                </a:solidFill>
                <a:latin typeface="Segoe UI"/>
              </a:rPr>
              <a:t>Vollbildseite</a:t>
            </a:r>
            <a:r>
              <a:rPr sz="1000" b="0" i="0" lang="de-DE">
                <a:solidFill>
                  <a:srgbClr val="3B4A57"/>
                </a:solidFill>
                <a:latin typeface="Segoe UI"/>
              </a:rPr>
              <a:t>: Der Shortcode-Generator baut unter „Link zur Vollbildseite“ die Adresse und den QR-Code als PNG oder SVG – ohne gewählte Hauptveranstaltung zeigt er immer die aktuelle.</a:t>
            </a:r>
          </a:p>
        </p:txBody>
      </p:sp>
      <p:sp>
        <p:nvSpPr>
          <p:cNvPr id="22" name="TextBox 21"/>
          <p:cNvSpPr txBox="1"/>
          <p:nvPr/>
        </p:nvSpPr>
        <p:spPr>
          <a:xfrm>
            <a:off x="6301587" y="2396045"/>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23" name="TextBox 22"/>
          <p:cNvSpPr txBox="1"/>
          <p:nvPr/>
        </p:nvSpPr>
        <p:spPr>
          <a:xfrm>
            <a:off x="6612483" y="2396045"/>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Kann ich wiederkehrende Termine anlegen?</a:t>
            </a:r>
          </a:p>
        </p:txBody>
      </p:sp>
      <p:sp>
        <p:nvSpPr>
          <p:cNvPr id="24" name="TextBox 23"/>
          <p:cNvSpPr txBox="1"/>
          <p:nvPr/>
        </p:nvSpPr>
        <p:spPr>
          <a:xfrm>
            <a:off x="6301587" y="2655443"/>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25" name="TextBox 24"/>
          <p:cNvSpPr txBox="1"/>
          <p:nvPr/>
        </p:nvSpPr>
        <p:spPr>
          <a:xfrm>
            <a:off x="6612483" y="2655443"/>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Nein, eine Regel „jeden Montag“ gibt es bewusst nicht. Legen Sie wiederkehrende Punkte einzeln an – oder importieren Sie sie in einem Rutsch aus einer Tabelle.</a:t>
            </a:r>
          </a:p>
        </p:txBody>
      </p:sp>
      <p:sp>
        <p:nvSpPr>
          <p:cNvPr id="26" name="TextBox 25"/>
          <p:cNvSpPr txBox="1"/>
          <p:nvPr/>
        </p:nvSpPr>
        <p:spPr>
          <a:xfrm>
            <a:off x="6301587" y="3281299"/>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27" name="TextBox 26"/>
          <p:cNvSpPr txBox="1"/>
          <p:nvPr/>
        </p:nvSpPr>
        <p:spPr>
          <a:xfrm>
            <a:off x="6612483" y="3281299"/>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Kann ich das Aussehen darüber hinaus anpassen?</a:t>
            </a:r>
          </a:p>
        </p:txBody>
      </p:sp>
      <p:sp>
        <p:nvSpPr>
          <p:cNvPr id="28" name="TextBox 27"/>
          <p:cNvSpPr txBox="1"/>
          <p:nvPr/>
        </p:nvSpPr>
        <p:spPr>
          <a:xfrm>
            <a:off x="6301587" y="3540696"/>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29" name="TextBox 28"/>
          <p:cNvSpPr txBox="1"/>
          <p:nvPr/>
        </p:nvSpPr>
        <p:spPr>
          <a:xfrm>
            <a:off x="6612483" y="3540696"/>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Ja. Ihre Web-Agentur kopiert etwa </a:t>
            </a:r>
            <a:r>
              <a:rPr sz="1000" b="0" i="0" lang="de-DE">
                <a:solidFill>
                  <a:srgbClr val="3B4A57"/>
                </a:solidFill>
                <a:latin typeface="Consolas"/>
              </a:rPr>
              <a:t>single-event.php</a:t>
            </a:r>
            <a:r>
              <a:rPr sz="1000" b="0" i="0" lang="de-DE">
                <a:solidFill>
                  <a:srgbClr val="3B4A57"/>
                </a:solidFill>
                <a:latin typeface="Segoe UI"/>
              </a:rPr>
              <a:t> oder </a:t>
            </a:r>
            <a:r>
              <a:rPr sz="1000" b="0" i="0" lang="de-DE">
                <a:solidFill>
                  <a:srgbClr val="3B4A57"/>
                </a:solidFill>
                <a:latin typeface="Consolas"/>
              </a:rPr>
              <a:t>fullscreen-plan.php</a:t>
            </a:r>
            <a:r>
              <a:rPr sz="1000" b="0" i="0" lang="de-DE">
                <a:solidFill>
                  <a:srgbClr val="3B4A57"/>
                </a:solidFill>
                <a:latin typeface="Segoe UI"/>
              </a:rPr>
              <a:t> nach </a:t>
            </a:r>
            <a:r>
              <a:rPr sz="1000" b="0" i="0" lang="de-DE">
                <a:solidFill>
                  <a:srgbClr val="3B4A57"/>
                </a:solidFill>
                <a:latin typeface="Consolas"/>
              </a:rPr>
              <a:t>ihr-theme/convention-schedule-planner/</a:t>
            </a:r>
            <a:r>
              <a:rPr sz="1000" b="0" i="0" lang="de-DE">
                <a:solidFill>
                  <a:srgbClr val="3B4A57"/>
                </a:solidFill>
                <a:latin typeface="Segoe UI"/>
              </a:rPr>
              <a:t> und gestaltet sie dort frei. Für </a:t>
            </a:r>
            <a:r>
              <a:rPr sz="1000" b="0" i="0" lang="de-DE">
                <a:solidFill>
                  <a:srgbClr val="3B4A57"/>
                </a:solidFill>
                <a:latin typeface="Consolas"/>
              </a:rPr>
              <a:t>monitor-view.php</a:t>
            </a:r>
            <a:r>
              <a:rPr sz="1000" b="0" i="0" lang="de-DE">
                <a:solidFill>
                  <a:srgbClr val="3B4A57"/>
                </a:solidFill>
                <a:latin typeface="Segoe UI"/>
              </a:rPr>
              <a:t> des Add-ons heißt der Ordner </a:t>
            </a:r>
            <a:r>
              <a:rPr sz="1000" b="0" i="0" lang="de-DE">
                <a:solidFill>
                  <a:srgbClr val="3B4A57"/>
                </a:solidFill>
                <a:latin typeface="Consolas"/>
              </a:rPr>
              <a:t>convention-schedule-room-monitor/</a:t>
            </a:r>
            <a:r>
              <a:rPr sz="1000" b="0" i="0" lang="de-DE">
                <a:solidFill>
                  <a:srgbClr val="3B4A57"/>
                </a:solidFill>
                <a:latin typeface="Segoe UI"/>
              </a:rPr>
              <a:t>.</a:t>
            </a:r>
          </a:p>
        </p:txBody>
      </p:sp>
      <p:sp>
        <p:nvSpPr>
          <p:cNvPr id="30" name="Rectangle 2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Anhang</a:t>
            </a:r>
          </a:p>
        </p:txBody>
      </p:sp>
      <p:sp>
        <p:nvSpPr>
          <p:cNvPr id="32" name="TextBox 3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138 / 140</a:t>
            </a:r>
          </a:p>
        </p:txBody>
      </p:sp>
    </p:spTree>
  </p:cSld>
  <p:clrMapOvr>
    <a:masterClrMapping/>
  </p:clrMapOvr>
</p:sld>
</file>

<file path=ppt/slides/slide1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ANHANG E</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Ihr Ablaufplan rund um die Veranstaltung</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706105" cy="164592"/>
          </a:xfrm>
          <a:prstGeom prst="rect">
            <a:avLst/>
          </a:prstGeom>
          <a:noFill/>
        </p:spPr>
        <p:txBody>
          <a:bodyPr wrap="square" lIns="0" rIns="0" tIns="0" bIns="0" anchor="t">
            <a:spAutoFit/>
          </a:bodyPr>
          <a:lstStyle/>
          <a:p>
            <a:pPr algn="l">
              <a:lnSpc>
                <a:spcPct val="100000"/>
              </a:lnSpc>
            </a:pPr>
            <a:r>
              <a:rPr sz="1100" b="1" i="0" lang="de-DE">
                <a:solidFill>
                  <a:srgbClr val="FFFFFF"/>
                </a:solidFill>
                <a:latin typeface="Segoe UI"/>
              </a:rPr>
              <a:t>Wann</a:t>
            </a:r>
          </a:p>
        </p:txBody>
      </p:sp>
      <p:sp>
        <p:nvSpPr>
          <p:cNvPr id="8" name="TextBox 7"/>
          <p:cNvSpPr txBox="1"/>
          <p:nvPr/>
        </p:nvSpPr>
        <p:spPr>
          <a:xfrm>
            <a:off x="3565641" y="1435608"/>
            <a:ext cx="7985974" cy="164592"/>
          </a:xfrm>
          <a:prstGeom prst="rect">
            <a:avLst/>
          </a:prstGeom>
          <a:noFill/>
        </p:spPr>
        <p:txBody>
          <a:bodyPr wrap="square" lIns="0" rIns="0" tIns="0" bIns="0" anchor="t">
            <a:spAutoFit/>
          </a:bodyPr>
          <a:lstStyle/>
          <a:p>
            <a:pPr algn="l">
              <a:lnSpc>
                <a:spcPct val="100000"/>
              </a:lnSpc>
            </a:pPr>
            <a:r>
              <a:rPr sz="1100" b="1" i="0" lang="de-DE">
                <a:solidFill>
                  <a:srgbClr val="FFFFFF"/>
                </a:solidFill>
                <a:latin typeface="Segoe UI"/>
              </a:rPr>
              <a:t>Was zu tun ist</a:t>
            </a:r>
          </a:p>
        </p:txBody>
      </p:sp>
      <p:sp>
        <p:nvSpPr>
          <p:cNvPr id="9" name="TextBox 8"/>
          <p:cNvSpPr txBox="1"/>
          <p:nvPr/>
        </p:nvSpPr>
        <p:spPr>
          <a:xfrm>
            <a:off x="676656" y="1856232"/>
            <a:ext cx="2706105"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Zu Beginn der Planung</a:t>
            </a:r>
          </a:p>
        </p:txBody>
      </p:sp>
      <p:sp>
        <p:nvSpPr>
          <p:cNvPr id="10" name="TextBox 9"/>
          <p:cNvSpPr txBox="1"/>
          <p:nvPr/>
        </p:nvSpPr>
        <p:spPr>
          <a:xfrm>
            <a:off x="3565641" y="1856232"/>
            <a:ext cx="7985974"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Orte, Kategorien und Rollen anlegen. Hauptveranstaltung erstellen. Farben und Beschriftungen einmal festlegen.</a:t>
            </a:r>
          </a:p>
        </p:txBody>
      </p:sp>
      <p:sp>
        <p:nvSpPr>
          <p:cNvPr id="11" name="Rectangle 10"/>
          <p:cNvSpPr/>
          <p:nvPr/>
        </p:nvSpPr>
        <p:spPr>
          <a:xfrm>
            <a:off x="566928" y="220560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205609"/>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397633"/>
            <a:ext cx="2706105"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Während das Programm wächst</a:t>
            </a:r>
          </a:p>
        </p:txBody>
      </p:sp>
      <p:sp>
        <p:nvSpPr>
          <p:cNvPr id="14" name="TextBox 13"/>
          <p:cNvSpPr txBox="1"/>
          <p:nvPr/>
        </p:nvSpPr>
        <p:spPr>
          <a:xfrm>
            <a:off x="3565641" y="2397633"/>
            <a:ext cx="7985974"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Programmpunkte eintragen oder importieren. Regelmäßig das Dashboard prüfen und die roten Meldungen abarbeiten.</a:t>
            </a:r>
          </a:p>
        </p:txBody>
      </p:sp>
      <p:sp>
        <p:nvSpPr>
          <p:cNvPr id="15" name="Rectangle 14"/>
          <p:cNvSpPr/>
          <p:nvPr/>
        </p:nvSpPr>
        <p:spPr>
          <a:xfrm>
            <a:off x="566928" y="274701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3017710"/>
            <a:ext cx="2706105"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Vier Wochen vorher</a:t>
            </a:r>
          </a:p>
        </p:txBody>
      </p:sp>
      <p:sp>
        <p:nvSpPr>
          <p:cNvPr id="17" name="TextBox 16"/>
          <p:cNvSpPr txBox="1"/>
          <p:nvPr/>
        </p:nvSpPr>
        <p:spPr>
          <a:xfrm>
            <a:off x="3565641" y="2939033"/>
            <a:ext cx="7985974" cy="497586"/>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Bilder und Auszüge vervollständigen – das sind die gelben Meldungen im Dashboard. Zeitplan-Seite und Ticker-Seite veröffentlichen.</a:t>
            </a:r>
          </a:p>
        </p:txBody>
      </p:sp>
      <p:sp>
        <p:nvSpPr>
          <p:cNvPr id="18" name="Rectangle 17"/>
          <p:cNvSpPr/>
          <p:nvPr/>
        </p:nvSpPr>
        <p:spPr>
          <a:xfrm>
            <a:off x="566928" y="344576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3445764"/>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76656" y="3637787"/>
            <a:ext cx="2706105"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Eine Woche vorher</a:t>
            </a:r>
          </a:p>
        </p:txBody>
      </p:sp>
      <p:sp>
        <p:nvSpPr>
          <p:cNvPr id="21" name="TextBox 20"/>
          <p:cNvSpPr txBox="1"/>
          <p:nvPr/>
        </p:nvSpPr>
        <p:spPr>
          <a:xfrm>
            <a:off x="3565641" y="3637787"/>
            <a:ext cx="7985974"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Tages-Öffnungszeiten an der Hauptveranstaltung eintragen. Die Bildschirme vor Ort einmal durchtesten.</a:t>
            </a:r>
          </a:p>
        </p:txBody>
      </p:sp>
      <p:sp>
        <p:nvSpPr>
          <p:cNvPr id="22" name="Rectangle 21"/>
          <p:cNvSpPr/>
          <p:nvPr/>
        </p:nvSpPr>
        <p:spPr>
          <a:xfrm>
            <a:off x="566928" y="398716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76656" y="4179189"/>
            <a:ext cx="2706105"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Am Tag davor</a:t>
            </a:r>
          </a:p>
        </p:txBody>
      </p:sp>
      <p:sp>
        <p:nvSpPr>
          <p:cNvPr id="24" name="TextBox 23"/>
          <p:cNvSpPr txBox="1"/>
          <p:nvPr/>
        </p:nvSpPr>
        <p:spPr>
          <a:xfrm>
            <a:off x="3565641" y="4179189"/>
            <a:ext cx="7985974"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Aktualisierungsrate auf 10–15 Minuten stellen. Eine CSV-Sicherung ziehen. Alle Bildschirme in den Vollbildmodus schalten.</a:t>
            </a:r>
          </a:p>
        </p:txBody>
      </p:sp>
      <p:sp>
        <p:nvSpPr>
          <p:cNvPr id="25" name="Rectangle 24"/>
          <p:cNvSpPr/>
          <p:nvPr/>
        </p:nvSpPr>
        <p:spPr>
          <a:xfrm>
            <a:off x="566928" y="452856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4528566"/>
            <a:ext cx="11057839" cy="698754"/>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676656" y="4799266"/>
            <a:ext cx="2706105"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Während der Veranstaltung</a:t>
            </a:r>
          </a:p>
        </p:txBody>
      </p:sp>
      <p:sp>
        <p:nvSpPr>
          <p:cNvPr id="28" name="TextBox 27"/>
          <p:cNvSpPr txBox="1"/>
          <p:nvPr/>
        </p:nvSpPr>
        <p:spPr>
          <a:xfrm>
            <a:off x="3565641" y="4720590"/>
            <a:ext cx="7985974" cy="497586"/>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Änderungen und Absagen über den Master Editor pflegen – sie erscheinen automatisch überall. Nichts muss doppelt eingetragen werden.</a:t>
            </a:r>
          </a:p>
        </p:txBody>
      </p:sp>
      <p:sp>
        <p:nvSpPr>
          <p:cNvPr id="29" name="Rectangle 28"/>
          <p:cNvSpPr/>
          <p:nvPr/>
        </p:nvSpPr>
        <p:spPr>
          <a:xfrm>
            <a:off x="566928" y="522732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676656" y="5419344"/>
            <a:ext cx="2706105"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Danach</a:t>
            </a:r>
          </a:p>
        </p:txBody>
      </p:sp>
      <p:sp>
        <p:nvSpPr>
          <p:cNvPr id="31" name="TextBox 30"/>
          <p:cNvSpPr txBox="1"/>
          <p:nvPr/>
        </p:nvSpPr>
        <p:spPr>
          <a:xfrm>
            <a:off x="3565641" y="5419344"/>
            <a:ext cx="7985974"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Favoriten-Auswertung im Dashboard ansehen und exportieren. Programm als CSV sichern – es ist die Vorlage für das nächste Jahr.</a:t>
            </a:r>
          </a:p>
        </p:txBody>
      </p:sp>
      <p:sp>
        <p:nvSpPr>
          <p:cNvPr id="32" name="Rectangle 31"/>
          <p:cNvSpPr/>
          <p:nvPr/>
        </p:nvSpPr>
        <p:spPr>
          <a:xfrm>
            <a:off x="566928" y="576872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Anhang</a:t>
            </a:r>
          </a:p>
        </p:txBody>
      </p:sp>
      <p:sp>
        <p:nvSpPr>
          <p:cNvPr id="35" name="TextBox 3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139 / 140</a:t>
            </a:r>
          </a:p>
        </p:txBody>
      </p:sp>
    </p:spTree>
  </p:cSld>
  <p:clrMapOvr>
    <a:masterClrMapping/>
  </p:clrMapOvr>
</p:sld>
</file>

<file path=ppt/slides/slide1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8899855"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9283903"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9667951"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10051999"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ectangle 8"/>
          <p:cNvSpPr/>
          <p:nvPr/>
        </p:nvSpPr>
        <p:spPr>
          <a:xfrm>
            <a:off x="10436047"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Rectangle 9"/>
          <p:cNvSpPr/>
          <p:nvPr/>
        </p:nvSpPr>
        <p:spPr>
          <a:xfrm>
            <a:off x="10820095"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11204143"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11588191"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ectangle 12"/>
          <p:cNvSpPr/>
          <p:nvPr/>
        </p:nvSpPr>
        <p:spPr>
          <a:xfrm>
            <a:off x="11972239"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1051560" y="2148840"/>
            <a:ext cx="9601200" cy="219456"/>
          </a:xfrm>
          <a:prstGeom prst="rect">
            <a:avLst/>
          </a:prstGeom>
          <a:noFill/>
        </p:spPr>
        <p:txBody>
          <a:bodyPr wrap="square" lIns="0" rIns="0" tIns="0" bIns="0" anchor="t">
            <a:spAutoFit/>
          </a:bodyPr>
          <a:lstStyle/>
          <a:p>
            <a:pPr algn="l">
              <a:lnSpc>
                <a:spcPct val="100000"/>
              </a:lnSpc>
            </a:pPr>
            <a:r>
              <a:rPr sz="1100" b="1" i="0" lang="de-DE">
                <a:solidFill>
                  <a:srgbClr val="F0A86A"/>
                </a:solidFill>
                <a:latin typeface="Segoe UI"/>
              </a:rPr>
              <a:t>DAS WICHTIGSTE IN EINEM SATZ</a:t>
            </a:r>
          </a:p>
        </p:txBody>
      </p:sp>
      <p:sp>
        <p:nvSpPr>
          <p:cNvPr id="15" name="TextBox 14"/>
          <p:cNvSpPr txBox="1"/>
          <p:nvPr/>
        </p:nvSpPr>
        <p:spPr>
          <a:xfrm>
            <a:off x="1051560" y="2514600"/>
            <a:ext cx="8961120" cy="1371600"/>
          </a:xfrm>
          <a:prstGeom prst="rect">
            <a:avLst/>
          </a:prstGeom>
          <a:noFill/>
        </p:spPr>
        <p:txBody>
          <a:bodyPr wrap="square" lIns="0" rIns="0" tIns="0" bIns="0" anchor="t">
            <a:spAutoFit/>
          </a:bodyPr>
          <a:lstStyle/>
          <a:p>
            <a:pPr algn="l">
              <a:lnSpc>
                <a:spcPct val="115000"/>
              </a:lnSpc>
            </a:pPr>
            <a:r>
              <a:rPr sz="3200" b="1" i="0" lang="de-DE">
                <a:solidFill>
                  <a:srgbClr val="FFFFFF"/>
                </a:solidFill>
                <a:latin typeface="Segoe UI"/>
              </a:rPr>
              <a:t>Pflegen Sie Ihr Programm an einer Stelle –</a:t>
            </a:r>
          </a:p>
          <a:p>
            <a:pPr algn="l">
              <a:lnSpc>
                <a:spcPct val="115000"/>
              </a:lnSpc>
            </a:pPr>
            <a:r>
              <a:rPr sz="3200" b="1" i="0" lang="de-DE">
                <a:solidFill>
                  <a:srgbClr val="FFFFFF"/>
                </a:solidFill>
                <a:latin typeface="Segoe UI"/>
              </a:rPr>
              <a:t>angezeigt wird es überall.</a:t>
            </a:r>
          </a:p>
        </p:txBody>
      </p:sp>
      <p:sp>
        <p:nvSpPr>
          <p:cNvPr id="16" name="Rectangle 15"/>
          <p:cNvSpPr/>
          <p:nvPr/>
        </p:nvSpPr>
        <p:spPr>
          <a:xfrm>
            <a:off x="1051560" y="4069080"/>
            <a:ext cx="1234440" cy="45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1051560" y="4343400"/>
            <a:ext cx="8961120" cy="731520"/>
          </a:xfrm>
          <a:prstGeom prst="rect">
            <a:avLst/>
          </a:prstGeom>
          <a:noFill/>
        </p:spPr>
        <p:txBody>
          <a:bodyPr wrap="square" lIns="0" rIns="0" tIns="0" bIns="0" anchor="t">
            <a:spAutoFit/>
          </a:bodyPr>
          <a:lstStyle/>
          <a:p>
            <a:pPr algn="l">
              <a:lnSpc>
                <a:spcPct val="130000"/>
              </a:lnSpc>
            </a:pPr>
            <a:r>
              <a:rPr sz="1300" b="0" i="0" lang="de-DE">
                <a:solidFill>
                  <a:srgbClr val="BFD6E8"/>
                </a:solidFill>
                <a:latin typeface="Segoe UI"/>
              </a:rPr>
              <a:t>Wenn etwas fehlt, fragen Sie zuerst das Dashboard. Wenn viel zu ändern ist, nehmen Sie den Master Editor. Und wenn eine Liste schon existiert, importieren Sie sie.</a:t>
            </a:r>
          </a:p>
        </p:txBody>
      </p:sp>
      <p:sp>
        <p:nvSpPr>
          <p:cNvPr id="18" name="TextBox 17"/>
          <p:cNvSpPr txBox="1"/>
          <p:nvPr/>
        </p:nvSpPr>
        <p:spPr>
          <a:xfrm>
            <a:off x="1051560" y="5897880"/>
            <a:ext cx="9326880" cy="274320"/>
          </a:xfrm>
          <a:prstGeom prst="rect">
            <a:avLst/>
          </a:prstGeom>
          <a:noFill/>
        </p:spPr>
        <p:txBody>
          <a:bodyPr wrap="square" lIns="0" rIns="0" tIns="0" bIns="0" anchor="t">
            <a:spAutoFit/>
          </a:bodyPr>
          <a:lstStyle/>
          <a:p>
            <a:pPr algn="l">
              <a:lnSpc>
                <a:spcPct val="100000"/>
              </a:lnSpc>
            </a:pPr>
            <a:r>
              <a:rPr sz="950" b="0" i="0" lang="de-DE">
                <a:solidFill>
                  <a:srgbClr val="7DA3C0"/>
                </a:solidFill>
                <a:latin typeface="Segoe UI"/>
              </a:rPr>
              <a:t>Convention Schedule &amp; Program Planner   ·   Bedienungsanleitung V2.0   ·   30. August 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