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899855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283903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67951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051999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436047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820095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204143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588191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972239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1920240"/>
            <a:ext cx="9601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0A86A"/>
                </a:solidFill>
                <a:latin typeface="Segoe UI"/>
              </a:rPr>
              <a:t>USER MANUAL · ADD-ON VERSION 1.4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286000"/>
            <a:ext cx="96926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4000" b="1" i="0" lang="en-US">
                <a:solidFill>
                  <a:srgbClr val="FFFFFF"/>
                </a:solidFill>
                <a:latin typeface="Segoe UI"/>
              </a:rPr>
              <a:t>Hall Plan</a:t>
            </a:r>
          </a:p>
          <a:p>
            <a:pPr algn="l">
              <a:lnSpc>
                <a:spcPct val="106000"/>
              </a:lnSpc>
            </a:pPr>
            <a:r>
              <a:rPr sz="4000" b="1" i="0" lang="en-US">
                <a:solidFill>
                  <a:srgbClr val="FFFFFF"/>
                </a:solidFill>
                <a:latin typeface="Segoe UI"/>
              </a:rPr>
              <a:t>Designer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51560" y="3767328"/>
            <a:ext cx="1234440" cy="45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4041648"/>
            <a:ext cx="9326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 i="0" lang="en-US">
                <a:solidFill>
                  <a:srgbClr val="BFD6E8"/>
                </a:solidFill>
                <a:latin typeface="Segoe UI"/>
              </a:rPr>
              <a:t>The add-on for Event Exhibitor Manager.</a:t>
            </a:r>
          </a:p>
          <a:p>
            <a:pPr algn="l">
              <a:lnSpc>
                <a:spcPct val="125000"/>
              </a:lnSpc>
            </a:pPr>
            <a:r>
              <a:rPr sz="1500" b="0" i="0" lang="en-US">
                <a:solidFill>
                  <a:srgbClr val="BFD6E8"/>
                </a:solidFill>
                <a:latin typeface="Segoe UI"/>
              </a:rPr>
              <a:t>Draw hall plans directly in WordPress - and assign the exhibitors right away.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5897880"/>
            <a:ext cx="9326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 lang="en-US">
                <a:solidFill>
                  <a:srgbClr val="7DA3C0"/>
                </a:solidFill>
                <a:latin typeface="Segoe UI"/>
              </a:rPr>
              <a:t>As of 26 October 2026   ·   Requires Event Exhibitor Manager 1.5.0 or newer, the programme in the room 1.8.0   ·   No programming knowledge required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What this add-on brings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Drawing in the browser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Floors, rooms, walls, doors, stairs, elevators, 56 pictograms and 13 site objects - to scale, with grid and snapping.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No graphics program needed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4314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4314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5482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Whole booth rows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482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Drag out an area, enter sizes and numbering scheme - and 24 booths H-01 to H-24 are done.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482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With the exhibitor's name and logo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1700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1700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2868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Linking floors and buildings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868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Stairs and elevators lead to the next floor, buildings to their hall plan, rooms to their programme.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For campus and Event Calendar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Overlay cards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“HALL 1 – Gaming, Cosplay”: large info cards for the overview that fade out when zooming in.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With a notice banner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44314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4314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45482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QR location points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5482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Posters with a QR code open the plan exactly where the visitor stands - “You are here”.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5482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With a scan counter in the dashboard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21700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121700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22868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Assigning exhibitors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2868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Drag exhibitors onto their booth with the mouse. Booth number and room are filled in when saving.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22868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Or just display them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add-on draws the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finished map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- what there is on the venue and who stands where. Prices, booking and availability of booth space are not part of it.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About this add-on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 / 58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New since version 1.3.3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37595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494" y="1435608"/>
            <a:ext cx="8316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What is new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2816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Programme in the room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5494" y="1828165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Field </a:t>
            </a:r>
            <a:r>
              <a:rPr sz="1000" b="1" i="0" lang="en-US">
                <a:solidFill>
                  <a:srgbClr val="1F2933"/>
                </a:solidFill>
                <a:latin typeface="Segoe UI"/>
              </a:rPr>
              <a:t>Programme of the Event Calendar</a:t>
            </a:r>
            <a:r>
              <a:rPr sz="1000" b="0" i="0" lang="en-US">
                <a:solidFill>
                  <a:srgbClr val="1F2933"/>
                </a:solidFill>
                <a:latin typeface="Segoe UI"/>
              </a:rPr>
              <a:t> on rooms and areas - a click shows the venue's programme (chapter 2.6)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0593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Label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5494" y="2305939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Eight kinds instead of five, among them </a:t>
            </a:r>
            <a:r>
              <a:rPr sz="1000" b="1" i="0" lang="en-US">
                <a:solidFill>
                  <a:srgbClr val="1F2933"/>
                </a:solidFill>
                <a:latin typeface="Segoe UI"/>
              </a:rPr>
              <a:t>Name</a:t>
            </a:r>
            <a:r>
              <a:rPr sz="100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1000" b="1" i="0" lang="en-US">
                <a:solidFill>
                  <a:srgbClr val="1F2933"/>
                </a:solidFill>
                <a:latin typeface="Segoe UI"/>
              </a:rPr>
              <a:t>Logo</a:t>
            </a:r>
            <a:r>
              <a:rPr sz="1000" b="0" i="0" lang="en-US">
                <a:solidFill>
                  <a:srgbClr val="1F2933"/>
                </a:solidFill>
                <a:latin typeface="Segoe UI"/>
              </a:rPr>
              <a:t> and </a:t>
            </a:r>
            <a:r>
              <a:rPr sz="1000" b="1" i="0" lang="en-US">
                <a:solidFill>
                  <a:srgbClr val="1F2933"/>
                </a:solidFill>
                <a:latin typeface="Segoe UI"/>
              </a:rPr>
              <a:t>Logo + name</a:t>
            </a:r>
            <a:r>
              <a:rPr sz="1000" b="0" i="0" lang="en-US">
                <a:solidFill>
                  <a:srgbClr val="1F2933"/>
                </a:solidFill>
                <a:latin typeface="Segoe UI"/>
              </a:rPr>
              <a:t> without a number (chapter 1.10)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78371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Rotation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35494" y="2783713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Orientation / Rotation</a:t>
            </a:r>
            <a:r>
              <a:rPr sz="1000" b="0" i="0" lang="en-US">
                <a:solidFill>
                  <a:srgbClr val="1F2933"/>
                </a:solidFill>
                <a:latin typeface="Segoe UI"/>
              </a:rPr>
              <a:t> of the label for booths, rooms and areas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261487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Number badge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35494" y="3261487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Subtler on logo booths: 85 % opacity, narrow frame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739261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Copying across floors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35494" y="3739261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Ctrl + C, switch tab, Ctrl + V - the elements land in the same spot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21703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Click areas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35494" y="4217035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Shapes without fill and border stay clickable on the website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69480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Floor level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35494" y="4694809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Is taken over as the floor of the map row on saving; the click action of the overlay cards is kept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517258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Media library · licence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35494" y="5172583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Plans and underlays sit with their event; without a licence the editor only opens for viewing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Shapes, site objects, links, overlay cards and location points from the versions up to 1.3.3 are described in chapters 1 to 3. Chapter 6 is a glossary for everyone who draws plans in a graphics program.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About this add-on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 / 58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SETUP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Installing and opening the designer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6928" y="136245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0360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1353312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Check: is Event Exhibitor Manager running in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version 1.5.0 or newer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1755394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If it is older or missing, the add-on stays inactive and says so in the back end.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2291842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332990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2282698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Upload and activate the add-on under </a:t>
            </a:r>
            <a:r>
              <a:rPr sz="1150" b="0" i="0" lang="en-US">
                <a:solidFill>
                  <a:srgbClr val="25333F"/>
                </a:solidFill>
                <a:latin typeface="Consolas"/>
              </a:rPr>
              <a:t>Plugins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, then enter the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licence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2684780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Without a licence the editor only opens for viewing - see the next slide.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3221228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3262376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" y="3212084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Open </a:t>
            </a:r>
            <a:r>
              <a:rPr sz="1150" b="0" i="0" lang="en-US">
                <a:solidFill>
                  <a:srgbClr val="25333F"/>
                </a:solidFill>
                <a:latin typeface="Consolas"/>
              </a:rPr>
              <a:t>Exhibitor Manager → Hall Plan Designer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" y="3435985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The list shows all events you may edit.</a:t>
            </a:r>
          </a:p>
        </p:txBody>
      </p:sp>
      <p:sp>
        <p:nvSpPr>
          <p:cNvPr id="18" name="Oval 17"/>
          <p:cNvSpPr/>
          <p:nvPr/>
        </p:nvSpPr>
        <p:spPr>
          <a:xfrm>
            <a:off x="566928" y="3827653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868801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6" y="3818509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Click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Draw hall plan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 next to the event.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" y="4042410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If it already has a plan, the button is called </a:t>
            </a:r>
            <a:r>
              <a:rPr sz="950" b="1" i="0" lang="en-US">
                <a:solidFill>
                  <a:srgbClr val="6B7A88"/>
                </a:solidFill>
                <a:latin typeface="Segoe UI"/>
              </a:rPr>
              <a:t>Open designer</a:t>
            </a:r>
            <a:r>
              <a:rPr sz="950" b="0" i="0" lang="en-US">
                <a:solidFill>
                  <a:srgbClr val="6B7A88"/>
                </a:solidFill>
                <a:latin typeface="Segoe UI"/>
              </a:rPr>
              <a:t>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4434078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4475226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" y="4424934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Or in the event itself: the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Hall Plan Designer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 box in the side bar.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976" y="4827016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It disappears as soon as an event is selected at the top - then the entry is an exhibitor.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41087" y="1353312"/>
            <a:ext cx="6583680" cy="3108960"/>
          </a:xfrm>
          <a:prstGeom prst="rect">
            <a:avLst/>
          </a:prstGeom>
          <a:solidFill>
            <a:srgbClr val="F0F0F1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41087" y="1353312"/>
            <a:ext cx="6583680" cy="219456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32527" y="1394460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41087" y="1572768"/>
            <a:ext cx="1481328" cy="2889504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187391" y="167792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Dashboard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41087" y="1874520"/>
            <a:ext cx="1481328" cy="237744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87391" y="191566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Exhibitor Manager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41087" y="2112264"/>
            <a:ext cx="1481328" cy="1335024"/>
          </a:xfrm>
          <a:prstGeom prst="rect">
            <a:avLst/>
          </a:prstGeom>
          <a:solidFill>
            <a:srgbClr val="2C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315407" y="215341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Dashboard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15407" y="233629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Exhibitors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15407" y="251917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Locations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15407" y="270205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Settings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15407" y="288493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Import / Export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15407" y="306781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en-US">
                <a:solidFill>
                  <a:srgbClr val="FFFFFF"/>
                </a:solidFill>
                <a:latin typeface="Segoe UI"/>
              </a:rPr>
              <a:t>Hall Plan Designer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15407" y="325069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Help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87391" y="350672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Media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87391" y="374446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Pages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23583" y="1719072"/>
            <a:ext cx="47000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 lang="en-US">
                <a:solidFill>
                  <a:srgbClr val="1D2327"/>
                </a:solidFill>
                <a:latin typeface="Segoe UI"/>
              </a:rPr>
              <a:t>Hall Plan Designer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23583" y="2103120"/>
            <a:ext cx="47000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 i="0" lang="en-US">
                <a:solidFill>
                  <a:srgbClr val="6B7A88"/>
                </a:solidFill>
                <a:latin typeface="Segoe UI"/>
              </a:rPr>
              <a:t>Draw the hall plan of an event: floors, rooms, walls, booths, labels and symbols. Saved plans appear as tabs of the event's hall plan, exactly like uploaded SVG files.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723583" y="2487168"/>
            <a:ext cx="4700016" cy="237744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787591" y="2542032"/>
            <a:ext cx="1271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1" i="0" lang="en-US">
                <a:solidFill>
                  <a:srgbClr val="0B3A5D"/>
                </a:solidFill>
                <a:latin typeface="Segoe UI"/>
              </a:rPr>
              <a:t>Event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50595" y="2542032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1" i="0" lang="en-US">
                <a:solidFill>
                  <a:srgbClr val="0B3A5D"/>
                </a:solidFill>
                <a:latin typeface="Segoe UI"/>
              </a:rPr>
              <a:t>Hall plan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84599" y="2542032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1" i="0" lang="en-US">
                <a:solidFill>
                  <a:srgbClr val="0B3A5D"/>
                </a:solidFill>
                <a:latin typeface="Segoe UI"/>
              </a:rPr>
              <a:t>Last saved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218602" y="2542032"/>
            <a:ext cx="1177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50" name="Rectangle 49"/>
          <p:cNvSpPr/>
          <p:nvPr/>
        </p:nvSpPr>
        <p:spPr>
          <a:xfrm>
            <a:off x="6723583" y="2724912"/>
            <a:ext cx="4700016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787591" y="2843784"/>
            <a:ext cx="1271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Comic Con 2026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50595" y="284378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2 floors, 31 booths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84599" y="284378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8 Oct 2026 14:20 · Anna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218602" y="2843784"/>
            <a:ext cx="1177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55" name="Rectangle 54"/>
          <p:cNvSpPr/>
          <p:nvPr/>
        </p:nvSpPr>
        <p:spPr>
          <a:xfrm>
            <a:off x="6723583" y="3090672"/>
            <a:ext cx="4700016" cy="36576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723583" y="3090672"/>
            <a:ext cx="4700016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787591" y="3209544"/>
            <a:ext cx="1271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Spring Market 2027 — Draft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150595" y="320954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6B7A88"/>
                </a:solidFill>
                <a:latin typeface="Segoe UI"/>
              </a:rPr>
              <a:t>not drawn yet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84599" y="320954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218602" y="3209544"/>
            <a:ext cx="1177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61" name="Rectangle 60"/>
          <p:cNvSpPr/>
          <p:nvPr/>
        </p:nvSpPr>
        <p:spPr>
          <a:xfrm>
            <a:off x="6723583" y="3456432"/>
            <a:ext cx="4700016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787591" y="3575304"/>
            <a:ext cx="1271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Comic Con 2025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150595" y="357530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2 floors, 26 booths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184599" y="357530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12 Sep 2025 09:05 · Jonas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218602" y="3575304"/>
            <a:ext cx="1177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66" name="Rectangle 65"/>
          <p:cNvSpPr/>
          <p:nvPr/>
        </p:nvSpPr>
        <p:spPr>
          <a:xfrm>
            <a:off x="6723583" y="3822191"/>
            <a:ext cx="4700016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10191170" y="2793492"/>
            <a:ext cx="1177564" cy="2286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191170" y="2834640"/>
            <a:ext cx="117756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Open designer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191170" y="3159252"/>
            <a:ext cx="1177564" cy="228600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91170" y="3200400"/>
            <a:ext cx="117756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Draw hall plan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191170" y="3525012"/>
            <a:ext cx="1177564" cy="2286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191170" y="3566160"/>
            <a:ext cx="117756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Open designer</a:t>
            </a:r>
          </a:p>
        </p:txBody>
      </p:sp>
      <p:sp>
        <p:nvSpPr>
          <p:cNvPr id="73" name="Oval 72"/>
          <p:cNvSpPr/>
          <p:nvPr/>
        </p:nvSpPr>
        <p:spPr>
          <a:xfrm>
            <a:off x="6275527" y="299923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275527" y="305866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75" name="Oval 74"/>
          <p:cNvSpPr/>
          <p:nvPr/>
        </p:nvSpPr>
        <p:spPr>
          <a:xfrm>
            <a:off x="9962570" y="313639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9962570" y="319582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designer can be opened by everyone who may use the core's tools - by default editors and administrators.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About this add-on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 / 58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SETUP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designer's licence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A yearly licence of its own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The designer has its own licence and runs with both packages of the core, BASIC and PRO.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Buy via 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Upgrade to PRO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 or 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Add-ons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4314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4314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5482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Without a licence: view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482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If no licence is activated or it has expired, the editor only opens for viewing. A notice bar says so; saving rests.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482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Published plans stay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1700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1700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2868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What needs PRO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868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en-US">
                <a:solidFill>
                  <a:srgbClr val="3B4A57"/>
                </a:solidFill>
                <a:latin typeface="Segoe UI"/>
              </a:rPr>
              <a:t>Campus building hotspot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needs the core in PRO,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Programme of the Event Calendar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also the calendar in PRO and the core from 1.8.0.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Not available in BASIC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526280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526280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64515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3936" y="4645152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On the activation page “No license yet? Buy the Hall Plan Designer” leads straight to the purchase. Location points and plans keep running on the website without a licence too.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About this add-on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/ 58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en-US">
                <a:solidFill>
                  <a:srgbClr val="CDDFEE"/>
                </a:solidFill>
                <a:latin typeface="Segoe U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en-US">
                <a:solidFill>
                  <a:srgbClr val="0B3A5D"/>
                </a:solidFill>
                <a:latin typeface="Segoe UI"/>
              </a:rPr>
              <a:t>The editor and drawing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en-US">
                <a:solidFill>
                  <a:srgbClr val="4A5D6E"/>
                </a:solidFill>
                <a:latin typeface="Segoe UI"/>
              </a:rPr>
              <a:t>From a blank sheet to a hall with rooms, walls, booth rows and symbols.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4315968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The first start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The editor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The tools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Shapes and edges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Floor and underlay</a:t>
            </a:r>
          </a:p>
        </p:txBody>
      </p:sp>
      <p:sp>
        <p:nvSpPr>
          <p:cNvPr id="25" name="Oval 24"/>
          <p:cNvSpPr/>
          <p:nvPr/>
        </p:nvSpPr>
        <p:spPr>
          <a:xfrm>
            <a:off x="7342632" y="384048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7818120" y="382676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Booth rows</a:t>
            </a:r>
          </a:p>
        </p:txBody>
      </p:sp>
      <p:sp>
        <p:nvSpPr>
          <p:cNvPr id="28" name="Oval 27"/>
          <p:cNvSpPr/>
          <p:nvPr/>
        </p:nvSpPr>
        <p:spPr>
          <a:xfrm>
            <a:off x="7342632" y="422452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0" name="TextBox 29"/>
          <p:cNvSpPr txBox="1"/>
          <p:nvPr/>
        </p:nvSpPr>
        <p:spPr>
          <a:xfrm>
            <a:off x="7818120" y="421081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Building elements</a:t>
            </a:r>
          </a:p>
        </p:txBody>
      </p:sp>
      <p:sp>
        <p:nvSpPr>
          <p:cNvPr id="31" name="Oval 30"/>
          <p:cNvSpPr/>
          <p:nvPr/>
        </p:nvSpPr>
        <p:spPr>
          <a:xfrm>
            <a:off x="7342632" y="460857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7818120" y="45948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Symbols and site objects</a:t>
            </a:r>
          </a:p>
        </p:txBody>
      </p:sp>
      <p:sp>
        <p:nvSpPr>
          <p:cNvPr id="34" name="Oval 33"/>
          <p:cNvSpPr/>
          <p:nvPr/>
        </p:nvSpPr>
        <p:spPr>
          <a:xfrm>
            <a:off x="7342632" y="499262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6" name="TextBox 35"/>
          <p:cNvSpPr txBox="1"/>
          <p:nvPr/>
        </p:nvSpPr>
        <p:spPr>
          <a:xfrm>
            <a:off x="7818120" y="49789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Rooms and areas</a:t>
            </a:r>
          </a:p>
        </p:txBody>
      </p:sp>
      <p:sp>
        <p:nvSpPr>
          <p:cNvPr id="37" name="Oval 36"/>
          <p:cNvSpPr/>
          <p:nvPr/>
        </p:nvSpPr>
        <p:spPr>
          <a:xfrm>
            <a:off x="7342632" y="537667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9" name="TextBox 38"/>
          <p:cNvSpPr txBox="1"/>
          <p:nvPr/>
        </p:nvSpPr>
        <p:spPr>
          <a:xfrm>
            <a:off x="7818120" y="536295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Appearance and logos</a:t>
            </a:r>
          </a:p>
        </p:txBody>
      </p:sp>
      <p:sp>
        <p:nvSpPr>
          <p:cNvPr id="40" name="Oval 39"/>
          <p:cNvSpPr/>
          <p:nvPr/>
        </p:nvSpPr>
        <p:spPr>
          <a:xfrm>
            <a:off x="7342632" y="576072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42" name="TextBox 41"/>
          <p:cNvSpPr txBox="1"/>
          <p:nvPr/>
        </p:nvSpPr>
        <p:spPr>
          <a:xfrm>
            <a:off x="7818120" y="574700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Keyboard shortcuts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1 · Drawing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6 / 58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first start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400800" cy="38404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40080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400800" cy="3657600"/>
          </a:xfrm>
          <a:prstGeom prst="rect">
            <a:avLst/>
          </a:prstGeom>
          <a:solidFill>
            <a:srgbClr val="E4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78408" y="1810512"/>
            <a:ext cx="5577840" cy="2788920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06424" y="1892808"/>
            <a:ext cx="51206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0B3A5D"/>
                </a:solidFill>
                <a:latin typeface="Segoe UI"/>
              </a:rPr>
              <a:t>Welcome to the hall plan designer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6792" y="1874520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en-US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8408" y="2121408"/>
            <a:ext cx="557784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79576" y="2340864"/>
            <a:ext cx="219456" cy="219456"/>
          </a:xfrm>
          <a:prstGeom prst="ellipse">
            <a:avLst/>
          </a:prstGeom>
          <a:solidFill>
            <a:srgbClr val="EEF4FA"/>
          </a:solidFill>
          <a:ln w="1016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2382012"/>
            <a:ext cx="219456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0B3A5D"/>
                </a:solidFill>
                <a:latin typeface="Segoe U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7048" y="2359152"/>
            <a:ext cx="4800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 i="0" lang="en-US">
                <a:solidFill>
                  <a:srgbClr val="1F2933"/>
                </a:solidFill>
                <a:latin typeface="Segoe UI"/>
              </a:rPr>
              <a:t>Set the size of the hall and load a floor plan as underlay.</a:t>
            </a:r>
          </a:p>
        </p:txBody>
      </p:sp>
      <p:sp>
        <p:nvSpPr>
          <p:cNvPr id="17" name="Oval 16"/>
          <p:cNvSpPr/>
          <p:nvPr/>
        </p:nvSpPr>
        <p:spPr>
          <a:xfrm>
            <a:off x="1179576" y="2816352"/>
            <a:ext cx="219456" cy="219456"/>
          </a:xfrm>
          <a:prstGeom prst="ellipse">
            <a:avLst/>
          </a:prstGeom>
          <a:solidFill>
            <a:srgbClr val="EEF4FA"/>
          </a:solidFill>
          <a:ln w="1016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79576" y="2857500"/>
            <a:ext cx="219456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0B3A5D"/>
                </a:solidFill>
                <a:latin typeface="Segoe U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27048" y="2834640"/>
            <a:ext cx="4800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 i="0" lang="en-US">
                <a:solidFill>
                  <a:srgbClr val="1F2933"/>
                </a:solidFill>
                <a:latin typeface="Segoe UI"/>
              </a:rPr>
              <a:t>Draw rooms and walls, then create booths – whole rows at once with the booth row tool.</a:t>
            </a:r>
          </a:p>
        </p:txBody>
      </p:sp>
      <p:sp>
        <p:nvSpPr>
          <p:cNvPr id="20" name="Oval 19"/>
          <p:cNvSpPr/>
          <p:nvPr/>
        </p:nvSpPr>
        <p:spPr>
          <a:xfrm>
            <a:off x="1179576" y="3291840"/>
            <a:ext cx="219456" cy="219456"/>
          </a:xfrm>
          <a:prstGeom prst="ellipse">
            <a:avLst/>
          </a:prstGeom>
          <a:solidFill>
            <a:srgbClr val="EEF4FA"/>
          </a:solidFill>
          <a:ln w="1016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79576" y="3332988"/>
            <a:ext cx="219456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0B3A5D"/>
                </a:solidFill>
                <a:latin typeface="Segoe U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7048" y="3310128"/>
            <a:ext cx="4800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 i="0" lang="en-US">
                <a:solidFill>
                  <a:srgbClr val="1F2933"/>
                </a:solidFill>
                <a:latin typeface="Segoe UI"/>
              </a:rPr>
              <a:t>Drag exhibitors onto the booths and save. The plan appears as tab of the event's hall plan.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78408" y="3803904"/>
            <a:ext cx="557784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179576" y="3913632"/>
            <a:ext cx="1874519" cy="246888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79576" y="3963924"/>
            <a:ext cx="187451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Import existing SVG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145536" y="3913632"/>
            <a:ext cx="1737360" cy="246888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145536" y="3963924"/>
            <a:ext cx="17373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Start with an empty hall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79576" y="4279392"/>
            <a:ext cx="2788920" cy="246888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79576" y="4329684"/>
            <a:ext cx="278892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333D47"/>
                </a:solidFill>
                <a:latin typeface="Segoe UI"/>
              </a:rPr>
              <a:t>Use plan of another event</a:t>
            </a:r>
          </a:p>
        </p:txBody>
      </p:sp>
      <p:sp>
        <p:nvSpPr>
          <p:cNvPr id="30" name="Oval 29"/>
          <p:cNvSpPr/>
          <p:nvPr/>
        </p:nvSpPr>
        <p:spPr>
          <a:xfrm>
            <a:off x="5916168" y="18288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16168" y="18882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32" name="Oval 31"/>
          <p:cNvSpPr/>
          <p:nvPr/>
        </p:nvSpPr>
        <p:spPr>
          <a:xfrm>
            <a:off x="896112" y="3899915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96112" y="395935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4892040" y="3899915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892040" y="395935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36" name="Oval 35"/>
          <p:cNvSpPr/>
          <p:nvPr/>
        </p:nvSpPr>
        <p:spPr>
          <a:xfrm>
            <a:off x="896112" y="426567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96112" y="432511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79208" y="1353312"/>
            <a:ext cx="42455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Welcome to the hall plan designer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79208" y="1737360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Three steps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79208" y="1957070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dialog appears as long as the event has no plan yet. Behind it a floor “Hall” of 60 × 40 m is already waiting.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79208" y="2486406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Import existing SVG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79208" y="2706116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Takes over a plan from the graphics program - see chapter 5.1.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79208" y="3080512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Start with an empty hall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79208" y="3300222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Closes the dialog. You draw from scratch.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79208" y="3674617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Plan of another event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79208" y="3894327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Only appears if there is already a plan - such as last year's.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7 / 58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editor at a glance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94944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94944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949440" cy="310896"/>
          </a:xfrm>
          <a:prstGeom prst="rect">
            <a:avLst/>
          </a:prstGeom>
          <a:solidFill>
            <a:srgbClr val="F7FAFC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627632"/>
            <a:ext cx="132588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en-US">
                <a:solidFill>
                  <a:srgbClr val="2271B1"/>
                </a:solidFill>
                <a:latin typeface="Segoe UI"/>
              </a:rPr>
              <a:t>← Back to the events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84248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84248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03704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03704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23160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23160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42616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42616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62072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62072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081528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081528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▣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910328" y="1600200"/>
            <a:ext cx="1417320" cy="1828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01768" y="1632204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6B7A88"/>
                </a:solidFill>
                <a:latin typeface="Segoe UI"/>
              </a:rPr>
              <a:t>Find booth or exhibitor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19088" y="1591056"/>
            <a:ext cx="658368" cy="201168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18488"/>
            <a:ext cx="65836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Save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68896" y="1600200"/>
            <a:ext cx="237744" cy="1828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68896" y="1632204"/>
            <a:ext cx="23774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333D47"/>
                </a:solidFill>
                <a:latin typeface="Segoe UI"/>
              </a:rPr>
              <a:t>☰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1847088"/>
            <a:ext cx="69494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0976" y="1883664"/>
            <a:ext cx="822960" cy="1920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50976" y="1883664"/>
            <a:ext cx="822960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0976" y="1924812"/>
            <a:ext cx="8229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80" b="1" i="0" lang="en-US">
                <a:solidFill>
                  <a:srgbClr val="0B3A5D"/>
                </a:solidFill>
                <a:latin typeface="Segoe UI"/>
              </a:rPr>
              <a:t>Ground floor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810512" y="1883664"/>
            <a:ext cx="640080" cy="192024"/>
          </a:xfrm>
          <a:prstGeom prst="rect">
            <a:avLst/>
          </a:prstGeom>
          <a:solidFill>
            <a:srgbClr val="EEF4FA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810512" y="1924812"/>
            <a:ext cx="6400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80" b="0" i="0" lang="en-US">
                <a:solidFill>
                  <a:srgbClr val="6B7A88"/>
                </a:solidFill>
                <a:latin typeface="Segoe UI"/>
              </a:rPr>
              <a:t>Basement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87168" y="1883664"/>
            <a:ext cx="201168" cy="192024"/>
          </a:xfrm>
          <a:prstGeom prst="rect">
            <a:avLst/>
          </a:prstGeom>
          <a:solidFill>
            <a:srgbClr val="EEF4FA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487168" y="1911096"/>
            <a:ext cx="201168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2271B1"/>
                </a:solidFill>
                <a:latin typeface="Segoe UI"/>
              </a:rPr>
              <a:t>+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6928" y="2075688"/>
            <a:ext cx="310896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30936" y="213969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" y="216255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V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30936" y="235458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0936" y="237744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H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30936" y="256946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2271B1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30936" y="259232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FFFFFF"/>
                </a:solidFill>
                <a:latin typeface="Segoe UI"/>
              </a:rPr>
              <a:t>B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30936" y="278434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0936" y="280720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G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30936" y="2999232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0936" y="3022092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▭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" y="321411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0936" y="323697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▢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30936" y="342900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0936" y="345186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▱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30936" y="364388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30936" y="366674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◫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30936" y="385876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30936" y="388162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W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30936" y="4073652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30936" y="4096511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D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30936" y="428853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0936" y="431139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O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30936" y="450342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30936" y="452628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T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30936" y="471830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0936" y="474116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☆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630936" y="493318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30936" y="495604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Q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77824" y="2075688"/>
            <a:ext cx="1298448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77824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1" i="0" lang="en-US">
                <a:solidFill>
                  <a:srgbClr val="0B3A5D"/>
                </a:solidFill>
                <a:latin typeface="Segoe UI"/>
              </a:rPr>
              <a:t>Layers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32688" y="2295144"/>
            <a:ext cx="280415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1267968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0" i="0" lang="en-US">
                <a:solidFill>
                  <a:srgbClr val="6B7A88"/>
                </a:solidFill>
                <a:latin typeface="Segoe UI"/>
              </a:rPr>
              <a:t>Exhibitors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658111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0" i="0" lang="en-US">
                <a:solidFill>
                  <a:srgbClr val="6B7A88"/>
                </a:solidFill>
                <a:latin typeface="Segoe UI"/>
              </a:rPr>
              <a:t>Colours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77824" y="2322576"/>
            <a:ext cx="1298448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2057400" y="2103120"/>
            <a:ext cx="100584" cy="164592"/>
          </a:xfrm>
          <a:prstGeom prst="rect">
            <a:avLst/>
          </a:prstGeom>
          <a:solidFill>
            <a:srgbClr val="EEF4FA"/>
          </a:solidFill>
          <a:ln w="508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2057400" y="2121408"/>
            <a:ext cx="10058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6B7A88"/>
                </a:solidFill>
                <a:latin typeface="Segoe UI"/>
              </a:rPr>
              <a:t>‹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69264" y="2404872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Underlay</a:t>
            </a:r>
          </a:p>
        </p:txBody>
      </p:sp>
      <p:sp>
        <p:nvSpPr>
          <p:cNvPr id="75" name="Oval 74"/>
          <p:cNvSpPr/>
          <p:nvPr/>
        </p:nvSpPr>
        <p:spPr>
          <a:xfrm>
            <a:off x="1865376" y="2418588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2002536" y="2418588"/>
            <a:ext cx="91440" cy="91440"/>
          </a:xfrm>
          <a:prstGeom prst="rect">
            <a:avLst/>
          </a:prstGeom>
          <a:solidFill>
            <a:srgbClr val="B7791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69264" y="2606040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Drawing (original)</a:t>
            </a:r>
          </a:p>
        </p:txBody>
      </p:sp>
      <p:sp>
        <p:nvSpPr>
          <p:cNvPr id="78" name="Oval 77"/>
          <p:cNvSpPr/>
          <p:nvPr/>
        </p:nvSpPr>
        <p:spPr>
          <a:xfrm>
            <a:off x="1865376" y="2619756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2002536" y="2619756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969264" y="2807208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Rooms &amp; areas</a:t>
            </a:r>
          </a:p>
        </p:txBody>
      </p:sp>
      <p:sp>
        <p:nvSpPr>
          <p:cNvPr id="81" name="Oval 80"/>
          <p:cNvSpPr/>
          <p:nvPr/>
        </p:nvSpPr>
        <p:spPr>
          <a:xfrm>
            <a:off x="1865376" y="2820924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002536" y="2820924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969264" y="3008376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Walls, doors &amp; stairs</a:t>
            </a:r>
          </a:p>
        </p:txBody>
      </p:sp>
      <p:sp>
        <p:nvSpPr>
          <p:cNvPr id="84" name="Oval 83"/>
          <p:cNvSpPr/>
          <p:nvPr/>
        </p:nvSpPr>
        <p:spPr>
          <a:xfrm>
            <a:off x="1865376" y="3022092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002536" y="3022092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969264" y="3209544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Booths</a:t>
            </a:r>
          </a:p>
        </p:txBody>
      </p:sp>
      <p:sp>
        <p:nvSpPr>
          <p:cNvPr id="87" name="Oval 86"/>
          <p:cNvSpPr/>
          <p:nvPr/>
        </p:nvSpPr>
        <p:spPr>
          <a:xfrm>
            <a:off x="1865376" y="3223260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2002536" y="3223260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69264" y="3410712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Texts</a:t>
            </a:r>
          </a:p>
        </p:txBody>
      </p:sp>
      <p:sp>
        <p:nvSpPr>
          <p:cNvPr id="90" name="Oval 89"/>
          <p:cNvSpPr/>
          <p:nvPr/>
        </p:nvSpPr>
        <p:spPr>
          <a:xfrm>
            <a:off x="1865376" y="3424428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2002536" y="3424428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969264" y="3611880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Symbols &amp; images</a:t>
            </a:r>
          </a:p>
        </p:txBody>
      </p:sp>
      <p:sp>
        <p:nvSpPr>
          <p:cNvPr id="93" name="Oval 92"/>
          <p:cNvSpPr/>
          <p:nvPr/>
        </p:nvSpPr>
        <p:spPr>
          <a:xfrm>
            <a:off x="1865376" y="3625596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2002536" y="3625596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969264" y="3813048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Location points (invisible)</a:t>
            </a:r>
          </a:p>
        </p:txBody>
      </p:sp>
      <p:sp>
        <p:nvSpPr>
          <p:cNvPr id="96" name="Oval 95"/>
          <p:cNvSpPr/>
          <p:nvPr/>
        </p:nvSpPr>
        <p:spPr>
          <a:xfrm>
            <a:off x="1865376" y="3826764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2002536" y="3826764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969264" y="4014216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Hall Overlays / Cards</a:t>
            </a:r>
          </a:p>
        </p:txBody>
      </p:sp>
      <p:sp>
        <p:nvSpPr>
          <p:cNvPr id="99" name="Oval 98"/>
          <p:cNvSpPr/>
          <p:nvPr/>
        </p:nvSpPr>
        <p:spPr>
          <a:xfrm>
            <a:off x="1865376" y="4027932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2002536" y="4027932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50976" y="4270248"/>
            <a:ext cx="1152144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969264" y="4343400"/>
            <a:ext cx="1115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00" b="0" i="0" lang="en-US">
                <a:solidFill>
                  <a:srgbClr val="6B7A88"/>
                </a:solidFill>
                <a:latin typeface="Segoe UI"/>
              </a:rPr>
              <a:t>31 booths · 27 occupied</a:t>
            </a:r>
          </a:p>
          <a:p>
            <a:pPr algn="l">
              <a:lnSpc>
                <a:spcPct val="120000"/>
              </a:lnSpc>
            </a:pPr>
            <a:r>
              <a:rPr sz="500" b="0" i="0" lang="en-US">
                <a:solidFill>
                  <a:srgbClr val="6B7A88"/>
                </a:solidFill>
                <a:latin typeface="Segoe UI"/>
              </a:rPr>
              <a:t>Booth area 186 m²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176272" y="2075688"/>
            <a:ext cx="3922776" cy="3127248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2304288" y="2203704"/>
            <a:ext cx="3666744" cy="2444496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2609850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2915412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3220974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3526536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3832097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4137659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4443222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4748784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5054346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5359908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5665470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2322576" y="2509266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2322576" y="2814828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2322576" y="3120390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2322576" y="3425952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2322576" y="3731514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2322576" y="4037076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2322576" y="4342638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5164348" y="4616196"/>
            <a:ext cx="310896" cy="640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5164348" y="4616196"/>
            <a:ext cx="10972" cy="64008"/>
          </a:xfrm>
          <a:prstGeom prst="rect">
            <a:avLst/>
          </a:prstGeom>
          <a:solidFill>
            <a:srgbClr val="333D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5466100" y="4616196"/>
            <a:ext cx="10972" cy="64008"/>
          </a:xfrm>
          <a:prstGeom prst="rect">
            <a:avLst/>
          </a:prstGeom>
          <a:solidFill>
            <a:srgbClr val="333D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2368296" y="2267712"/>
            <a:ext cx="2346716" cy="2316480"/>
          </a:xfrm>
          <a:prstGeom prst="rect">
            <a:avLst/>
          </a:prstGeom>
          <a:noFill/>
          <a:ln w="1270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2423160" y="2304288"/>
            <a:ext cx="2255276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0B3A5D"/>
                </a:solidFill>
                <a:latin typeface="Segoe UI"/>
              </a:rPr>
              <a:t>Dealers' hall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2677546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2677546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H-01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2677546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2677546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H-14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2924434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2924434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H-02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2897002" y="2459736"/>
            <a:ext cx="301752" cy="222747"/>
          </a:xfrm>
          <a:prstGeom prst="rect">
            <a:avLst/>
          </a:prstGeom>
          <a:noFill/>
          <a:ln w="1651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2878714" y="2441448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3180466" y="2441448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2878714" y="2664195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3180466" y="2664195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2924434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2924434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H-13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3171322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3171322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H-03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3171322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4" name="TextBox 143"/>
          <p:cNvSpPr txBox="1"/>
          <p:nvPr/>
        </p:nvSpPr>
        <p:spPr>
          <a:xfrm>
            <a:off x="3171322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H-12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3418210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3418210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H-04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418210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8" name="TextBox 147"/>
          <p:cNvSpPr txBox="1"/>
          <p:nvPr/>
        </p:nvSpPr>
        <p:spPr>
          <a:xfrm>
            <a:off x="3418210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H-11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3665098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0" name="TextBox 149"/>
          <p:cNvSpPr txBox="1"/>
          <p:nvPr/>
        </p:nvSpPr>
        <p:spPr>
          <a:xfrm>
            <a:off x="3665098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H-05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3665098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3665098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H-10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3911986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4" name="TextBox 153"/>
          <p:cNvSpPr txBox="1"/>
          <p:nvPr/>
        </p:nvSpPr>
        <p:spPr>
          <a:xfrm>
            <a:off x="3911986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H-06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3911986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6" name="TextBox 155"/>
          <p:cNvSpPr txBox="1"/>
          <p:nvPr/>
        </p:nvSpPr>
        <p:spPr>
          <a:xfrm>
            <a:off x="3911986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H-09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4158874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4158874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H-07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4158874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0" name="TextBox 159"/>
          <p:cNvSpPr txBox="1"/>
          <p:nvPr/>
        </p:nvSpPr>
        <p:spPr>
          <a:xfrm>
            <a:off x="4158874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H-08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2677546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2" name="TextBox 161"/>
          <p:cNvSpPr txBox="1"/>
          <p:nvPr/>
        </p:nvSpPr>
        <p:spPr>
          <a:xfrm>
            <a:off x="2677546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FFFFFF"/>
                </a:solidFill>
                <a:latin typeface="Segoe UI"/>
              </a:rPr>
              <a:t>H-15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2677546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4" name="TextBox 163"/>
          <p:cNvSpPr txBox="1"/>
          <p:nvPr/>
        </p:nvSpPr>
        <p:spPr>
          <a:xfrm>
            <a:off x="2677546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H-28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2924434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6" name="TextBox 165"/>
          <p:cNvSpPr txBox="1"/>
          <p:nvPr/>
        </p:nvSpPr>
        <p:spPr>
          <a:xfrm>
            <a:off x="2924434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FFFFFF"/>
                </a:solidFill>
                <a:latin typeface="Segoe UI"/>
              </a:rPr>
              <a:t>H-16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2924434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8" name="TextBox 167"/>
          <p:cNvSpPr txBox="1"/>
          <p:nvPr/>
        </p:nvSpPr>
        <p:spPr>
          <a:xfrm>
            <a:off x="2924434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H-27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3171322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3171322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FFFFFF"/>
                </a:solidFill>
                <a:latin typeface="Segoe UI"/>
              </a:rPr>
              <a:t>H-17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3171322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2" name="TextBox 171"/>
          <p:cNvSpPr txBox="1"/>
          <p:nvPr/>
        </p:nvSpPr>
        <p:spPr>
          <a:xfrm>
            <a:off x="3171322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H-26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3418210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4" name="TextBox 173"/>
          <p:cNvSpPr txBox="1"/>
          <p:nvPr/>
        </p:nvSpPr>
        <p:spPr>
          <a:xfrm>
            <a:off x="3418210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FFFFFF"/>
                </a:solidFill>
                <a:latin typeface="Segoe UI"/>
              </a:rPr>
              <a:t>H-18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3418210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6" name="TextBox 175"/>
          <p:cNvSpPr txBox="1"/>
          <p:nvPr/>
        </p:nvSpPr>
        <p:spPr>
          <a:xfrm>
            <a:off x="3418210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H-25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3665098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8" name="TextBox 177"/>
          <p:cNvSpPr txBox="1"/>
          <p:nvPr/>
        </p:nvSpPr>
        <p:spPr>
          <a:xfrm>
            <a:off x="3665098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H-19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3665098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0" name="TextBox 179"/>
          <p:cNvSpPr txBox="1"/>
          <p:nvPr/>
        </p:nvSpPr>
        <p:spPr>
          <a:xfrm>
            <a:off x="3665098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H-24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3911986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3911986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H-20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3911986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4" name="TextBox 183"/>
          <p:cNvSpPr txBox="1"/>
          <p:nvPr/>
        </p:nvSpPr>
        <p:spPr>
          <a:xfrm>
            <a:off x="3911986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H-23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4158874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6" name="TextBox 185"/>
          <p:cNvSpPr txBox="1"/>
          <p:nvPr/>
        </p:nvSpPr>
        <p:spPr>
          <a:xfrm>
            <a:off x="4158874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H-21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4158874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8" name="TextBox 187"/>
          <p:cNvSpPr txBox="1"/>
          <p:nvPr/>
        </p:nvSpPr>
        <p:spPr>
          <a:xfrm>
            <a:off x="4158874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H-22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2478024" y="3487887"/>
            <a:ext cx="1079489" cy="1023152"/>
          </a:xfrm>
          <a:prstGeom prst="rect">
            <a:avLst/>
          </a:prstGeom>
          <a:solidFill>
            <a:srgbClr val="FCEBD9"/>
          </a:solidFill>
          <a:ln w="8890">
            <a:solidFill>
              <a:srgbClr val="B7791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0" name="TextBox 189"/>
          <p:cNvSpPr txBox="1"/>
          <p:nvPr/>
        </p:nvSpPr>
        <p:spPr>
          <a:xfrm>
            <a:off x="2478024" y="3944599"/>
            <a:ext cx="1079489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b="1" i="0" lang="en-US">
                <a:solidFill>
                  <a:srgbClr val="B7791F"/>
                </a:solidFill>
                <a:latin typeface="Segoe UI"/>
              </a:rPr>
              <a:t>Stage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4769876" y="2267712"/>
            <a:ext cx="1137147" cy="1343558"/>
          </a:xfrm>
          <a:prstGeom prst="rect">
            <a:avLst/>
          </a:prstGeom>
          <a:noFill/>
          <a:ln w="1270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2" name="TextBox 191"/>
          <p:cNvSpPr txBox="1"/>
          <p:nvPr/>
        </p:nvSpPr>
        <p:spPr>
          <a:xfrm>
            <a:off x="4815596" y="2304288"/>
            <a:ext cx="106399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0B3A5D"/>
                </a:solidFill>
                <a:latin typeface="Segoe UI"/>
              </a:rPr>
              <a:t>Foyer GF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4861316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4" name="TextBox 193"/>
          <p:cNvSpPr txBox="1"/>
          <p:nvPr/>
        </p:nvSpPr>
        <p:spPr>
          <a:xfrm>
            <a:off x="4861316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F-01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4861316" y="270077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6" name="TextBox 195"/>
          <p:cNvSpPr txBox="1"/>
          <p:nvPr/>
        </p:nvSpPr>
        <p:spPr>
          <a:xfrm>
            <a:off x="4861316" y="273899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F-02</a:t>
            </a:r>
          </a:p>
        </p:txBody>
      </p:sp>
      <p:sp>
        <p:nvSpPr>
          <p:cNvPr id="197" name="Rectangle 196"/>
          <p:cNvSpPr/>
          <p:nvPr/>
        </p:nvSpPr>
        <p:spPr>
          <a:xfrm>
            <a:off x="4861316" y="291437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8" name="TextBox 197"/>
          <p:cNvSpPr txBox="1"/>
          <p:nvPr/>
        </p:nvSpPr>
        <p:spPr>
          <a:xfrm>
            <a:off x="4861316" y="295259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F-03</a:t>
            </a:r>
          </a:p>
        </p:txBody>
      </p:sp>
      <p:sp>
        <p:nvSpPr>
          <p:cNvPr id="199" name="Oval 198"/>
          <p:cNvSpPr/>
          <p:nvPr/>
        </p:nvSpPr>
        <p:spPr>
          <a:xfrm>
            <a:off x="5395307" y="3775862"/>
            <a:ext cx="155448" cy="155448"/>
          </a:xfrm>
          <a:prstGeom prst="ellipse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0" name="TextBox 199"/>
          <p:cNvSpPr txBox="1"/>
          <p:nvPr/>
        </p:nvSpPr>
        <p:spPr>
          <a:xfrm>
            <a:off x="5395307" y="3817010"/>
            <a:ext cx="155448" cy="822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" b="1" i="0" lang="en-US">
                <a:solidFill>
                  <a:srgbClr val="FFFFFF"/>
                </a:solidFill>
                <a:latin typeface="Segoe UI"/>
              </a:rPr>
              <a:t>WC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5118628" y="4465320"/>
            <a:ext cx="41148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0" i="0" lang="en-US">
                <a:solidFill>
                  <a:srgbClr val="6B7A88"/>
                </a:solidFill>
                <a:latin typeface="Segoe UI"/>
              </a:rPr>
              <a:t>Entrance</a:t>
            </a:r>
          </a:p>
        </p:txBody>
      </p:sp>
      <p:sp>
        <p:nvSpPr>
          <p:cNvPr id="202" name="Rectangle 201"/>
          <p:cNvSpPr/>
          <p:nvPr/>
        </p:nvSpPr>
        <p:spPr>
          <a:xfrm>
            <a:off x="6099048" y="2075688"/>
            <a:ext cx="1417320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3" name="TextBox 202"/>
          <p:cNvSpPr txBox="1"/>
          <p:nvPr/>
        </p:nvSpPr>
        <p:spPr>
          <a:xfrm>
            <a:off x="6190488" y="2148840"/>
            <a:ext cx="123444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en-US">
                <a:solidFill>
                  <a:srgbClr val="0B3A5D"/>
                </a:solidFill>
                <a:latin typeface="Segoe UI"/>
              </a:rPr>
              <a:t>Booth  H-02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6190488" y="2368296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Booth number</a:t>
            </a:r>
          </a:p>
        </p:txBody>
      </p:sp>
      <p:sp>
        <p:nvSpPr>
          <p:cNvPr id="205" name="Rounded Rectangle 204"/>
          <p:cNvSpPr/>
          <p:nvPr/>
        </p:nvSpPr>
        <p:spPr>
          <a:xfrm>
            <a:off x="6190488" y="2505456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6" name="TextBox 205"/>
          <p:cNvSpPr txBox="1"/>
          <p:nvPr/>
        </p:nvSpPr>
        <p:spPr>
          <a:xfrm>
            <a:off x="6254496" y="2537460"/>
            <a:ext cx="1005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H-02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6190488" y="2770632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Colour theme</a:t>
            </a:r>
          </a:p>
        </p:txBody>
      </p:sp>
      <p:sp>
        <p:nvSpPr>
          <p:cNvPr id="208" name="Rounded Rectangle 207"/>
          <p:cNvSpPr/>
          <p:nvPr/>
        </p:nvSpPr>
        <p:spPr>
          <a:xfrm>
            <a:off x="6190488" y="2907792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9" name="TextBox 208"/>
          <p:cNvSpPr txBox="1"/>
          <p:nvPr/>
        </p:nvSpPr>
        <p:spPr>
          <a:xfrm>
            <a:off x="6254496" y="2939796"/>
            <a:ext cx="1005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— free colour —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7287768" y="293979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6190488" y="3172968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Fill</a:t>
            </a:r>
          </a:p>
        </p:txBody>
      </p:sp>
      <p:sp>
        <p:nvSpPr>
          <p:cNvPr id="212" name="Rounded Rectangle 211"/>
          <p:cNvSpPr/>
          <p:nvPr/>
        </p:nvSpPr>
        <p:spPr>
          <a:xfrm>
            <a:off x="6190488" y="3310128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3" name="Rectangle 212"/>
          <p:cNvSpPr/>
          <p:nvPr/>
        </p:nvSpPr>
        <p:spPr>
          <a:xfrm>
            <a:off x="6227064" y="3346704"/>
            <a:ext cx="146304" cy="100584"/>
          </a:xfrm>
          <a:prstGeom prst="rect">
            <a:avLst/>
          </a:prstGeom>
          <a:solidFill>
            <a:srgbClr val="E8EEF5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4" name="TextBox 213"/>
          <p:cNvSpPr txBox="1"/>
          <p:nvPr/>
        </p:nvSpPr>
        <p:spPr>
          <a:xfrm>
            <a:off x="6428231" y="3342132"/>
            <a:ext cx="9601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Default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6190488" y="3575304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Exhibitors</a:t>
            </a:r>
          </a:p>
        </p:txBody>
      </p:sp>
      <p:sp>
        <p:nvSpPr>
          <p:cNvPr id="216" name="Rounded Rectangle 215"/>
          <p:cNvSpPr/>
          <p:nvPr/>
        </p:nvSpPr>
        <p:spPr>
          <a:xfrm>
            <a:off x="6190488" y="3721608"/>
            <a:ext cx="1243584" cy="155448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7" name="TextBox 216"/>
          <p:cNvSpPr txBox="1"/>
          <p:nvPr/>
        </p:nvSpPr>
        <p:spPr>
          <a:xfrm>
            <a:off x="6190488" y="3747211"/>
            <a:ext cx="124358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2271B1"/>
                </a:solidFill>
                <a:latin typeface="Segoe UI"/>
              </a:rPr>
              <a:t>Paperworks Berlin  ×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190488" y="3941064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2271B1"/>
                </a:solidFill>
                <a:latin typeface="Segoe UI"/>
              </a:rPr>
              <a:t>+ assign exhibitor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190488" y="4105656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C0392B"/>
                </a:solidFill>
                <a:latin typeface="Segoe UI"/>
              </a:rPr>
              <a:t>Remove from booth</a:t>
            </a:r>
          </a:p>
        </p:txBody>
      </p:sp>
      <p:sp>
        <p:nvSpPr>
          <p:cNvPr id="220" name="Rectangle 219"/>
          <p:cNvSpPr/>
          <p:nvPr/>
        </p:nvSpPr>
        <p:spPr>
          <a:xfrm>
            <a:off x="566928" y="5202936"/>
            <a:ext cx="6949440" cy="219456"/>
          </a:xfrm>
          <a:prstGeom prst="rect">
            <a:avLst/>
          </a:prstGeom>
          <a:solidFill>
            <a:srgbClr val="F7FAFC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1" name="TextBox 220"/>
          <p:cNvSpPr txBox="1"/>
          <p:nvPr/>
        </p:nvSpPr>
        <p:spPr>
          <a:xfrm>
            <a:off x="658368" y="5257800"/>
            <a:ext cx="3822191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505A64"/>
                </a:solidFill>
                <a:latin typeface="Segoe UI"/>
              </a:rPr>
              <a:t>100 %   ·   60 × 40 m   ·   Grid 0.5 m   ·   ☑ Snap   ·   View: Normal view   ·   ☐ Names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041648" y="5257800"/>
            <a:ext cx="3383279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20" b="1" i="0" lang="en-US">
                <a:solidFill>
                  <a:srgbClr val="B7791F"/>
                </a:solidFill>
                <a:latin typeface="Segoe UI"/>
              </a:rPr>
              <a:t>⚠ 2 notes in the check report   ·   3 assignments open</a:t>
            </a:r>
          </a:p>
        </p:txBody>
      </p:sp>
      <p:sp>
        <p:nvSpPr>
          <p:cNvPr id="223" name="Oval 222"/>
          <p:cNvSpPr/>
          <p:nvPr/>
        </p:nvSpPr>
        <p:spPr>
          <a:xfrm>
            <a:off x="3310128" y="155448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4" name="TextBox 223"/>
          <p:cNvSpPr txBox="1"/>
          <p:nvPr/>
        </p:nvSpPr>
        <p:spPr>
          <a:xfrm>
            <a:off x="3310128" y="161391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225" name="Oval 224"/>
          <p:cNvSpPr/>
          <p:nvPr/>
        </p:nvSpPr>
        <p:spPr>
          <a:xfrm>
            <a:off x="2734056" y="182422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6" name="TextBox 225"/>
          <p:cNvSpPr txBox="1"/>
          <p:nvPr/>
        </p:nvSpPr>
        <p:spPr>
          <a:xfrm>
            <a:off x="2734056" y="188366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27" name="Oval 226"/>
          <p:cNvSpPr/>
          <p:nvPr/>
        </p:nvSpPr>
        <p:spPr>
          <a:xfrm>
            <a:off x="585216" y="490118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8" name="TextBox 227"/>
          <p:cNvSpPr txBox="1"/>
          <p:nvPr/>
        </p:nvSpPr>
        <p:spPr>
          <a:xfrm>
            <a:off x="585216" y="496062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29" name="Oval 228"/>
          <p:cNvSpPr/>
          <p:nvPr/>
        </p:nvSpPr>
        <p:spPr>
          <a:xfrm>
            <a:off x="1389888" y="47731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0" name="TextBox 229"/>
          <p:cNvSpPr txBox="1"/>
          <p:nvPr/>
        </p:nvSpPr>
        <p:spPr>
          <a:xfrm>
            <a:off x="1389888" y="48326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31" name="Oval 230"/>
          <p:cNvSpPr/>
          <p:nvPr/>
        </p:nvSpPr>
        <p:spPr>
          <a:xfrm>
            <a:off x="5961888" y="239572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2" name="TextBox 231"/>
          <p:cNvSpPr txBox="1"/>
          <p:nvPr/>
        </p:nvSpPr>
        <p:spPr>
          <a:xfrm>
            <a:off x="5961888" y="245516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33" name="Oval 232"/>
          <p:cNvSpPr/>
          <p:nvPr/>
        </p:nvSpPr>
        <p:spPr>
          <a:xfrm>
            <a:off x="3904487" y="504748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4" name="TextBox 233"/>
          <p:cNvSpPr txBox="1"/>
          <p:nvPr/>
        </p:nvSpPr>
        <p:spPr>
          <a:xfrm>
            <a:off x="3904487" y="510692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6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7927847" y="135331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Header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7927847" y="157302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Back, Undo, Copy, Align, Group - on the right Search,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Save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and the menu ☰.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7927847" y="2102358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Floor tabs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7927847" y="2322068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One tab per floor, as later on the website. A double click opens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Floor settings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,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+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adds one.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7927847" y="2851404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Tools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7927847" y="3071113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From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Select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through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Booth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and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Booth rows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to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Location point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and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Measure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241" name="TextBox 240"/>
          <p:cNvSpPr txBox="1"/>
          <p:nvPr/>
        </p:nvSpPr>
        <p:spPr>
          <a:xfrm>
            <a:off x="7927847" y="3600449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Side bar</a:t>
            </a:r>
          </a:p>
        </p:txBody>
      </p:sp>
      <p:sp>
        <p:nvSpPr>
          <p:cNvPr id="242" name="TextBox 241"/>
          <p:cNvSpPr txBox="1"/>
          <p:nvPr/>
        </p:nvSpPr>
        <p:spPr>
          <a:xfrm>
            <a:off x="7927847" y="3820159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en-US">
                <a:solidFill>
                  <a:srgbClr val="3B4A57"/>
                </a:solidFill>
                <a:latin typeface="Segoe UI"/>
              </a:rPr>
              <a:t>Layers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,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Exhibitors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and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Colours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. The arrow at the top or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Ctrl + B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collapses it.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7927847" y="4349495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5  Properties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7927847" y="456920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fields of the selected element. With nothing selected: floor and underlay.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7927847" y="5098541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6  Status bar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7927847" y="531825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Zoom, grid, snapping, view - on the right check report and open assignments.</a:t>
            </a:r>
          </a:p>
        </p:txBody>
      </p:sp>
      <p:sp>
        <p:nvSpPr>
          <p:cNvPr id="247" name="Rectangle 246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8" name="Rectangle 247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9" name="TextBox 24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mouse wheel scrolls,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Ctrl + mouse wheel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zooms, and holding the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space bar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moves the view with any tool.</a:t>
            </a:r>
          </a:p>
        </p:txBody>
      </p:sp>
      <p:sp>
        <p:nvSpPr>
          <p:cNvPr id="251" name="Rectangle 25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2" name="TextBox 25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8 / 58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tools (1 of 2): booths, rooms, areas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37595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Tool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494" y="1435608"/>
            <a:ext cx="73099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9365" y="1435608"/>
            <a:ext cx="740224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How it works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82816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Select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494" y="1828165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9365" y="1828165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Click selects, drag moves, Shift + click adds to the selection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30593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Move view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35494" y="2305939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9365" y="2305939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Drag moves the view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278371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Booth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5494" y="2783713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9365" y="2783713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Drag out a shape or click for a booth of 3 × 2 m; choose the shape by clicking the button (chapter 1.4)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261487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Booth rows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35494" y="3261487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49365" y="3261487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Drag out the area the rows are to fill - chapter 1.6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739261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Room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35494" y="3739261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9365" y="3739261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Drag out a shape; the room becomes a sublocation of the floor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421703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Room from shape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35494" y="4217035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9365" y="4217035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Click into a room of the original drawing - chapter 1.9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6656" y="469480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Area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35494" y="4694809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49365" y="4694809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Stage, catering, storage - in any shape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76656" y="517258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Overlay card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35494" y="5172583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49365" y="5172583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Drag out a frame for an info card in the overview - chapter 2.4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buttons for booth, room, area and overlay show a small shape at the bottom right - so you see which shape currently applies. Below the tool bar there is always a short hint.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9 / 58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tools (2 of 2): walls, symbols, QR codes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37595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Tool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494" y="1435608"/>
            <a:ext cx="73099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9365" y="1435608"/>
            <a:ext cx="740224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How it works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82816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Wall / 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494" y="1828165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9365" y="1828165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Click the points; Shift keeps 45° steps, double click or Enter finishes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30593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Building elements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35494" y="2305939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9365" y="2305939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Palette with doors, stairs, elevator, arrows and walkway - chapter 1.7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278371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Site objects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5494" y="2783713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9365" y="2783713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Trees, paths, fountains, benches, lamps - chapter 1.8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261487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Text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35494" y="3261487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49365" y="3261487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Click where the text should go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739261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Symbol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35494" y="3739261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9365" y="3739261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Palette with 56 pictograms from toilets to stage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421703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Location point (QR code)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35494" y="4217035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Q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9365" y="4217035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Click where the poster will hang - chapter 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6656" y="469480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Image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35494" y="4694809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49365" y="4694809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An image from the media library, such as a sponsor logo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76656" y="517258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1F2933"/>
                </a:solidFill>
                <a:latin typeface="Segoe UI"/>
              </a:rPr>
              <a:t>Measure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35494" y="5172583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49365" y="5172583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Dragging measures a distance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buttons for building elements, site objects and symbols show the element chosen last; a click opens the selection.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10 / 58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Shapes, free shapes and bent edges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229514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Seven shapes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5831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Rectangle, circle, oval, triangle, right-angled triangle, semicircle and half oval - for booths, rooms, areas and overlays.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33756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Click the tool button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229514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Free shape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5831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Click the corners; a click on the first point, double click or Enter finishes. Drag, add and remove points with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Alt + click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333756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For corners and special booths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922776"/>
            <a:ext cx="5391759" cy="229514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922776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4160520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Convert to free shape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451858"/>
            <a:ext cx="4989423" cy="15831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Turns any fixed shape into points - then every edge can be moved and bent.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90702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In the properties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922776"/>
            <a:ext cx="5391759" cy="229514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922776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4160520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Bending an edge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451858"/>
            <a:ext cx="4989423" cy="15831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Drag the round handle next to the middle of an edge. Alt + click on it makes it straight again,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Make all edges straight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all at once.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90702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Walls and lines too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11 / 58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Creating a floor and adding a floor plan below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6928" y="136245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0360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1353312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Double-click the floor tab: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Floor settings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1577213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Name, width, height - plus </a:t>
            </a:r>
            <a:r>
              <a:rPr sz="950" b="1" i="0" lang="en-US">
                <a:solidFill>
                  <a:srgbClr val="6B7A88"/>
                </a:solidFill>
                <a:latin typeface="Segoe UI"/>
              </a:rPr>
              <a:t>Building / Hall name</a:t>
            </a:r>
            <a:r>
              <a:rPr sz="950" b="0" i="0" lang="en-US">
                <a:solidFill>
                  <a:srgbClr val="6B7A88"/>
                </a:solidFill>
                <a:latin typeface="Segoe UI"/>
              </a:rPr>
              <a:t> and </a:t>
            </a:r>
            <a:r>
              <a:rPr sz="950" b="1" i="0" lang="en-US">
                <a:solidFill>
                  <a:srgbClr val="6B7A88"/>
                </a:solidFill>
                <a:latin typeface="Segoe UI"/>
              </a:rPr>
              <a:t>Floor level</a:t>
            </a:r>
            <a:r>
              <a:rPr sz="950" b="0" i="0" lang="en-US">
                <a:solidFill>
                  <a:srgbClr val="6B7A88"/>
                </a:solidFill>
                <a:latin typeface="Segoe UI"/>
              </a:rPr>
              <a:t> for campus and floors (chapter 2.3).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2113661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54809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2104517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With nothing selected,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Choose underlay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 on the right.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2328417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PNG, JPG, PDF or SVG - it never appears on the website.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2720085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76123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" y="2710942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Calibrate the scale: trace a known distance.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" y="2934842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Such as a wall you know is 24 m long.</a:t>
            </a:r>
          </a:p>
        </p:txBody>
      </p:sp>
      <p:sp>
        <p:nvSpPr>
          <p:cNvPr id="18" name="Oval 17"/>
          <p:cNvSpPr/>
          <p:nvPr/>
        </p:nvSpPr>
        <p:spPr>
          <a:xfrm>
            <a:off x="566928" y="3326511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367659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6" y="3317367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Enter the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Real length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,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Calibrate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" y="3541267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With </a:t>
            </a:r>
            <a:r>
              <a:rPr sz="950" b="1" i="0" lang="en-US">
                <a:solidFill>
                  <a:srgbClr val="6B7A88"/>
                </a:solidFill>
                <a:latin typeface="Segoe UI"/>
              </a:rPr>
              <a:t>Scale the elements of this floor as well</a:t>
            </a:r>
            <a:r>
              <a:rPr sz="950" b="0" i="0" lang="en-US">
                <a:solidFill>
                  <a:srgbClr val="6B7A88"/>
                </a:solidFill>
                <a:latin typeface="Segoe UI"/>
              </a:rPr>
              <a:t> drawn elements grow along.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407771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411886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" y="4068572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Choose the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Opacity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 so that you can draw over it comfortably.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976" y="4470654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35 % is a good start.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23967" y="1353312"/>
            <a:ext cx="640080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223967" y="1353312"/>
            <a:ext cx="640080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15407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23967" y="1536192"/>
            <a:ext cx="4846320" cy="3886200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223967" y="1536192"/>
            <a:ext cx="48463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406847" y="1572768"/>
            <a:ext cx="987552" cy="1920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406847" y="1572768"/>
            <a:ext cx="987552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61711" y="1613916"/>
            <a:ext cx="713232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en-US">
                <a:solidFill>
                  <a:srgbClr val="0B3A5D"/>
                </a:solidFill>
                <a:latin typeface="Segoe UI"/>
              </a:rPr>
              <a:t>Ground floor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1519" y="1600200"/>
            <a:ext cx="146304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6B7A88"/>
                </a:solidFill>
                <a:latin typeface="Segoe UI"/>
              </a:rPr>
              <a:t>⚙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98287" y="1920240"/>
            <a:ext cx="4297680" cy="2865120"/>
          </a:xfrm>
          <a:prstGeom prst="rect">
            <a:avLst/>
          </a:prstGeom>
          <a:solidFill>
            <a:srgbClr val="FAFBFC"/>
          </a:solidFill>
          <a:ln w="3048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248802" y="1920240"/>
            <a:ext cx="18288" cy="2005584"/>
          </a:xfrm>
          <a:prstGeom prst="rect">
            <a:avLst/>
          </a:prstGeom>
          <a:solidFill>
            <a:srgbClr val="B8C1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248802" y="3582009"/>
            <a:ext cx="1547164" cy="18288"/>
          </a:xfrm>
          <a:prstGeom prst="rect">
            <a:avLst/>
          </a:prstGeom>
          <a:solidFill>
            <a:srgbClr val="B8C1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772607" y="2923032"/>
            <a:ext cx="384048" cy="201168"/>
          </a:xfrm>
          <a:prstGeom prst="rect">
            <a:avLst/>
          </a:prstGeom>
          <a:noFill/>
          <a:ln w="762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275527" y="2923032"/>
            <a:ext cx="384048" cy="201168"/>
          </a:xfrm>
          <a:prstGeom prst="rect">
            <a:avLst/>
          </a:prstGeom>
          <a:noFill/>
          <a:ln w="762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778447" y="2923032"/>
            <a:ext cx="384048" cy="201168"/>
          </a:xfrm>
          <a:prstGeom prst="rect">
            <a:avLst/>
          </a:prstGeom>
          <a:noFill/>
          <a:ln w="762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281367" y="2923032"/>
            <a:ext cx="384048" cy="201168"/>
          </a:xfrm>
          <a:prstGeom prst="rect">
            <a:avLst/>
          </a:prstGeom>
          <a:noFill/>
          <a:ln w="762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589727" y="4584192"/>
            <a:ext cx="21945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6B7A88"/>
                </a:solidFill>
                <a:latin typeface="Segoe UI"/>
              </a:rPr>
              <a:t>Underlay: plan-2026.pdf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98287" y="2029968"/>
            <a:ext cx="2750515" cy="2743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5452567" y="1997964"/>
            <a:ext cx="91440" cy="9144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C257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203082" y="1997964"/>
            <a:ext cx="91440" cy="9144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C257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498287" y="2093976"/>
            <a:ext cx="275051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C25708"/>
                </a:solidFill>
                <a:latin typeface="Segoe UI"/>
              </a:rPr>
              <a:t>24 m ?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69887" y="3758184"/>
            <a:ext cx="3017520" cy="1481328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997903" y="3840480"/>
            <a:ext cx="2560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0B3A5D"/>
                </a:solidFill>
                <a:latin typeface="Segoe UI"/>
              </a:rPr>
              <a:t>Calibrate scale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667951" y="3822191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en-US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869887" y="4069080"/>
            <a:ext cx="301752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997903" y="4142232"/>
            <a:ext cx="276148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en-US">
                <a:solidFill>
                  <a:srgbClr val="6B7A88"/>
                </a:solidFill>
                <a:latin typeface="Segoe UI"/>
              </a:rPr>
              <a:t>Drag along a distance of known length on the underlay.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97903" y="4325112"/>
            <a:ext cx="9144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Real length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997903" y="4462272"/>
            <a:ext cx="91440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061911" y="4494276"/>
            <a:ext cx="6858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24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058607" y="4517136"/>
            <a:ext cx="91440" cy="91440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195767" y="4498848"/>
            <a:ext cx="160019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Scale the elements of this floor as well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012887" y="4910328"/>
            <a:ext cx="841248" cy="219456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012887" y="4946904"/>
            <a:ext cx="8412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Cancel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927287" y="4910328"/>
            <a:ext cx="841248" cy="219456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927287" y="4946904"/>
            <a:ext cx="8412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Calibrate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0070287" y="1536192"/>
            <a:ext cx="1554480" cy="38862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180015" y="1627632"/>
            <a:ext cx="133502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en-US">
                <a:solidFill>
                  <a:srgbClr val="0B3A5D"/>
                </a:solidFill>
                <a:latin typeface="Segoe UI"/>
              </a:rPr>
              <a:t>Ground floor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180015" y="1847088"/>
            <a:ext cx="133502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Underlay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0180015" y="2011680"/>
            <a:ext cx="1335024" cy="1828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180015" y="2029968"/>
            <a:ext cx="133502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Choose underlay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0180015" y="2304288"/>
            <a:ext cx="91440" cy="91440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317175" y="2286000"/>
            <a:ext cx="119786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Visible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180015" y="2487168"/>
            <a:ext cx="133502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Opacity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180015" y="2624328"/>
            <a:ext cx="1335024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244023" y="2656332"/>
            <a:ext cx="110642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35 %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180015" y="2889504"/>
            <a:ext cx="1335024" cy="18288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180015" y="2907792"/>
            <a:ext cx="133502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333D47"/>
                </a:solidFill>
                <a:latin typeface="Segoe UI"/>
              </a:rPr>
              <a:t>Calibrate scale</a:t>
            </a:r>
          </a:p>
        </p:txBody>
      </p:sp>
      <p:sp>
        <p:nvSpPr>
          <p:cNvPr id="73" name="Oval 72"/>
          <p:cNvSpPr/>
          <p:nvPr/>
        </p:nvSpPr>
        <p:spPr>
          <a:xfrm>
            <a:off x="6421831" y="151790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421831" y="157734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75" name="Oval 74"/>
          <p:cNvSpPr/>
          <p:nvPr/>
        </p:nvSpPr>
        <p:spPr>
          <a:xfrm>
            <a:off x="9942271" y="196596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9942271" y="202539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77" name="Oval 76"/>
          <p:cNvSpPr/>
          <p:nvPr/>
        </p:nvSpPr>
        <p:spPr>
          <a:xfrm>
            <a:off x="6736384" y="170992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736384" y="176936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79" name="Oval 78"/>
          <p:cNvSpPr/>
          <p:nvPr/>
        </p:nvSpPr>
        <p:spPr>
          <a:xfrm>
            <a:off x="6714439" y="440740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714439" y="446684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81" name="Oval 80"/>
          <p:cNvSpPr/>
          <p:nvPr/>
        </p:nvSpPr>
        <p:spPr>
          <a:xfrm>
            <a:off x="9942271" y="257860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42271" y="263804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FDF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CAUTION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designer shows a PDF through the preview image WordPress creates - that needs Imagick on the server. If it is missing, upload the plan as PNG or JPG.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12 / 58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Booth rows: a whole hall in one go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766560" cy="3886200"/>
          </a:xfrm>
          <a:prstGeom prst="rect">
            <a:avLst/>
          </a:prstGeom>
          <a:solidFill>
            <a:srgbClr val="E4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5528" y="1673352"/>
            <a:ext cx="6309360" cy="3611880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3544" y="1755648"/>
            <a:ext cx="58521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0B3A5D"/>
                </a:solidFill>
                <a:latin typeface="Segoe UI"/>
              </a:rPr>
              <a:t>Booth rows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85432" y="1737360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en-US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5528" y="1984248"/>
            <a:ext cx="630936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9848" y="2130552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Booth width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9848" y="2267712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33856" y="2299716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3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9172" y="2130552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Booth depth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19172" y="2267712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583179" y="2299716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2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9848" y="2532888"/>
            <a:ext cx="27889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Layout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9848" y="2670048"/>
            <a:ext cx="278892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33856" y="2702052"/>
            <a:ext cx="25603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Double rows (back to back)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21607" y="2702052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9848" y="2935224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Rows run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69848" y="3072384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33856" y="3104388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horizontally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72284" y="3104388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19172" y="2935224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Aisle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519172" y="3072384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83179" y="3104388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3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848" y="3337560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Prefix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69848" y="3474720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33856" y="3506724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H-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19172" y="3337560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Start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519172" y="3474720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83179" y="3506724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9848" y="3739896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Step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69848" y="3877056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33856" y="3909060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9172" y="3739896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Digits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519172" y="3877056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583179" y="3909060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9848" y="4142232"/>
            <a:ext cx="27889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Order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69848" y="4279392"/>
            <a:ext cx="278892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133856" y="4311396"/>
            <a:ext cx="25603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Snake (every other row backwards)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21607" y="431139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087368" y="2130552"/>
            <a:ext cx="2834640" cy="2331720"/>
          </a:xfrm>
          <a:prstGeom prst="rect">
            <a:avLst/>
          </a:prstGeom>
          <a:solidFill>
            <a:srgbClr val="F7FAFC"/>
          </a:solidFill>
          <a:ln w="1016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517136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517136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517136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517136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846320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46320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46320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846320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175504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175504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H-03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175504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175504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504688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504688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H-04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504688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504688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H-09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833872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833872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833872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833872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H-08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163056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163056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63056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163056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H-07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087368" y="2875970"/>
            <a:ext cx="283464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80" b="0" i="0" lang="en-US">
                <a:solidFill>
                  <a:srgbClr val="6B7A88"/>
                </a:solidFill>
                <a:latin typeface="Segoe UI"/>
              </a:rPr>
              <a:t>Aisle  3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517136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517136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H-13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517136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517136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H-24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846320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846320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H-14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846320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4846320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H-23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175504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5175504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75504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5175504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H-22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504688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5504688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H-16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504688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5504688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H-21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833872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833872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H-17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833872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5833872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H-20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163056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163056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H-18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163056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6163056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en-US">
                <a:solidFill>
                  <a:srgbClr val="1A3A5A"/>
                </a:solidFill>
                <a:latin typeface="Segoe UI"/>
              </a:rPr>
              <a:t>H-19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178807" y="4206240"/>
            <a:ext cx="2651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20" b="1" i="0" lang="en-US">
                <a:solidFill>
                  <a:srgbClr val="0B3A5D"/>
                </a:solidFill>
                <a:latin typeface="Segoe UI"/>
              </a:rPr>
              <a:t>24 booths in 4 rows: H-01 … H-24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95528" y="4828032"/>
            <a:ext cx="630936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9" name="Rounded Rectangle 98"/>
          <p:cNvSpPr/>
          <p:nvPr/>
        </p:nvSpPr>
        <p:spPr>
          <a:xfrm>
            <a:off x="4773168" y="4919472"/>
            <a:ext cx="868680" cy="2286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4773168" y="4960620"/>
            <a:ext cx="868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Cancel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5733288" y="4919472"/>
            <a:ext cx="1207008" cy="228600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5733288" y="4960620"/>
            <a:ext cx="120700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Create booths</a:t>
            </a:r>
          </a:p>
        </p:txBody>
      </p:sp>
      <p:sp>
        <p:nvSpPr>
          <p:cNvPr id="103" name="Oval 102"/>
          <p:cNvSpPr/>
          <p:nvPr/>
        </p:nvSpPr>
        <p:spPr>
          <a:xfrm>
            <a:off x="786384" y="221284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86384" y="227228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5" name="Oval 104"/>
          <p:cNvSpPr/>
          <p:nvPr/>
        </p:nvSpPr>
        <p:spPr>
          <a:xfrm>
            <a:off x="786384" y="261518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786384" y="267462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07" name="Oval 106"/>
          <p:cNvSpPr/>
          <p:nvPr/>
        </p:nvSpPr>
        <p:spPr>
          <a:xfrm>
            <a:off x="786384" y="341985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786384" y="347929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09" name="Oval 108"/>
          <p:cNvSpPr/>
          <p:nvPr/>
        </p:nvSpPr>
        <p:spPr>
          <a:xfrm>
            <a:off x="6739128" y="208483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6739128" y="214426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Drag out an area, fill in the dialog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Size of a booth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en-US">
                <a:solidFill>
                  <a:srgbClr val="3B4A57"/>
                </a:solidFill>
                <a:latin typeface="Segoe UI"/>
              </a:rPr>
              <a:t>Booth width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and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Booth depth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- in metres, in feet with the imperial unit.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7744967" y="248640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Layout and aisle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744967" y="270611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en-US">
                <a:solidFill>
                  <a:srgbClr val="3B4A57"/>
                </a:solidFill>
                <a:latin typeface="Segoe UI"/>
              </a:rPr>
              <a:t>Double rows (back to back)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or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Single rows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, horizontal or vertical, with the aisle width in between.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7744967" y="323545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The numbering scheme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744967" y="3455161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Consolas"/>
              </a:rPr>
              <a:t>H-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+ start 1 + step 1 + 2 digits gives H-01, H-02 … The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Order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decides how to count.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744967" y="398449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The preview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744967" y="420420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Number and range of the numbers. If numbers are already used, the dialog creates nothing.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 lang="en-US">
                <a:solidFill>
                  <a:srgbClr val="2B3844"/>
                </a:solidFill>
                <a:latin typeface="Segoe UI"/>
              </a:rPr>
              <a:t>Renumber booths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in the menu ☰ renumbers a selection with the same scheme. If the mode is “Maintain in the designer”, the exhibitors move along.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13 / 58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Building elements: doors, stairs, elevator, arrows, walkway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46734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Element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6881" y="1435608"/>
            <a:ext cx="374676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Drawing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56527" y="1435608"/>
            <a:ext cx="4295087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Properties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856232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Door, double door, passage, emergency exit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6881" y="1856232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Click on a wall - the element aligns itself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56527" y="1856232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Kind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, width, rotation, </a:t>
            </a:r>
            <a:r>
              <a:rPr sz="950" b="1" i="0" lang="en-US">
                <a:solidFill>
                  <a:srgbClr val="1F2933"/>
                </a:solidFill>
                <a:latin typeface="Segoe UI"/>
              </a:rPr>
              <a:t>Emergency exit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en-US">
                <a:solidFill>
                  <a:srgbClr val="1F2933"/>
                </a:solidFill>
                <a:latin typeface="Segoe UI"/>
              </a:rPr>
              <a:t>Opens to the other side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906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190623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382647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Stairs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26881" y="2382647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Drag out a rectangle; the steps run lengthwise, rotate with 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56527" y="2382647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Caption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en-US">
                <a:solidFill>
                  <a:srgbClr val="1F2933"/>
                </a:solidFill>
                <a:latin typeface="Segoe UI"/>
              </a:rPr>
              <a:t>Step depth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en-US">
                <a:solidFill>
                  <a:srgbClr val="1F2933"/>
                </a:solidFill>
                <a:latin typeface="Segoe UI"/>
              </a:rPr>
              <a:t>Arrow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 in or against the running direction, </a:t>
            </a:r>
            <a:r>
              <a:rPr sz="950" b="1" i="0" lang="en-US">
                <a:solidFill>
                  <a:srgbClr val="1F2933"/>
                </a:solidFill>
                <a:latin typeface="Segoe UI"/>
              </a:rPr>
              <a:t>Step lines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71703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2909062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Elevator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26881" y="2909062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Drag out a rectangle for the shaft or click for 2.2 × 2.2 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56527" y="2909062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Caption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en-US">
                <a:solidFill>
                  <a:srgbClr val="1F2933"/>
                </a:solidFill>
                <a:latin typeface="Segoe UI"/>
              </a:rPr>
              <a:t>Diagonal cross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en-US">
                <a:solidFill>
                  <a:srgbClr val="1F2933"/>
                </a:solidFill>
                <a:latin typeface="Segoe UI"/>
              </a:rPr>
              <a:t>Arrows up/down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en-US">
                <a:solidFill>
                  <a:srgbClr val="1F2933"/>
                </a:solidFill>
                <a:latin typeface="Segoe UI"/>
              </a:rPr>
              <a:t>Symbol colour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24345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243453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435477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Arrow, double arrow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26881" y="3435477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Click the points; double click or Enter finishes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56527" y="3435477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Arrowheads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: none, at the end, at both ends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376986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961891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Walkway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6881" y="3961891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Click the points; double click or Enter finishes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56527" y="3961891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Wide line, 2 m, with round ends - for paths in the outdoor area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429628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66928" y="4296283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4488306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Triangle arrow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26881" y="4488306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In four directions; click where it should go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56527" y="4488306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Size, colour, rotation like a symbol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482269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023865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5023865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142737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3936" y="5142737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Stairs and elevators can be linked with another floor (chapter 2.1). An emergency exit appears on the website as a pictogram in the quick filter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First Aid &amp; Safety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14 / 58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Symbols and site objects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56 pictograms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Toilets, first aid, info, food, stage, stairs, elevator, moving walkways, parking, train - with a coloured background.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Tab 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Symbols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, key 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13 site objects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Tree, pine tree, bush, path, walkway, fountain, park bench, seat, seating row, street lamp, fence, planter, pond - without a background.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Tab 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Site objects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, key 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Properties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en-US">
                <a:solidFill>
                  <a:srgbClr val="3B4A57"/>
                </a:solidFill>
                <a:latin typeface="Segoe UI"/>
              </a:rPr>
              <a:t>Size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,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Rotation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,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Background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,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Symbol colour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, a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Caption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and a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Click ID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The pictogram can be exchanged anytime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On the website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Every pictogram carries its key, such as </a:t>
            </a:r>
            <a:r>
              <a:rPr sz="1050" b="0" i="0" lang="en-US">
                <a:solidFill>
                  <a:srgbClr val="3B4A57"/>
                </a:solidFill>
                <a:latin typeface="Consolas"/>
              </a:rPr>
              <a:t>wc-male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 That is how the core's map search and quick filters find it.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List of all keys: chapter 6.6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caption of a symbol appears on the website in the notice card and in the hit lists of the map search - such as “WC Foyer”.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15 / 58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Rooms, areas and labels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A room becomes a location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Every room is a sublocation of the floor tab. Exhibitors on a booth in it get it as their location.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Renaming takes the location along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Room from shape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A click into a closed shape of the original drawing creates an invisible room with exactly that outline - just type the name.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Needs an SVG drawing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Area with click ID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Stage or catering are just drawing at first. With a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Click ID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such as </a:t>
            </a:r>
            <a:r>
              <a:rPr sz="1050" b="0" i="0" lang="en-US">
                <a:solidFill>
                  <a:srgbClr val="3B4A57"/>
                </a:solidFill>
                <a:latin typeface="Consolas"/>
              </a:rPr>
              <a:t>STAGE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they become clickable on the website.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Needs an entry with this booth number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Text as location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en-US">
                <a:solidFill>
                  <a:srgbClr val="3B4A57"/>
                </a:solidFill>
                <a:latin typeface="Segoe UI"/>
              </a:rPr>
              <a:t>Use as location (like a room)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makes a text a sublocation of the floor, such as “Signing area”.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Booths only belong to rooms, though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If another event uses the same location, it stays for that event on renaming - only the exhibitors of this event move along.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16 / 58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Colours, patterns and layers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Colours per element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en-US">
                <a:solidFill>
                  <a:srgbClr val="3B4A57"/>
                </a:solidFill>
                <a:latin typeface="Segoe UI"/>
              </a:rPr>
              <a:t>Fill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,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Border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and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Text colour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- or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None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: then invisible on the website but still clickable.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For booths, rooms, areas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4314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4314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5482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Colour themes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482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Named colours such as “Artist alley”. Change the colour and all its booths change along.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482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Insert colour legend in the menu 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1700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1700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2868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Shape and pattern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868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Corner radius, line width, dashed border and eleven patterns - dots, stripes, grid, confetti.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For areas and rooms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Label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Font, size, bold or italic; the position in a 3 × 3 grid or freely, plus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Orientation / Rotation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: 0°, 90°, 180°, 270° or free.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Reset position anytime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44314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4314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45482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Working views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5482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en-US">
                <a:solidFill>
                  <a:srgbClr val="3B4A57"/>
                </a:solidFill>
                <a:latin typeface="Segoe UI"/>
              </a:rPr>
              <a:t>Occupancy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highlights empty booths,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By exhibitor type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colours by type.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Names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shows who stands where.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5482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Never published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21700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121700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22868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Nine layers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2868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From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Underlay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to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Hall Overlays / Cards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, each one can be hidden and locked.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22868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The underlay stays internal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All fields are in the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Properties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on the right. With several elements selected the area shows the shared ones - a change then applies to all.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17 / 58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What is on the booth: number, name, 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4726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Content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2140" y="1435608"/>
            <a:ext cx="721947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Result on the website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28165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No label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2140" y="1828165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The booth stays empty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05939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Booth number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2140" y="2305939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Only the number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783713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2140" y="2783713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Only the exhibitor's name, centred, without a number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261487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Booth number + name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32140" y="3261487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Number and name of the exhibitor - the default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739261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Logo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32140" y="3739261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Only the logo, across the whole booth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217035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Logo + booth number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32140" y="4217035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The logo, the number as a small badge top left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694809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Logo + name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32140" y="4694809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The logo, the name at the bottom edge, without a number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5172583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Logo + name + booth number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32140" y="5172583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Logo, name and number badge - the number one step smaller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number badge has 85 % opacity - logo and booth colour shine through. The logo is the exhibitor's featured image; you move and scale it with the mouse,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Logo size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and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Logo rotation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are in the properties. Only published exhibitors appear on the website.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18 / 58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keyboard shortcuts for every 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28982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FFFFF"/>
                </a:solidFill>
                <a:latin typeface="Segoe UI"/>
              </a:rPr>
              <a:t>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49365" y="1435608"/>
            <a:ext cx="740224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FFFFF"/>
                </a:solidFill>
                <a:latin typeface="Segoe UI"/>
              </a:rPr>
              <a:t>Effect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776641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V · H · B · 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9365" y="1776641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Select · Move view · Booth · Booth rows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04642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046427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158860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W · D · 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49365" y="2158860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Wall · Building elements · Site objects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42864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541079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T · I · Q ·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9365" y="2541079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Text · Symbol · Location point · Measure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810865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810865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2923298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Hold space bar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9365" y="2923298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Move the view with any tool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19308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305517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Ctrl + mouse wheel · + / − /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49365" y="3305517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Zoom · zoom in, zoom out, fit floor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575304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3687737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Ctrl + Z / Ctrl + 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49365" y="3687737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Undo / Redo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39575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069956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Ctrl + C / V / X / 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49365" y="4069956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Copy, Paste, Cut, Duplicate - across floors too, in the same spot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433974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4339742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4452175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Ctrl + G · Ctrl + 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9365" y="4452175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Group (with Shift ungroup) · collapse and expand the side bar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4721961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6656" y="4834394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Arrow keys · 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49365" y="4834394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Move by one grid step (with Shift ten) · rotate 90°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928" y="510418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66928" y="5104180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76656" y="5216613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Enter / Esc · Ctrl + 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49365" y="5216613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Finish / cancel drawing · Save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All keyboard shortcuts are in the menu ☰ under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Keyboard shortcuts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 · Drawing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19 / 58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en-US">
                <a:solidFill>
                  <a:srgbClr val="CDDFEE"/>
                </a:solidFill>
                <a:latin typeface="Segoe U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en-US">
                <a:solidFill>
                  <a:srgbClr val="0B3A5D"/>
                </a:solidFill>
                <a:latin typeface="Segoe UI"/>
              </a:rPr>
              <a:t>Links and overview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en-US">
                <a:solidFill>
                  <a:srgbClr val="4A5D6E"/>
                </a:solidFill>
                <a:latin typeface="Segoe UI"/>
              </a:rPr>
              <a:t>Stairs lead to the next floor, buildings to their plan - and large halls get an info card.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2395728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Link to a floor or map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Campus buildings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Building and level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Overlay cards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What the website makes of it</a:t>
            </a:r>
          </a:p>
        </p:txBody>
      </p:sp>
      <p:sp>
        <p:nvSpPr>
          <p:cNvPr id="25" name="Oval 24"/>
          <p:cNvSpPr/>
          <p:nvPr/>
        </p:nvSpPr>
        <p:spPr>
          <a:xfrm>
            <a:off x="7342632" y="384048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7818120" y="382676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Programme in the room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2 · Links and overview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20 / 58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Linking elements: floors, maps, buildings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4160520" cy="3886200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727448" y="1536192"/>
            <a:ext cx="2606040" cy="38862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8096" y="1737360"/>
            <a:ext cx="3758184" cy="3483864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77824" y="1847088"/>
            <a:ext cx="2330074" cy="3264408"/>
          </a:xfrm>
          <a:prstGeom prst="rect">
            <a:avLst/>
          </a:prstGeom>
          <a:solidFill>
            <a:srgbClr val="FFFFFF"/>
          </a:solidFill>
          <a:ln w="2032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14983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983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26134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26134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37285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37285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48436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248436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59587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659587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4983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14983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26134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26134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837285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837285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48436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248436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659587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59587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14983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14983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426134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426134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37285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837285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248436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248436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659587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659587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2688" y="1901952"/>
            <a:ext cx="2220346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0B3A5D"/>
                </a:solidFill>
                <a:latin typeface="Segoe UI"/>
              </a:rPr>
              <a:t>Hall 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50392" y="1819656"/>
            <a:ext cx="2384938" cy="3319272"/>
          </a:xfrm>
          <a:prstGeom prst="rect">
            <a:avLst/>
          </a:prstGeom>
          <a:noFill/>
          <a:ln w="1778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657600" y="2011680"/>
            <a:ext cx="640080" cy="420624"/>
          </a:xfrm>
          <a:prstGeom prst="rect">
            <a:avLst/>
          </a:prstGeom>
          <a:solidFill>
            <a:srgbClr val="FFFFFF"/>
          </a:solidFill>
          <a:ln w="10160">
            <a:solidFill>
              <a:srgbClr val="8EA2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712463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808476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904487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000500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096511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192524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657600" y="2468880"/>
            <a:ext cx="6400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b="0" i="0" lang="en-US">
                <a:solidFill>
                  <a:srgbClr val="6B7A88"/>
                </a:solidFill>
                <a:latin typeface="Segoe UI"/>
              </a:rPr>
              <a:t>Stairs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73752" y="1627632"/>
            <a:ext cx="23134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en-US">
                <a:solidFill>
                  <a:srgbClr val="0B3A5D"/>
                </a:solidFill>
                <a:latin typeface="Segoe UI"/>
              </a:rPr>
              <a:t>Room   Hall 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73752" y="1920240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Name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873752" y="2075688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946904" y="2116836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Hall 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73752" y="2359152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Location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4873752" y="2514600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946904" y="2555748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— by name —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040880" y="2555748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873752" y="285292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Link to floor / map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873752" y="300837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946904" y="304952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1st floor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040880" y="3049524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873752" y="3319272"/>
            <a:ext cx="109728" cy="109728"/>
          </a:xfrm>
          <a:prstGeom prst="rect">
            <a:avLst/>
          </a:prstGeom>
          <a:solidFill>
            <a:srgbClr val="2271B1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047488" y="3296412"/>
            <a:ext cx="213055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60" b="0" i="0" lang="en-US">
                <a:solidFill>
                  <a:srgbClr val="1F2933"/>
                </a:solidFill>
                <a:latin typeface="Segoe UI"/>
              </a:rPr>
              <a:t>Campus building hotspot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873752" y="353872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Target building / hall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873752" y="369417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946904" y="373532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Hall 1</a:t>
            </a:r>
          </a:p>
        </p:txBody>
      </p:sp>
      <p:sp>
        <p:nvSpPr>
          <p:cNvPr id="70" name="Oval 69"/>
          <p:cNvSpPr/>
          <p:nvPr/>
        </p:nvSpPr>
        <p:spPr>
          <a:xfrm>
            <a:off x="4581144" y="297637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581144" y="303580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72" name="Oval 71"/>
          <p:cNvSpPr/>
          <p:nvPr/>
        </p:nvSpPr>
        <p:spPr>
          <a:xfrm>
            <a:off x="4581144" y="323697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581144" y="329641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74" name="Oval 73"/>
          <p:cNvSpPr/>
          <p:nvPr/>
        </p:nvSpPr>
        <p:spPr>
          <a:xfrm>
            <a:off x="4581144" y="366217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581144" y="372160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76" name="Oval 75"/>
          <p:cNvSpPr/>
          <p:nvPr/>
        </p:nvSpPr>
        <p:spPr>
          <a:xfrm>
            <a:off x="3355848" y="198424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3355848" y="204368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For rooms, areas, overlays, stairs, elevators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Link to floor / map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Lists the other floors of this plan and the further maps of the event.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744967" y="248640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Campus building hotspot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744967" y="270611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For buildings on the campus overview map: a click opens the linked hall directly.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744967" y="323545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Target building / hall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744967" y="3455161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name of the building or hall tab, such as “Hall 1”.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744967" y="3829557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Stairs and elevator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744967" y="4049267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Have the same field - plus a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Caption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for the notice card.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On the website this makes the element clickable. A click shows the notice card “Switch to …” - only its button switches the floor. The target floor must be a tab of the same event.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 · Links and overview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21 / 58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A campus map in five steps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36212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36212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Draw the overview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A floor “Venue” with the buildings as rooms, areas or overlay cards.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53553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55305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55305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624590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24590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1609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Set the hotspot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1609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Tick </a:t>
            </a:r>
            <a:r>
              <a:rPr sz="950" b="1" i="0" lang="en-US">
                <a:solidFill>
                  <a:srgbClr val="3B4A57"/>
                </a:solidFill>
                <a:latin typeface="Segoe UI"/>
              </a:rPr>
              <a:t>Campus building hotspot</a:t>
            </a:r>
            <a:r>
              <a:rPr sz="950" b="0" i="0" lang="en-US">
                <a:solidFill>
                  <a:srgbClr val="3B4A57"/>
                </a:solidFill>
                <a:latin typeface="Segoe UI"/>
              </a:rPr>
              <a:t> for every building.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841930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143682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143682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912967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12967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89986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Enter the target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9986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Under </a:t>
            </a:r>
            <a:r>
              <a:rPr sz="950" b="1" i="0" lang="en-US">
                <a:solidFill>
                  <a:srgbClr val="3B4A57"/>
                </a:solidFill>
                <a:latin typeface="Segoe UI"/>
              </a:rPr>
              <a:t>Target building / hall</a:t>
            </a:r>
            <a:r>
              <a:rPr sz="950" b="0" i="0" lang="en-US">
                <a:solidFill>
                  <a:srgbClr val="3B4A57"/>
                </a:solidFill>
                <a:latin typeface="Segoe UI"/>
              </a:rPr>
              <a:t> the name of the hall, such as “Hall 1”.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7130308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432060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32060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01345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01345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78364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Assign floors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78364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In </a:t>
            </a:r>
            <a:r>
              <a:rPr sz="950" b="1" i="0" lang="en-US">
                <a:solidFill>
                  <a:srgbClr val="3B4A57"/>
                </a:solidFill>
                <a:latin typeface="Segoe UI"/>
              </a:rPr>
              <a:t>Floor settings</a:t>
            </a:r>
            <a:r>
              <a:rPr sz="950" b="0" i="0" lang="en-US">
                <a:solidFill>
                  <a:srgbClr val="3B4A57"/>
                </a:solidFill>
                <a:latin typeface="Segoe UI"/>
              </a:rPr>
              <a:t> the </a:t>
            </a:r>
            <a:r>
              <a:rPr sz="950" b="1" i="0" lang="en-US">
                <a:solidFill>
                  <a:srgbClr val="3B4A57"/>
                </a:solidFill>
                <a:latin typeface="Segoe UI"/>
              </a:rPr>
              <a:t>Building / Hall name</a:t>
            </a:r>
            <a:r>
              <a:rPr sz="950" b="0" i="0" lang="en-US">
                <a:solidFill>
                  <a:srgbClr val="3B4A57"/>
                </a:solidFill>
                <a:latin typeface="Segoe UI"/>
              </a:rPr>
              <a:t> for every floor.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9418685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720437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720437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489722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89722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66741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Choose the mode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66741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In the event's hall plan box pick </a:t>
            </a:r>
            <a:r>
              <a:rPr sz="950" b="1" i="0" lang="en-US">
                <a:solidFill>
                  <a:srgbClr val="3B4A57"/>
                </a:solidFill>
                <a:latin typeface="Segoe UI"/>
              </a:rPr>
              <a:t>Hybrid Campus Map</a:t>
            </a:r>
            <a:r>
              <a:rPr sz="950" b="0" i="0" lang="en-US">
                <a:solidFill>
                  <a:srgbClr val="3B4A57"/>
                </a:solidFill>
                <a:latin typeface="Segoe UI"/>
              </a:rPr>
              <a:t> and mark the overview.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3767328"/>
            <a:ext cx="110578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 lang="en-US">
                <a:solidFill>
                  <a:srgbClr val="6B7A88"/>
                </a:solidFill>
                <a:latin typeface="Segoe UI"/>
              </a:rPr>
              <a:t>When saving, the designer writes the building name of every floor into the map row of the hall plan box. On the website a click on a building opens its plan without an intermediate window.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 · Links and overview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22 / 58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map mode of the event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949440" cy="4041648"/>
          </a:xfrm>
          <a:prstGeom prst="rect">
            <a:avLst/>
          </a:prstGeom>
          <a:solidFill>
            <a:srgbClr val="F0F0F1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949440" cy="219456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94460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72768"/>
            <a:ext cx="1481328" cy="3822191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67792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Dashboard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874520"/>
            <a:ext cx="1481328" cy="237744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191566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Exhibitor Manager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12264"/>
            <a:ext cx="1481328" cy="969264"/>
          </a:xfrm>
          <a:prstGeom prst="rect">
            <a:avLst/>
          </a:prstGeom>
          <a:solidFill>
            <a:srgbClr val="2C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215341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Dashboard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233629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en-US">
                <a:solidFill>
                  <a:srgbClr val="FFFFFF"/>
                </a:solidFill>
                <a:latin typeface="Segoe UI"/>
              </a:rPr>
              <a:t>Exhibitors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251917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Add New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270205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Locations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288493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Settings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" y="314096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Media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337870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Pages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9424" y="1700784"/>
            <a:ext cx="4572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1F2933"/>
                </a:solidFill>
                <a:latin typeface="Segoe UI"/>
              </a:rPr>
              <a:t>Edit Event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49424" y="1975104"/>
            <a:ext cx="5065775" cy="3127248"/>
          </a:xfrm>
          <a:prstGeom prst="rect">
            <a:avLst/>
          </a:prstGeom>
          <a:solidFill>
            <a:srgbClr val="FFFFFF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249424" y="1975104"/>
            <a:ext cx="5065775" cy="27432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249424" y="2249424"/>
            <a:ext cx="5065775" cy="10058"/>
          </a:xfrm>
          <a:prstGeom prst="rect">
            <a:avLst/>
          </a:prstGeom>
          <a:solidFill>
            <a:srgbClr val="C3C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59152" y="2043684"/>
            <a:ext cx="484631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1D2327"/>
                </a:solidFill>
                <a:latin typeface="Segoe UI"/>
              </a:rPr>
              <a:t>Hall Plans (Parent Event Only)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7440" y="2377440"/>
            <a:ext cx="4809743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en-US">
                <a:solidFill>
                  <a:srgbClr val="333D47"/>
                </a:solidFill>
                <a:latin typeface="Segoe UI"/>
              </a:rPr>
              <a:t>MAP DISPLAY MODE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77440" y="2523744"/>
            <a:ext cx="4809743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6B7A88"/>
                </a:solidFill>
                <a:latin typeface="Segoe UI"/>
              </a:rPr>
              <a:t>Select how the floor plans are displayed on the frontend map for this event.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377440" y="2706624"/>
            <a:ext cx="1554479" cy="7680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441448" y="2761488"/>
            <a:ext cx="14630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en-US">
                <a:solidFill>
                  <a:srgbClr val="C25708"/>
                </a:solidFill>
                <a:latin typeface="Segoe UI"/>
              </a:rPr>
              <a:t>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96896" y="2770632"/>
            <a:ext cx="129844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en-US">
                <a:solidFill>
                  <a:srgbClr val="1F2933"/>
                </a:solidFill>
                <a:latin typeface="Segoe UI"/>
              </a:rPr>
              <a:t>Classic 2D Hall Plan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41448" y="2926080"/>
            <a:ext cx="1444751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80" b="0" i="0" lang="en-US">
                <a:solidFill>
                  <a:srgbClr val="6B7A88"/>
                </a:solidFill>
                <a:latin typeface="Segoe UI"/>
              </a:rPr>
              <a:t>Standalone SVG floor plan with pan and zoom. Perfect for town halls, hotels, and single buildings.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441448" y="3264408"/>
            <a:ext cx="1183233" cy="1554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620">
            <a:solidFill>
              <a:srgbClr val="6B7A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441448" y="3287268"/>
            <a:ext cx="118323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1" i="0" lang="en-US">
                <a:solidFill>
                  <a:srgbClr val="6B7A88"/>
                </a:solidFill>
                <a:latin typeface="Segoe UI"/>
              </a:rPr>
              <a:t>Single halls &amp; 1-2 rooms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05072" y="2706624"/>
            <a:ext cx="1554479" cy="7680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069080" y="2761488"/>
            <a:ext cx="14630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en-US">
                <a:solidFill>
                  <a:srgbClr val="C25708"/>
                </a:solidFill>
                <a:latin typeface="Segoe UI"/>
              </a:rPr>
              <a:t>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24528" y="2770632"/>
            <a:ext cx="129844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en-US">
                <a:solidFill>
                  <a:srgbClr val="1F2933"/>
                </a:solidFill>
                <a:latin typeface="Segoe UI"/>
              </a:rPr>
              <a:t>Hybrid Campus Map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69080" y="2926080"/>
            <a:ext cx="1444751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80" b="0" i="0" lang="en-US">
                <a:solidFill>
                  <a:srgbClr val="6B7A88"/>
                </a:solidFill>
                <a:latin typeface="Segoe UI"/>
              </a:rPr>
              <a:t>Campus overview with interactive buildings. Clicking a building switches directly to its full hall plan.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069080" y="3264408"/>
            <a:ext cx="1096822" cy="1554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620">
            <a:solidFill>
              <a:srgbClr val="6B7A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069080" y="3287268"/>
            <a:ext cx="1096822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1" i="0" lang="en-US">
                <a:solidFill>
                  <a:srgbClr val="6B7A88"/>
                </a:solidFill>
                <a:latin typeface="Segoe UI"/>
              </a:rPr>
              <a:t>2-5 buildings &amp; campus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32704" y="2706624"/>
            <a:ext cx="1554479" cy="768096"/>
          </a:xfrm>
          <a:prstGeom prst="roundRect">
            <a:avLst>
              <a:gd name="adj" fmla="val 6000"/>
            </a:avLst>
          </a:prstGeom>
          <a:solidFill>
            <a:srgbClr val="EEF4FA"/>
          </a:solidFill>
          <a:ln w="20320">
            <a:solidFill>
              <a:srgbClr val="C257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96712" y="2761488"/>
            <a:ext cx="14630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en-US">
                <a:solidFill>
                  <a:srgbClr val="C25708"/>
                </a:solidFill>
                <a:latin typeface="Segoe UI"/>
              </a:rPr>
              <a:t>◍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52159" y="2770632"/>
            <a:ext cx="129844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en-US">
                <a:solidFill>
                  <a:srgbClr val="1F2933"/>
                </a:solidFill>
                <a:latin typeface="Segoe UI"/>
              </a:rPr>
              <a:t>Fairground Geo-Overlay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96712" y="2926080"/>
            <a:ext cx="1444751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80" b="0" i="0" lang="en-US">
                <a:solidFill>
                  <a:srgbClr val="6B7A88"/>
                </a:solidFill>
                <a:latin typeface="Segoe UI"/>
              </a:rPr>
              <a:t>Floor plans overlaid on the fairground map. Central floor switcher controls all halls synchronously.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696712" y="3264408"/>
            <a:ext cx="880795" cy="1554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696712" y="3287268"/>
            <a:ext cx="8807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1" i="0" lang="en-US">
                <a:solidFill>
                  <a:srgbClr val="2271B1"/>
                </a:solidFill>
                <a:latin typeface="Segoe UI"/>
              </a:rPr>
              <a:t>Large trade fairs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77440" y="3547872"/>
            <a:ext cx="4809743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en-US">
                <a:solidFill>
                  <a:srgbClr val="333D47"/>
                </a:solidFill>
                <a:latin typeface="Segoe UI"/>
              </a:rPr>
              <a:t>MAP NAVIGATION DISPLAY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377440" y="3694176"/>
            <a:ext cx="480974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450592" y="3726180"/>
            <a:ext cx="453542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en-US">
                <a:solidFill>
                  <a:srgbClr val="1F2933"/>
                </a:solidFill>
                <a:latin typeface="Segoe UI"/>
              </a:rPr>
              <a:t>Floor Selector (Vertical level picker, e.g. 2, 1, 0)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40879" y="3721608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377440" y="3986784"/>
            <a:ext cx="4809743" cy="603504"/>
          </a:xfrm>
          <a:prstGeom prst="rect">
            <a:avLst/>
          </a:prstGeom>
          <a:solidFill>
            <a:srgbClr val="F7FAFC"/>
          </a:solidFill>
          <a:ln w="889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468880" y="4041648"/>
            <a:ext cx="4626863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FAIRGROUND LOCATION &amp; GEOREFERENCING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468880" y="4224528"/>
            <a:ext cx="1463040" cy="182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523744" y="4251960"/>
            <a:ext cx="128016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Messe Frankfurt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41648" y="4206240"/>
            <a:ext cx="72237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" b="0" i="0" lang="en-US">
                <a:solidFill>
                  <a:srgbClr val="6B7A88"/>
                </a:solidFill>
                <a:latin typeface="Segoe UI"/>
              </a:rPr>
              <a:t>Latitude: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041648" y="4352544"/>
            <a:ext cx="722375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087368" y="4375404"/>
            <a:ext cx="6492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1F2933"/>
                </a:solidFill>
                <a:latin typeface="Segoe UI"/>
              </a:rPr>
              <a:t>50.1118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18888" y="4206240"/>
            <a:ext cx="72237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" b="0" i="0" lang="en-US">
                <a:solidFill>
                  <a:srgbClr val="6B7A88"/>
                </a:solidFill>
                <a:latin typeface="Segoe UI"/>
              </a:rPr>
              <a:t>Longitude: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818888" y="4352544"/>
            <a:ext cx="722375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64608" y="4375404"/>
            <a:ext cx="6492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1F2933"/>
                </a:solidFill>
                <a:latin typeface="Segoe UI"/>
              </a:rPr>
              <a:t>8.6508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96128" y="4206240"/>
            <a:ext cx="72237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" b="0" i="0" lang="en-US">
                <a:solidFill>
                  <a:srgbClr val="6B7A88"/>
                </a:solidFill>
                <a:latin typeface="Segoe UI"/>
              </a:rPr>
              <a:t>Zoom Level: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596128" y="4352544"/>
            <a:ext cx="722375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641848" y="4375404"/>
            <a:ext cx="6492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1F2933"/>
                </a:solidFill>
                <a:latin typeface="Segoe UI"/>
              </a:rPr>
              <a:t>16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73368" y="4206240"/>
            <a:ext cx="72237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" b="0" i="0" lang="en-US">
                <a:solidFill>
                  <a:srgbClr val="6B7A88"/>
                </a:solidFill>
                <a:latin typeface="Segoe UI"/>
              </a:rPr>
              <a:t>Rotation (°):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373368" y="4352544"/>
            <a:ext cx="722375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419088" y="4375404"/>
            <a:ext cx="6492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1F2933"/>
                </a:solidFill>
                <a:latin typeface="Segoe UI"/>
              </a:rPr>
              <a:t>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77440" y="4663440"/>
            <a:ext cx="4809743" cy="640080"/>
          </a:xfrm>
          <a:prstGeom prst="rect">
            <a:avLst/>
          </a:prstGeom>
          <a:solidFill>
            <a:srgbClr val="FFFFFF"/>
          </a:solidFill>
          <a:ln w="1016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2450592" y="4736592"/>
            <a:ext cx="457200" cy="365760"/>
          </a:xfrm>
          <a:prstGeom prst="rect">
            <a:avLst/>
          </a:prstGeom>
          <a:solidFill>
            <a:srgbClr val="E9EFF5"/>
          </a:solidFill>
          <a:ln w="10160">
            <a:solidFill>
              <a:srgbClr val="D9E4E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2450592" y="4837176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</a:p>
        </p:txBody>
      </p:sp>
      <p:sp>
        <p:nvSpPr>
          <p:cNvPr id="69" name="TextBox 68"/>
          <p:cNvSpPr txBox="1"/>
          <p:nvPr/>
        </p:nvSpPr>
        <p:spPr>
          <a:xfrm>
            <a:off x="2999232" y="4736592"/>
            <a:ext cx="21945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en-US">
                <a:solidFill>
                  <a:srgbClr val="1F2933"/>
                </a:solidFill>
                <a:latin typeface="Segoe UI"/>
              </a:rPr>
              <a:t>Hall 1 · Ground floor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999232" y="4937760"/>
            <a:ext cx="109728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9" b="0" i="0" lang="en-US">
                <a:solidFill>
                  <a:srgbClr val="6B7A88"/>
                </a:solidFill>
                <a:latin typeface="Segoe UI"/>
              </a:rPr>
              <a:t>Building / Hall ID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999232" y="5065776"/>
            <a:ext cx="1005840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044952" y="5088636"/>
            <a:ext cx="91440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1F2933"/>
                </a:solidFill>
                <a:latin typeface="Segoe UI"/>
              </a:rPr>
              <a:t>Hall 1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160520" y="5084064"/>
            <a:ext cx="9144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297680" y="5065776"/>
            <a:ext cx="173736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1F2933"/>
                </a:solidFill>
                <a:latin typeface="Segoe UI"/>
              </a:rPr>
              <a:t>⭐ Use as Campus Overview Map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705855" y="4754880"/>
            <a:ext cx="141732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1E8E5A"/>
                </a:solidFill>
                <a:latin typeface="Segoe UI"/>
              </a:rPr>
              <a:t>✓ Placed on Fairground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705855" y="5010912"/>
            <a:ext cx="1417320" cy="201168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705855" y="5038344"/>
            <a:ext cx="141732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Fit onto Fairground Map</a:t>
            </a:r>
          </a:p>
        </p:txBody>
      </p:sp>
      <p:sp>
        <p:nvSpPr>
          <p:cNvPr id="78" name="Oval 77"/>
          <p:cNvSpPr/>
          <p:nvPr/>
        </p:nvSpPr>
        <p:spPr>
          <a:xfrm>
            <a:off x="2057400" y="29718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2057400" y="30312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0" name="Oval 79"/>
          <p:cNvSpPr/>
          <p:nvPr/>
        </p:nvSpPr>
        <p:spPr>
          <a:xfrm>
            <a:off x="2057400" y="36576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2057400" y="37170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82" name="Oval 81"/>
          <p:cNvSpPr/>
          <p:nvPr/>
        </p:nvSpPr>
        <p:spPr>
          <a:xfrm>
            <a:off x="2057400" y="417880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57400" y="423824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84" name="Oval 83"/>
          <p:cNvSpPr/>
          <p:nvPr/>
        </p:nvSpPr>
        <p:spPr>
          <a:xfrm>
            <a:off x="2057400" y="501091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2057400" y="507034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86" name="Oval 85"/>
          <p:cNvSpPr/>
          <p:nvPr/>
        </p:nvSpPr>
        <p:spPr>
          <a:xfrm>
            <a:off x="7141463" y="497433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141463" y="503377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927847" y="1353312"/>
            <a:ext cx="369691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What the designer supplies per mode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927847" y="1737360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Three modes in the core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927847" y="1957070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en-US">
                <a:solidFill>
                  <a:srgbClr val="3B4A57"/>
                </a:solidFill>
                <a:latin typeface="Segoe UI"/>
              </a:rPr>
              <a:t>Classic 2D Hall Plan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,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Hybrid Campus Map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or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Fairground Geo-Overlay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- at the top of the event's hall plan box.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927847" y="248640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Map Navigation Display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927847" y="270611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For floors from the designer the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Floor Selector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usually fits.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927847" y="308051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Geo overlay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927847" y="330022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Every saved floor is fitted onto the real site there.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927847" y="3674617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Campus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927847" y="3894327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building name from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Floor settings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ends up as building ID in the row; the overview gets the ⭐.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927847" y="4423664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5  Fit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927847" y="4643374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Only after saving in the designer - the floor must exist as a row.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designer draws the plans, the mode decides how the website shows them. Overlay cards and links work in all three modes, building hotspots only on the plan marked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⭐ Use as Campus Overview Map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 · Links and overview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23 / 58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Building and level of a floor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4726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 lang="en-US">
                <a:solidFill>
                  <a:srgbClr val="FFFFFF"/>
                </a:solidFill>
                <a:latin typeface="Segoe UI"/>
              </a:rPr>
              <a:t>Field in “Floor settings”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2140" y="1435608"/>
            <a:ext cx="721947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 lang="en-US">
                <a:solidFill>
                  <a:srgbClr val="FFFFFF"/>
                </a:solidFill>
                <a:latin typeface="Segoe UI"/>
              </a:rPr>
              <a:t>Effect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3472604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en-US">
                <a:solidFill>
                  <a:srgbClr val="1F2933"/>
                </a:solidFill>
                <a:latin typeface="Segoe UI"/>
              </a:rPr>
              <a:t>Building / Hall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2140" y="1856232"/>
            <a:ext cx="7219475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en-US">
                <a:solidFill>
                  <a:srgbClr val="1F2933"/>
                </a:solidFill>
                <a:latin typeface="Segoe UI"/>
              </a:rPr>
              <a:t>Assigns the floor to a building. After saving it stands in the field </a:t>
            </a:r>
            <a:r>
              <a:rPr sz="1100" b="1" i="0" lang="en-US">
                <a:solidFill>
                  <a:srgbClr val="1F2933"/>
                </a:solidFill>
                <a:latin typeface="Segoe UI"/>
              </a:rPr>
              <a:t>Building / Hall ID</a:t>
            </a:r>
            <a:r>
              <a:rPr sz="1100" b="0" i="0" lang="en-US">
                <a:solidFill>
                  <a:srgbClr val="1F2933"/>
                </a:solidFill>
                <a:latin typeface="Segoe UI"/>
              </a:rPr>
              <a:t> of the map row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21310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213102"/>
            <a:ext cx="11057839" cy="71374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487549"/>
            <a:ext cx="3472604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en-US">
                <a:solidFill>
                  <a:srgbClr val="1F2933"/>
                </a:solidFill>
                <a:latin typeface="Segoe UI"/>
              </a:rPr>
              <a:t>Floor level / level number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2140" y="2405126"/>
            <a:ext cx="7219475" cy="5125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en-US">
                <a:solidFill>
                  <a:srgbClr val="1F2933"/>
                </a:solidFill>
                <a:latin typeface="Segoe UI"/>
              </a:rPr>
              <a:t>Level such as </a:t>
            </a:r>
            <a:r>
              <a:rPr sz="1100" b="0" i="0" lang="en-US">
                <a:solidFill>
                  <a:srgbClr val="1F2933"/>
                </a:solidFill>
                <a:latin typeface="Consolas"/>
              </a:rPr>
              <a:t>0</a:t>
            </a:r>
            <a:r>
              <a:rPr sz="1100" b="0" i="0" lang="en-US">
                <a:solidFill>
                  <a:srgbClr val="1F2933"/>
                </a:solidFill>
                <a:latin typeface="Segoe UI"/>
              </a:rPr>
              <a:t> for the ground floor, </a:t>
            </a:r>
            <a:r>
              <a:rPr sz="1100" b="0" i="0" lang="en-US">
                <a:solidFill>
                  <a:srgbClr val="1F2933"/>
                </a:solidFill>
                <a:latin typeface="Consolas"/>
              </a:rPr>
              <a:t>1</a:t>
            </a:r>
            <a:r>
              <a:rPr sz="1100" b="0" i="0" lang="en-US">
                <a:solidFill>
                  <a:srgbClr val="1F2933"/>
                </a:solidFill>
                <a:latin typeface="Segoe UI"/>
              </a:rPr>
              <a:t> for the 1st floor, </a:t>
            </a:r>
            <a:r>
              <a:rPr sz="1100" b="0" i="0" lang="en-US">
                <a:solidFill>
                  <a:srgbClr val="1F2933"/>
                </a:solidFill>
                <a:latin typeface="Consolas"/>
              </a:rPr>
              <a:t>-1</a:t>
            </a:r>
            <a:r>
              <a:rPr sz="1100" b="0" i="0" lang="en-US">
                <a:solidFill>
                  <a:srgbClr val="1F2933"/>
                </a:solidFill>
                <a:latin typeface="Segoe UI"/>
              </a:rPr>
              <a:t> for the basement - on saving the </a:t>
            </a:r>
            <a:r>
              <a:rPr sz="1100" b="1" i="0" lang="en-US">
                <a:solidFill>
                  <a:srgbClr val="1F2933"/>
                </a:solidFill>
                <a:latin typeface="Segoe UI"/>
              </a:rPr>
              <a:t>floor</a:t>
            </a:r>
            <a:r>
              <a:rPr sz="1100" b="0" i="0" lang="en-US">
                <a:solidFill>
                  <a:srgbClr val="1F2933"/>
                </a:solidFill>
                <a:latin typeface="Segoe UI"/>
              </a:rPr>
              <a:t> of the map row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92684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3118866"/>
            <a:ext cx="3472604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en-US">
                <a:solidFill>
                  <a:srgbClr val="1F2933"/>
                </a:solidFill>
                <a:latin typeface="Segoe UI"/>
              </a:rPr>
              <a:t>Name, width, height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2140" y="3118866"/>
            <a:ext cx="7219475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en-US">
                <a:solidFill>
                  <a:srgbClr val="1F2933"/>
                </a:solidFill>
                <a:latin typeface="Segoe UI"/>
              </a:rPr>
              <a:t>Tab name and size of the floor in metres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47573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676904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676904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795776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3936" y="3795776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That way the round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Floor Selector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of the website shows the designer's levels. It writes building and level on every save - maintain them here, not in the hall plan box.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 · Links and overview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24 / 58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Overlay cards: the overview of large halls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4160520" cy="3886200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727448" y="1536192"/>
            <a:ext cx="2606040" cy="38862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8096" y="1737360"/>
            <a:ext cx="3758184" cy="3483864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50976" y="2304288"/>
            <a:ext cx="3392424" cy="2752344"/>
          </a:xfrm>
          <a:prstGeom prst="rect">
            <a:avLst/>
          </a:prstGeom>
          <a:solidFill>
            <a:srgbClr val="FFFFFF"/>
          </a:solidFill>
          <a:ln w="2032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88136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88136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07820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607820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7504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27504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47188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47188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66872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66872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86556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86556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88136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88136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07820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607820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27504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127504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647188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47188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66872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166872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86556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86556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88136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88136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607820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607820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27504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127504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47188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647188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166872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166872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A35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86556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686556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A36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42416" y="2395728"/>
            <a:ext cx="3209544" cy="2569463"/>
          </a:xfrm>
          <a:prstGeom prst="rect">
            <a:avLst/>
          </a:prstGeom>
          <a:solidFill>
            <a:srgbClr val="DBEAFE"/>
          </a:solidFill>
          <a:ln w="15240">
            <a:solidFill>
              <a:srgbClr val="93C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42416" y="3166567"/>
            <a:ext cx="320954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 lang="en-US">
                <a:solidFill>
                  <a:srgbClr val="0B3A5D"/>
                </a:solidFill>
                <a:latin typeface="Segoe UI"/>
              </a:rPr>
              <a:t>HALL 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2416" y="3550615"/>
            <a:ext cx="320954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334759"/>
                </a:solidFill>
                <a:latin typeface="Segoe UI"/>
              </a:rPr>
              <a:t>Gaming · Cosplay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523847" y="1847088"/>
            <a:ext cx="2246680" cy="274320"/>
          </a:xfrm>
          <a:prstGeom prst="roundRect">
            <a:avLst>
              <a:gd name="adj" fmla="val 20000"/>
            </a:avLst>
          </a:prstGeom>
          <a:solidFill>
            <a:srgbClr val="E50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523847" y="1901952"/>
            <a:ext cx="2246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50" b="1" i="0" lang="en-US">
                <a:solidFill>
                  <a:srgbClr val="FFFFFF"/>
                </a:solidFill>
                <a:latin typeface="Segoe UI"/>
              </a:rPr>
              <a:t>Wristbands from Saturday</a:t>
            </a:r>
          </a:p>
        </p:txBody>
      </p:sp>
      <p:sp>
        <p:nvSpPr>
          <p:cNvPr id="54" name="Merge 53"/>
          <p:cNvSpPr/>
          <p:nvPr/>
        </p:nvSpPr>
        <p:spPr>
          <a:xfrm>
            <a:off x="2574036" y="2121408"/>
            <a:ext cx="146304" cy="91440"/>
          </a:xfrm>
          <a:prstGeom prst="flowChartMerge">
            <a:avLst/>
          </a:prstGeom>
          <a:solidFill>
            <a:srgbClr val="E50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873752" y="1627632"/>
            <a:ext cx="23134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en-US">
                <a:solidFill>
                  <a:srgbClr val="0B3A5D"/>
                </a:solidFill>
                <a:latin typeface="Segoe UI"/>
              </a:rPr>
              <a:t>Overlay / Info Card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873752" y="1883664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Hall title (large)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873752" y="2039112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946904" y="2080260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HALL 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873752" y="2322576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Title font size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873752" y="2478024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946904" y="2519172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Large (1.35x)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040880" y="2519172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73752" y="276148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Topics / tags (one per line)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873752" y="291693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946904" y="295808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Gaming · Cosplay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73752" y="3200400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Notice banner text (one or more lines)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873752" y="3355848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4946904" y="3396996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Wristbands from Saturday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873752" y="3639312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Banner position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873752" y="3794760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46904" y="3835908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Floating above hall (with arrow down)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040880" y="3835908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873752" y="4078224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Zoom fade threshold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873752" y="4233672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946904" y="4274820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Standard (fade out at 1.25x zoom)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040880" y="4274820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873752" y="4517136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Click action in overview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873752" y="4672584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946904" y="4713732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Zoom in &amp; center hall (Recommended)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040880" y="4713732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81" name="Oval 80"/>
          <p:cNvSpPr/>
          <p:nvPr/>
        </p:nvSpPr>
        <p:spPr>
          <a:xfrm>
            <a:off x="4581144" y="200710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4581144" y="206654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3" name="Oval 82"/>
          <p:cNvSpPr/>
          <p:nvPr/>
        </p:nvSpPr>
        <p:spPr>
          <a:xfrm>
            <a:off x="4581144" y="288493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4581144" y="294436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85" name="Oval 84"/>
          <p:cNvSpPr/>
          <p:nvPr/>
        </p:nvSpPr>
        <p:spPr>
          <a:xfrm>
            <a:off x="4581144" y="332384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4581144" y="338328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87" name="Oval 86"/>
          <p:cNvSpPr/>
          <p:nvPr/>
        </p:nvSpPr>
        <p:spPr>
          <a:xfrm>
            <a:off x="4581144" y="42016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4581144" y="42611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89" name="Oval 88"/>
          <p:cNvSpPr/>
          <p:nvPr/>
        </p:nvSpPr>
        <p:spPr>
          <a:xfrm>
            <a:off x="4581144" y="464058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4581144" y="470001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Tool “Overlay card”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Hall title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Large and centred, such as “HALL 1” - in four sizes.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744967" y="233146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Topics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744967" y="255117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One to three short lines such as “Gaming · Cosplay”.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744967" y="292557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Notice banner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744967" y="314528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Optional, eye-catching red - above the hall with an arrow or at the top inside the hall.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744967" y="367461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Fade threshold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744967" y="389432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From which magnification the card gives way to the booths: earlier, standard, later.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744967" y="442366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5  Click action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744967" y="464337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en-US">
                <a:solidFill>
                  <a:srgbClr val="3B4A57"/>
                </a:solidFill>
                <a:latin typeface="Segoe UI"/>
              </a:rPr>
              <a:t>Zoom in &amp; center hall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is recommended.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card sits on the layer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Hall Overlays / Cards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above all others. Fill, border, text colour, banner colour and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Overview opacity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are further down in the properties.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 · Links and overview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25 / 58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What the website makes of overlays and links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Zoomed 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The overlay card lies over the hall and covers the booths subtly - easy to read on a phone too.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Opacity adjustable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Zoomed 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From the threshold the card fades out softly and the booths become usable. When zooming out it returns.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Default: zoom 1.25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Stairs clicked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Notice card with pictogram, caption and the button “Switch to 1st floor →”.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Only the button switches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Building clicked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On the campus overview map the hall's plan opens directly; top left it says “Back to Campus Overview”.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Hybrid Campus Map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FDF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CAUTION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click action of the overlay cards works on the website as set. Font sizes, banner position and banner colour, however, are back at their defaults after reloading - check them before saving, see chapter 5.8.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 · Links and overview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26 / 58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2.6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Programme in the room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Choosing the 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Select a room or area, choose the calendar's venue in the field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Programme of the Event Calendar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 Venues with programme items of this event carry asterisks.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Sub-venues as “Parent › Venue”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On the website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The room takes on colour when hovered; a click shows the venue's programme on all days - always in a window.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Booths in the room still open their exhibitor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Venue deleted?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The link stays visible as “Location no longer exists (ID …)” and can be removed.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No silent error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Requirements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Event Calendar installed, core from 1.8.0, core and calendar in the PRO package. Save existing plans once in the designer.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Area with a click ID: the exhibitor wins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core's user manual shows in chapter 9.12 what the window looks like on the website. The programme of the main event is shown.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 · Links and overview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27 / 58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en-US">
                <a:solidFill>
                  <a:srgbClr val="CDDFEE"/>
                </a:solidFill>
                <a:latin typeface="Segoe UI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en-US">
                <a:solidFill>
                  <a:srgbClr val="0B3A5D"/>
                </a:solidFill>
                <a:latin typeface="Segoe UI"/>
              </a:rPr>
              <a:t>Location points (QR codes)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en-US">
                <a:solidFill>
                  <a:srgbClr val="4A5D6E"/>
                </a:solidFill>
                <a:latin typeface="Segoe UI"/>
              </a:rPr>
              <a:t>A poster, a scan - and the plan shows visitors where they are.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124358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Setting and naming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ID and QR code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Overview, print and scans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3 · Location points (QR codes)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28 / 58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Setting a location point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4160520" cy="3886200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727448" y="1536192"/>
            <a:ext cx="2606040" cy="38862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8096" y="1737360"/>
            <a:ext cx="3758184" cy="3483864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5256" y="1874520"/>
            <a:ext cx="3483864" cy="1672254"/>
          </a:xfrm>
          <a:prstGeom prst="rect">
            <a:avLst/>
          </a:prstGeom>
          <a:solidFill>
            <a:srgbClr val="FFFFFF"/>
          </a:solidFill>
          <a:ln w="2032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42416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42416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77340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77340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12264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12264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47188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47188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82112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82112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17036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17036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A16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42416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42416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77340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577340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12264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112264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647188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47188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82112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182112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717036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17036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A26</a:t>
            </a:r>
          </a:p>
        </p:txBody>
      </p:sp>
      <p:sp>
        <p:nvSpPr>
          <p:cNvPr id="37" name="Oval 36"/>
          <p:cNvSpPr/>
          <p:nvPr/>
        </p:nvSpPr>
        <p:spPr>
          <a:xfrm>
            <a:off x="1843613" y="3951853"/>
            <a:ext cx="1005840" cy="1005840"/>
          </a:xfrm>
          <a:prstGeom prst="ellipse">
            <a:avLst/>
          </a:prstGeom>
          <a:noFill/>
          <a:ln w="10160">
            <a:solidFill>
              <a:srgbClr val="7C3AE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Merge 37"/>
          <p:cNvSpPr/>
          <p:nvPr/>
        </p:nvSpPr>
        <p:spPr>
          <a:xfrm>
            <a:off x="2035637" y="3540373"/>
            <a:ext cx="621792" cy="676656"/>
          </a:xfrm>
          <a:prstGeom prst="flowChartMerge">
            <a:avLst/>
          </a:prstGeom>
          <a:solidFill>
            <a:srgbClr val="E4D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227661" y="4089013"/>
            <a:ext cx="237744" cy="2377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Merge 39"/>
          <p:cNvSpPr/>
          <p:nvPr/>
        </p:nvSpPr>
        <p:spPr>
          <a:xfrm>
            <a:off x="2291669" y="4299325"/>
            <a:ext cx="109728" cy="155448"/>
          </a:xfrm>
          <a:prstGeom prst="flowChartMerg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432133" y="4509637"/>
            <a:ext cx="18288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7C3AED"/>
                </a:solidFill>
                <a:latin typeface="Segoe UI"/>
              </a:rPr>
              <a:t>Foyer – main entrance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73752" y="1627632"/>
            <a:ext cx="23134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en-US">
                <a:solidFill>
                  <a:srgbClr val="0B3A5D"/>
                </a:solidFill>
                <a:latin typeface="Segoe UI"/>
              </a:rPr>
              <a:t>Location point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73752" y="1865376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Name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73752" y="2020824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946904" y="2061972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Foyer – main entrance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73752" y="2304288"/>
            <a:ext cx="110185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Surroundings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873752" y="2459736"/>
            <a:ext cx="110185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946904" y="2500884"/>
            <a:ext cx="8275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6 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085332" y="2304288"/>
            <a:ext cx="110185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Viewing direction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085332" y="2459736"/>
            <a:ext cx="110185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58484" y="2500884"/>
            <a:ext cx="8275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135°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873752" y="2770632"/>
            <a:ext cx="109728" cy="109728"/>
          </a:xfrm>
          <a:prstGeom prst="rect">
            <a:avLst/>
          </a:prstGeom>
          <a:solidFill>
            <a:srgbClr val="2271B1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047488" y="2747772"/>
            <a:ext cx="213055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60" b="0" i="0" lang="en-US">
                <a:solidFill>
                  <a:srgbClr val="1F2933"/>
                </a:solidFill>
                <a:latin typeface="Segoe UI"/>
              </a:rPr>
              <a:t>Show viewing direction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73752" y="299008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Internal note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873752" y="314553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946904" y="318668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Pillar left of the entrance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727448" y="3429000"/>
            <a:ext cx="2606040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873752" y="3483864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en-US">
                <a:solidFill>
                  <a:srgbClr val="0B3A5D"/>
                </a:solidFill>
                <a:latin typeface="Segoe UI"/>
              </a:rPr>
              <a:t>QR code ID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873752" y="3657600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Consolas"/>
              </a:rPr>
              <a:t>ID:  k7m2qd4x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73752" y="385876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en-US">
                <a:solidFill>
                  <a:srgbClr val="333D47"/>
                </a:solidFill>
                <a:latin typeface="Segoe UI"/>
              </a:rPr>
              <a:t>Same place as …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873752" y="401421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946904" y="405536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en-US">
                <a:solidFill>
                  <a:srgbClr val="1F2933"/>
                </a:solidFill>
                <a:latin typeface="Segoe UI"/>
              </a:rPr>
              <a:t>— own ID —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040880" y="4055364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727448" y="4297680"/>
            <a:ext cx="2606040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873752" y="4352544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en-US">
                <a:solidFill>
                  <a:srgbClr val="0B3A5D"/>
                </a:solidFill>
                <a:latin typeface="Segoe UI"/>
              </a:rPr>
              <a:t>QR code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873752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943856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013960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5154168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224272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873752" y="4614672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4943856" y="4614672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5084064" y="4614672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5224272" y="4614672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943856" y="4684776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013960" y="4684776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154168" y="4684776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4873752" y="4754880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5013960" y="4754880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084064" y="4754880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5224272" y="4754880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4943856" y="4824984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5084064" y="4824984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5154168" y="4824984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4873752" y="489508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5013960" y="489508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5154168" y="489508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224272" y="489508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9" name="Rounded Rectangle 88"/>
          <p:cNvSpPr/>
          <p:nvPr/>
        </p:nvSpPr>
        <p:spPr>
          <a:xfrm>
            <a:off x="5404104" y="4544568"/>
            <a:ext cx="640080" cy="18288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404104" y="4562856"/>
            <a:ext cx="6400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333D47"/>
                </a:solidFill>
                <a:latin typeface="Segoe UI"/>
              </a:rPr>
              <a:t>Copy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6099048" y="4544568"/>
            <a:ext cx="566928" cy="18288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6099048" y="4562856"/>
            <a:ext cx="56692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333D47"/>
                </a:solidFill>
                <a:latin typeface="Segoe UI"/>
              </a:rPr>
              <a:t>Test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5404104" y="4782312"/>
            <a:ext cx="457200" cy="18288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5404104" y="4800600"/>
            <a:ext cx="457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333D47"/>
                </a:solidFill>
                <a:latin typeface="Segoe UI"/>
              </a:rPr>
              <a:t>PNG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916168" y="4782312"/>
            <a:ext cx="457200" cy="182880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5916168" y="4800600"/>
            <a:ext cx="457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SVG</a:t>
            </a:r>
          </a:p>
        </p:txBody>
      </p:sp>
      <p:sp>
        <p:nvSpPr>
          <p:cNvPr id="97" name="Oval 96"/>
          <p:cNvSpPr/>
          <p:nvPr/>
        </p:nvSpPr>
        <p:spPr>
          <a:xfrm>
            <a:off x="2575133" y="4043293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2575133" y="4102729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99" name="Oval 98"/>
          <p:cNvSpPr/>
          <p:nvPr/>
        </p:nvSpPr>
        <p:spPr>
          <a:xfrm>
            <a:off x="4581144" y="198882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4581144" y="204825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01" name="Oval 100"/>
          <p:cNvSpPr/>
          <p:nvPr/>
        </p:nvSpPr>
        <p:spPr>
          <a:xfrm>
            <a:off x="4581144" y="242773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4581144" y="248716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03" name="Oval 102"/>
          <p:cNvSpPr/>
          <p:nvPr/>
        </p:nvSpPr>
        <p:spPr>
          <a:xfrm>
            <a:off x="4581144" y="398221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4581144" y="404164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105" name="Oval 104"/>
          <p:cNvSpPr/>
          <p:nvPr/>
        </p:nvSpPr>
        <p:spPr>
          <a:xfrm>
            <a:off x="6400800" y="473659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6400800" y="479602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Tool “Location point (QR code)”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Tool location point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Key Q, then click where the poster will hang. A purple pin appears.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744967" y="248640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Name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744967" y="270611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Mandatory. Visitors read it as “You are here: …”.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744967" y="308051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Surroundings and viewing direction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744967" y="330022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How far the map zooms in on opening; a cone shows where people look at the poster.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7744967" y="382955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Same place as …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744967" y="404926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Takes over the ID of a point from another event - posters already hanging stay valid.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7744967" y="457860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5  PNG and SVG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744967" y="479831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QR code to download - PNG for posters, SVG for the print shop.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QR code only applies after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saving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 Print size: edge length about reading distance ÷ 10 - read from 1.5 m that is 15 cm. Keep the white margin.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 · Location points (QR codes)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29 / 58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ID and QR code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741507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FFFFF"/>
                </a:solidFill>
                <a:latin typeface="Segoe UI"/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1043" y="1435608"/>
            <a:ext cx="795057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FFFFF"/>
                </a:solidFill>
                <a:latin typeface="Segoe UI"/>
              </a:rPr>
              <a:t>Effect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01043" y="1856232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Eight characters, such as </a:t>
            </a:r>
            <a:r>
              <a:rPr sz="1050" b="0" i="0" lang="en-US">
                <a:solidFill>
                  <a:srgbClr val="1F2933"/>
                </a:solidFill>
                <a:latin typeface="Consolas"/>
              </a:rPr>
              <a:t>k7m2qd4x</a:t>
            </a:r>
            <a:r>
              <a:rPr sz="1050" b="0" i="0" lang="en-US">
                <a:solidFill>
                  <a:srgbClr val="1F2933"/>
                </a:solidFill>
                <a:latin typeface="Segoe UI"/>
              </a:rPr>
              <a:t>. The QR code leads to </a:t>
            </a:r>
            <a:r>
              <a:rPr sz="1050" b="0" i="0" lang="en-US">
                <a:solidFill>
                  <a:srgbClr val="1F2933"/>
                </a:solidFill>
                <a:latin typeface="Consolas"/>
              </a:rPr>
              <a:t>…/?eem_sp=k7m2qd4x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20560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205609"/>
            <a:ext cx="11057839" cy="541401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97633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Same place as 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1043" y="2397633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Takes over the ID of a location point of another event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4701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939033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New ID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1043" y="2939033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Creates a new ID - printed codes no longer lead here afterwards (confirmation)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28841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288410"/>
            <a:ext cx="11057839" cy="541401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480434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Copy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01043" y="3480434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Copies the target address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829811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4021835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Test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01043" y="4021835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Opens the address in a new window; this call does not count as a scan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37121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371212"/>
            <a:ext cx="11057839" cy="541401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563236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PNG · SVG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01043" y="4563236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QR code as an image (about 2000 px) or as a vector file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91261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5113781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66928" y="5113781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5232653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73936" y="5232653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address names no event: the core chooses the running, otherwise the next, otherwise the most recent past event with this ID. If you take the plan over as a template next year, the same poster leads to the new event.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 · Location points (QR codes)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30 / 58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Overview, print and scans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Location points (QR codes)…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Menu ☰: all points with name, floor, ID and scans. A click on the name shows the point in the plan.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All as PNG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, 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All as SVG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Print overview (A4)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Per floor the plan with numbered pins, plus one card per point with QR code, name, ID and internal note.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For the set-up team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Location points in PNG/SVG/print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Switch in the menu ☰: the normal exports then show the pins too - such as for the set-up plan.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Default: off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Scans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The core counts per day, without IP address and without cookie. The dashboard shows the card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Location Points (QR codes)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Test calls do not count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FDF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CAUTION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 location point without a name blocks saving. Whoever deletes a saved point is warned: its printed QR codes then only open the plan without “You are here”.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 · Location points (QR codes)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31 / 58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en-US">
                <a:solidFill>
                  <a:srgbClr val="CDDFEE"/>
                </a:solidFill>
                <a:latin typeface="Segoe UI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en-US">
                <a:solidFill>
                  <a:srgbClr val="0B3A5D"/>
                </a:solidFill>
                <a:latin typeface="Segoe UI"/>
              </a:rPr>
              <a:t>Assigning exhibitors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en-US">
                <a:solidFill>
                  <a:srgbClr val="4A5D6E"/>
                </a:solidFill>
                <a:latin typeface="Segoe UI"/>
              </a:rPr>
              <a:t>Who is where? The designer fills it in - or just displays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2011680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The mode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Assigning with the mouse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What gets written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Saving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The check report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4 · Assigning exhibitors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32 / 58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Two modes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558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FFFFF"/>
                </a:solidFill>
                <a:latin typeface="Segoe UI"/>
              </a:rPr>
              <a:t>Setting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8269" y="1435608"/>
            <a:ext cx="4934797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FFFFF"/>
                </a:solidFill>
                <a:latin typeface="Segoe UI"/>
              </a:rPr>
              <a:t>What happens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35946" y="1435608"/>
            <a:ext cx="30156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FFFFF"/>
                </a:solidFill>
                <a:latin typeface="Segoe UI"/>
              </a:rPr>
              <a:t>For whom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856232"/>
            <a:ext cx="2558733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1" i="0" lang="en-US">
                <a:solidFill>
                  <a:srgbClr val="1F2933"/>
                </a:solidFill>
                <a:latin typeface="Segoe UI"/>
              </a:rPr>
              <a:t>Maintain in the designer (default)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18269" y="1856232"/>
            <a:ext cx="493479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Assign exhibitors by drag &amp; drop; the booth numbers are written when saving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35946" y="1856232"/>
            <a:ext cx="3015668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Whoever does the assignment on the plan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20560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205609"/>
            <a:ext cx="11057839" cy="698754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476309"/>
            <a:ext cx="2558733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1" i="0" lang="en-US">
                <a:solidFill>
                  <a:srgbClr val="1F2933"/>
                </a:solidFill>
                <a:latin typeface="Segoe UI"/>
              </a:rPr>
              <a:t>Display only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18269" y="2397633"/>
            <a:ext cx="4934797" cy="49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The designer shows occupancy and the check report but </a:t>
            </a:r>
            <a:r>
              <a:rPr sz="1050" b="1" i="0" lang="en-US">
                <a:solidFill>
                  <a:srgbClr val="1F2933"/>
                </a:solidFill>
                <a:latin typeface="Segoe UI"/>
              </a:rPr>
              <a:t>never</a:t>
            </a:r>
            <a:r>
              <a:rPr sz="1050" b="0" i="0" lang="en-US">
                <a:solidFill>
                  <a:srgbClr val="1F2933"/>
                </a:solidFill>
                <a:latin typeface="Segoe UI"/>
              </a:rPr>
              <a:t> writes exhibitor data; drag &amp; drop is off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35946" y="2397633"/>
            <a:ext cx="3015668" cy="49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Whoever maintains booths by CSV import, Mass Editor or form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90436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3175063"/>
            <a:ext cx="2558733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1" i="0" lang="en-US">
                <a:solidFill>
                  <a:srgbClr val="1F2933"/>
                </a:solidFill>
                <a:latin typeface="Segoe UI"/>
              </a:rPr>
              <a:t>Also maintain locations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18269" y="3096387"/>
            <a:ext cx="4934797" cy="49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Add-on to “Maintain in the designer”: the designer writes the room as location too. Without the tick only the booth number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35946" y="3175063"/>
            <a:ext cx="3015668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en-US">
                <a:solidFill>
                  <a:srgbClr val="1F2933"/>
                </a:solidFill>
                <a:latin typeface="Segoe UI"/>
              </a:rPr>
              <a:t>Whoever does not want to add locations by hand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60311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804285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804285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3923156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73936" y="3923156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mode sits in the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Project settings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(menu ☰) in the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Exhibitor data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section - per event.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 · Assigning exhibitors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33 / 58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Dragging exhibitors onto the booth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6928" y="136245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0360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1353312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Open the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Exhibitors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 tab in the side bar.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1577213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Filters such as </a:t>
            </a:r>
            <a:r>
              <a:rPr sz="950" b="1" i="0" lang="en-US">
                <a:solidFill>
                  <a:srgbClr val="6B7A88"/>
                </a:solidFill>
                <a:latin typeface="Segoe UI"/>
              </a:rPr>
              <a:t>Without booth</a:t>
            </a:r>
            <a:r>
              <a:rPr sz="950" b="0" i="0" lang="en-US">
                <a:solidFill>
                  <a:srgbClr val="6B7A88"/>
                </a:solidFill>
                <a:latin typeface="Segoe UI"/>
              </a:rPr>
              <a:t> or </a:t>
            </a:r>
            <a:r>
              <a:rPr sz="950" b="1" i="0" lang="en-US">
                <a:solidFill>
                  <a:srgbClr val="6B7A88"/>
                </a:solidFill>
                <a:latin typeface="Segoe UI"/>
              </a:rPr>
              <a:t>Booth not in plan</a:t>
            </a:r>
            <a:r>
              <a:rPr sz="950" b="0" i="0" lang="en-US">
                <a:solidFill>
                  <a:srgbClr val="6B7A88"/>
                </a:solidFill>
                <a:latin typeface="Segoe UI"/>
              </a:rPr>
              <a:t> narrow it down.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2113661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54809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2104517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Drag an exhibitor onto their booth.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2328417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Dragged from one booth to another, they move.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2720085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76123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" y="2710942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Or: click a booth, </a:t>
            </a:r>
            <a:r>
              <a:rPr sz="1150" b="1" i="0" lang="en-US">
                <a:solidFill>
                  <a:srgbClr val="25333F"/>
                </a:solidFill>
                <a:latin typeface="Segoe UI"/>
              </a:rPr>
              <a:t>+ assign exhibitor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" y="2934842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One booth, several exhibitors - and the other way round.</a:t>
            </a:r>
          </a:p>
        </p:txBody>
      </p:sp>
      <p:sp>
        <p:nvSpPr>
          <p:cNvPr id="18" name="Oval 17"/>
          <p:cNvSpPr/>
          <p:nvPr/>
        </p:nvSpPr>
        <p:spPr>
          <a:xfrm>
            <a:off x="566928" y="3326511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367659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6" y="3317367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en-US">
                <a:solidFill>
                  <a:srgbClr val="25333F"/>
                </a:solidFill>
                <a:latin typeface="Segoe UI"/>
              </a:rPr>
              <a:t>The status bar counts the open assignments.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" y="3541267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Until saving, Ctrl + Z takes each one back.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393293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397408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" y="3923792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1" i="0" lang="en-US">
                <a:solidFill>
                  <a:srgbClr val="25333F"/>
                </a:solidFill>
                <a:latin typeface="Segoe UI"/>
              </a:rPr>
              <a:t>Save</a:t>
            </a:r>
            <a:r>
              <a:rPr sz="1150" b="0" i="0" lang="en-US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976" y="4147693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en-US">
                <a:solidFill>
                  <a:srgbClr val="6B7A88"/>
                </a:solidFill>
                <a:latin typeface="Segoe UI"/>
              </a:rPr>
              <a:t>Only now do booth number and location reach the exhibitor.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58207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858207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949647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858207" y="1536192"/>
            <a:ext cx="6766560" cy="310896"/>
          </a:xfrm>
          <a:prstGeom prst="rect">
            <a:avLst/>
          </a:prstGeom>
          <a:solidFill>
            <a:srgbClr val="F7FAFC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949647" y="1627632"/>
            <a:ext cx="132588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en-US">
                <a:solidFill>
                  <a:srgbClr val="2271B1"/>
                </a:solidFill>
                <a:latin typeface="Segoe UI"/>
              </a:rPr>
              <a:t>← Back to the events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75527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75527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↶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94983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4983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↷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14439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714439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⧉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33895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33895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⟳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53351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153351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⇔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372807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372807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▣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018727" y="1600200"/>
            <a:ext cx="1417320" cy="1828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110167" y="1632204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6B7A88"/>
                </a:solidFill>
                <a:latin typeface="Segoe UI"/>
              </a:rPr>
              <a:t>Find booth or exhibitor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527487" y="1591056"/>
            <a:ext cx="658368" cy="201168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527487" y="1618488"/>
            <a:ext cx="65836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Save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1277295" y="1600200"/>
            <a:ext cx="237744" cy="1828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1277295" y="1632204"/>
            <a:ext cx="23774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333D47"/>
                </a:solidFill>
                <a:latin typeface="Segoe UI"/>
              </a:rPr>
              <a:t>☰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858207" y="1847088"/>
            <a:ext cx="67665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242255" y="1883664"/>
            <a:ext cx="822960" cy="1920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242255" y="1883664"/>
            <a:ext cx="822960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242255" y="1924812"/>
            <a:ext cx="8229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80" b="1" i="0" lang="en-US">
                <a:solidFill>
                  <a:srgbClr val="0B3A5D"/>
                </a:solidFill>
                <a:latin typeface="Segoe UI"/>
              </a:rPr>
              <a:t>Ground floor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01791" y="1883664"/>
            <a:ext cx="640080" cy="192024"/>
          </a:xfrm>
          <a:prstGeom prst="rect">
            <a:avLst/>
          </a:prstGeom>
          <a:solidFill>
            <a:srgbClr val="EEF4FA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101791" y="1924812"/>
            <a:ext cx="6400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80" b="0" i="0" lang="en-US">
                <a:solidFill>
                  <a:srgbClr val="6B7A88"/>
                </a:solidFill>
                <a:latin typeface="Segoe UI"/>
              </a:rPr>
              <a:t>Basement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778447" y="1883664"/>
            <a:ext cx="201168" cy="192024"/>
          </a:xfrm>
          <a:prstGeom prst="rect">
            <a:avLst/>
          </a:prstGeom>
          <a:solidFill>
            <a:srgbClr val="EEF4FA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778447" y="1911096"/>
            <a:ext cx="201168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2271B1"/>
                </a:solidFill>
                <a:latin typeface="Segoe UI"/>
              </a:rPr>
              <a:t>+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858207" y="2075688"/>
            <a:ext cx="310896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4922215" y="213969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2271B1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922215" y="216255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FFFFFF"/>
                </a:solidFill>
                <a:latin typeface="Segoe UI"/>
              </a:rPr>
              <a:t>V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922215" y="235458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922215" y="237744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H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922215" y="256946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922215" y="259232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B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922215" y="278434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922215" y="280720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G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922215" y="2999232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922215" y="3022092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▭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922215" y="321411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922215" y="323697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▢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922215" y="342900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22215" y="345186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▱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922215" y="364388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922215" y="366674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◫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922215" y="385876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922215" y="388162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W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922215" y="4073652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922215" y="4096511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D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922215" y="428853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922215" y="431139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O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922215" y="450342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922215" y="452628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T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4922215" y="471830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922215" y="474116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☆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922215" y="493318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922215" y="495604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333D47"/>
                </a:solidFill>
                <a:latin typeface="Segoe UI"/>
              </a:rPr>
              <a:t>Q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169103" y="2075688"/>
            <a:ext cx="1298448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169103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0" i="0" lang="en-US">
                <a:solidFill>
                  <a:srgbClr val="6B7A88"/>
                </a:solidFill>
                <a:latin typeface="Segoe UI"/>
              </a:rPr>
              <a:t>Layers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9247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1" i="0" lang="en-US">
                <a:solidFill>
                  <a:srgbClr val="0B3A5D"/>
                </a:solidFill>
                <a:latin typeface="Segoe UI"/>
              </a:rPr>
              <a:t>Exhibitors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614111" y="2295144"/>
            <a:ext cx="280415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949391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0" i="0" lang="en-US">
                <a:solidFill>
                  <a:srgbClr val="6B7A88"/>
                </a:solidFill>
                <a:latin typeface="Segoe UI"/>
              </a:rPr>
              <a:t>Colours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169103" y="2322576"/>
            <a:ext cx="1298448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6348679" y="2103120"/>
            <a:ext cx="100584" cy="164592"/>
          </a:xfrm>
          <a:prstGeom prst="rect">
            <a:avLst/>
          </a:prstGeom>
          <a:solidFill>
            <a:srgbClr val="EEF4FA"/>
          </a:solidFill>
          <a:ln w="508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6348679" y="2121408"/>
            <a:ext cx="10058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en-US">
                <a:solidFill>
                  <a:srgbClr val="6B7A88"/>
                </a:solidFill>
                <a:latin typeface="Segoe UI"/>
              </a:rPr>
              <a:t>‹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5242255" y="2386584"/>
            <a:ext cx="1152144" cy="173736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315407" y="2414016"/>
            <a:ext cx="102412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6B7A88"/>
                </a:solidFill>
                <a:latin typeface="Segoe UI"/>
              </a:rPr>
              <a:t>Search exhibitors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5242255" y="2615184"/>
            <a:ext cx="1152144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5315407" y="2642616"/>
            <a:ext cx="93268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1F2933"/>
                </a:solidFill>
                <a:latin typeface="Segoe UI"/>
              </a:rPr>
              <a:t>All exhibitors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266383" y="264261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205679" y="2852928"/>
            <a:ext cx="1225295" cy="27432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5260543" y="2880360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en-US">
                <a:solidFill>
                  <a:srgbClr val="1F2933"/>
                </a:solidFill>
                <a:latin typeface="Segoe UI"/>
              </a:rPr>
              <a:t>Pixelworks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260543" y="2999232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en-US">
                <a:solidFill>
                  <a:srgbClr val="B7791F"/>
                </a:solidFill>
                <a:latin typeface="Segoe UI"/>
              </a:rPr>
              <a:t>no booth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260543" y="3182112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en-US">
                <a:solidFill>
                  <a:srgbClr val="1F2933"/>
                </a:solidFill>
                <a:latin typeface="Segoe UI"/>
              </a:rPr>
              <a:t>Stova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260543" y="3300984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en-US">
                <a:solidFill>
                  <a:srgbClr val="6B7A88"/>
                </a:solidFill>
                <a:latin typeface="Segoe UI"/>
              </a:rPr>
              <a:t>F-03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260543" y="3483864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en-US">
                <a:solidFill>
                  <a:srgbClr val="1F2933"/>
                </a:solidFill>
                <a:latin typeface="Segoe UI"/>
              </a:rPr>
              <a:t>Paperworks Berlin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260543" y="3602736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en-US">
                <a:solidFill>
                  <a:srgbClr val="6B7A88"/>
                </a:solidFill>
                <a:latin typeface="Segoe UI"/>
              </a:rPr>
              <a:t>H-01, H-02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260543" y="3785616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en-US">
                <a:solidFill>
                  <a:srgbClr val="1F2933"/>
                </a:solidFill>
                <a:latin typeface="Segoe UI"/>
              </a:rPr>
              <a:t>Drachenfels Games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260543" y="3904488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en-US">
                <a:solidFill>
                  <a:srgbClr val="6B7A88"/>
                </a:solidFill>
                <a:latin typeface="Segoe UI"/>
              </a:rPr>
              <a:t>H-06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260543" y="4087368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en-US">
                <a:solidFill>
                  <a:srgbClr val="1F2933"/>
                </a:solidFill>
                <a:latin typeface="Segoe UI"/>
              </a:rPr>
              <a:t>Ink &amp; Quill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260543" y="4206240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en-US">
                <a:solidFill>
                  <a:srgbClr val="B7791F"/>
                </a:solidFill>
                <a:latin typeface="Segoe UI"/>
              </a:rPr>
              <a:t>no booth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260543" y="4389120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en-US">
                <a:solidFill>
                  <a:srgbClr val="1F2933"/>
                </a:solidFill>
                <a:latin typeface="Segoe UI"/>
              </a:rPr>
              <a:t>Comic Corner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260543" y="4507992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en-US">
                <a:solidFill>
                  <a:srgbClr val="6B7A88"/>
                </a:solidFill>
                <a:latin typeface="Segoe UI"/>
              </a:rPr>
              <a:t>H-15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467551" y="2075688"/>
            <a:ext cx="3739896" cy="3127248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6595567" y="2203704"/>
            <a:ext cx="3483864" cy="2322576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6885889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7176211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7466533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7756855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8047177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8337499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8627821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8918143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9208465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498787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9789109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6613855" y="2494026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6613855" y="2784348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6613855" y="3074670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6613855" y="3364992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6613855" y="3655314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6613855" y="3945636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6613855" y="4235958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9312981" y="4494276"/>
            <a:ext cx="310896" cy="640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9312981" y="4494276"/>
            <a:ext cx="10972" cy="64008"/>
          </a:xfrm>
          <a:prstGeom prst="rect">
            <a:avLst/>
          </a:prstGeom>
          <a:solidFill>
            <a:srgbClr val="333D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9614733" y="4494276"/>
            <a:ext cx="10972" cy="64008"/>
          </a:xfrm>
          <a:prstGeom prst="rect">
            <a:avLst/>
          </a:prstGeom>
          <a:solidFill>
            <a:srgbClr val="333D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6659575" y="2267712"/>
            <a:ext cx="2229672" cy="2194560"/>
          </a:xfrm>
          <a:prstGeom prst="rect">
            <a:avLst/>
          </a:prstGeom>
          <a:noFill/>
          <a:ln w="1270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6714439" y="2304288"/>
            <a:ext cx="2138232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0B3A5D"/>
                </a:solidFill>
                <a:latin typeface="Segoe UI"/>
              </a:rPr>
              <a:t>Dealers' hall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6910303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8" name="TextBox 137"/>
          <p:cNvSpPr txBox="1"/>
          <p:nvPr/>
        </p:nvSpPr>
        <p:spPr>
          <a:xfrm>
            <a:off x="6910303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H-01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6910303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6910303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H-14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7157191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7157191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H-02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7129759" y="2459736"/>
            <a:ext cx="301752" cy="222747"/>
          </a:xfrm>
          <a:prstGeom prst="rect">
            <a:avLst/>
          </a:prstGeom>
          <a:noFill/>
          <a:ln w="1651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7111471" y="2441448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7413223" y="2441448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7111471" y="2664195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7413223" y="2664195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7157191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7157191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H-13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7404079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7404079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H-03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7404079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3" name="TextBox 152"/>
          <p:cNvSpPr txBox="1"/>
          <p:nvPr/>
        </p:nvSpPr>
        <p:spPr>
          <a:xfrm>
            <a:off x="7404079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H-12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7650967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7650967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H-04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7650967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7" name="TextBox 156"/>
          <p:cNvSpPr txBox="1"/>
          <p:nvPr/>
        </p:nvSpPr>
        <p:spPr>
          <a:xfrm>
            <a:off x="7650967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H-11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7897855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9" name="TextBox 158"/>
          <p:cNvSpPr txBox="1"/>
          <p:nvPr/>
        </p:nvSpPr>
        <p:spPr>
          <a:xfrm>
            <a:off x="7897855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H-05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7897855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1" name="TextBox 160"/>
          <p:cNvSpPr txBox="1"/>
          <p:nvPr/>
        </p:nvSpPr>
        <p:spPr>
          <a:xfrm>
            <a:off x="7897855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H-10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8144743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3" name="TextBox 162"/>
          <p:cNvSpPr txBox="1"/>
          <p:nvPr/>
        </p:nvSpPr>
        <p:spPr>
          <a:xfrm>
            <a:off x="8144743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H-06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8144743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8144743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H-09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8391631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8391631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H-07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8391631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9" name="TextBox 168"/>
          <p:cNvSpPr txBox="1"/>
          <p:nvPr/>
        </p:nvSpPr>
        <p:spPr>
          <a:xfrm>
            <a:off x="8391631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H-08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6910303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1" name="TextBox 170"/>
          <p:cNvSpPr txBox="1"/>
          <p:nvPr/>
        </p:nvSpPr>
        <p:spPr>
          <a:xfrm>
            <a:off x="6910303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FFFFFF"/>
                </a:solidFill>
                <a:latin typeface="Segoe UI"/>
              </a:rPr>
              <a:t>H-15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6910303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3" name="TextBox 172"/>
          <p:cNvSpPr txBox="1"/>
          <p:nvPr/>
        </p:nvSpPr>
        <p:spPr>
          <a:xfrm>
            <a:off x="6910303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H-28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7157191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5" name="TextBox 174"/>
          <p:cNvSpPr txBox="1"/>
          <p:nvPr/>
        </p:nvSpPr>
        <p:spPr>
          <a:xfrm>
            <a:off x="7157191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FFFFFF"/>
                </a:solidFill>
                <a:latin typeface="Segoe UI"/>
              </a:rPr>
              <a:t>H-16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7157191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7" name="TextBox 176"/>
          <p:cNvSpPr txBox="1"/>
          <p:nvPr/>
        </p:nvSpPr>
        <p:spPr>
          <a:xfrm>
            <a:off x="7157191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H-27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7404079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9" name="TextBox 178"/>
          <p:cNvSpPr txBox="1"/>
          <p:nvPr/>
        </p:nvSpPr>
        <p:spPr>
          <a:xfrm>
            <a:off x="7404079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FFFFFF"/>
                </a:solidFill>
                <a:latin typeface="Segoe UI"/>
              </a:rPr>
              <a:t>H-17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7404079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1" name="TextBox 180"/>
          <p:cNvSpPr txBox="1"/>
          <p:nvPr/>
        </p:nvSpPr>
        <p:spPr>
          <a:xfrm>
            <a:off x="7404079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H-26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7650967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3" name="TextBox 182"/>
          <p:cNvSpPr txBox="1"/>
          <p:nvPr/>
        </p:nvSpPr>
        <p:spPr>
          <a:xfrm>
            <a:off x="7650967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FFFFFF"/>
                </a:solidFill>
                <a:latin typeface="Segoe UI"/>
              </a:rPr>
              <a:t>H-18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7650967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5" name="TextBox 184"/>
          <p:cNvSpPr txBox="1"/>
          <p:nvPr/>
        </p:nvSpPr>
        <p:spPr>
          <a:xfrm>
            <a:off x="7650967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H-25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7897855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7" name="TextBox 186"/>
          <p:cNvSpPr txBox="1"/>
          <p:nvPr/>
        </p:nvSpPr>
        <p:spPr>
          <a:xfrm>
            <a:off x="7897855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H-19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7897855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9" name="TextBox 188"/>
          <p:cNvSpPr txBox="1"/>
          <p:nvPr/>
        </p:nvSpPr>
        <p:spPr>
          <a:xfrm>
            <a:off x="7897855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H-24</a:t>
            </a:r>
          </a:p>
        </p:txBody>
      </p:sp>
      <p:sp>
        <p:nvSpPr>
          <p:cNvPr id="190" name="Rectangle 189"/>
          <p:cNvSpPr/>
          <p:nvPr/>
        </p:nvSpPr>
        <p:spPr>
          <a:xfrm>
            <a:off x="8144743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1" name="TextBox 190"/>
          <p:cNvSpPr txBox="1"/>
          <p:nvPr/>
        </p:nvSpPr>
        <p:spPr>
          <a:xfrm>
            <a:off x="8144743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H-20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8144743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3" name="TextBox 192"/>
          <p:cNvSpPr txBox="1"/>
          <p:nvPr/>
        </p:nvSpPr>
        <p:spPr>
          <a:xfrm>
            <a:off x="8144743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H-23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8391631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5" name="TextBox 194"/>
          <p:cNvSpPr txBox="1"/>
          <p:nvPr/>
        </p:nvSpPr>
        <p:spPr>
          <a:xfrm>
            <a:off x="8391631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H-21</a:t>
            </a:r>
          </a:p>
        </p:txBody>
      </p:sp>
      <p:sp>
        <p:nvSpPr>
          <p:cNvPr id="196" name="Rectangle 195"/>
          <p:cNvSpPr/>
          <p:nvPr/>
        </p:nvSpPr>
        <p:spPr>
          <a:xfrm>
            <a:off x="8391631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8391631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H-22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6769303" y="3487887"/>
            <a:ext cx="1025649" cy="901232"/>
          </a:xfrm>
          <a:prstGeom prst="rect">
            <a:avLst/>
          </a:prstGeom>
          <a:solidFill>
            <a:srgbClr val="FCEBD9"/>
          </a:solidFill>
          <a:ln w="8890">
            <a:solidFill>
              <a:srgbClr val="B7791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9" name="TextBox 198"/>
          <p:cNvSpPr txBox="1"/>
          <p:nvPr/>
        </p:nvSpPr>
        <p:spPr>
          <a:xfrm>
            <a:off x="6769303" y="3883639"/>
            <a:ext cx="1025649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b="1" i="0" lang="en-US">
                <a:solidFill>
                  <a:srgbClr val="B7791F"/>
                </a:solidFill>
                <a:latin typeface="Segoe UI"/>
              </a:rPr>
              <a:t>Stage</a:t>
            </a:r>
          </a:p>
        </p:txBody>
      </p:sp>
      <p:sp>
        <p:nvSpPr>
          <p:cNvPr id="200" name="Rectangle 199"/>
          <p:cNvSpPr/>
          <p:nvPr/>
        </p:nvSpPr>
        <p:spPr>
          <a:xfrm>
            <a:off x="8944112" y="2267712"/>
            <a:ext cx="1071311" cy="1272844"/>
          </a:xfrm>
          <a:prstGeom prst="rect">
            <a:avLst/>
          </a:prstGeom>
          <a:noFill/>
          <a:ln w="1270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1" name="TextBox 200"/>
          <p:cNvSpPr txBox="1"/>
          <p:nvPr/>
        </p:nvSpPr>
        <p:spPr>
          <a:xfrm>
            <a:off x="8989832" y="2304288"/>
            <a:ext cx="998159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0B3A5D"/>
                </a:solidFill>
                <a:latin typeface="Segoe UI"/>
              </a:rPr>
              <a:t>Foyer GF</a:t>
            </a:r>
          </a:p>
        </p:txBody>
      </p:sp>
      <p:sp>
        <p:nvSpPr>
          <p:cNvPr id="202" name="Rectangle 201"/>
          <p:cNvSpPr/>
          <p:nvPr/>
        </p:nvSpPr>
        <p:spPr>
          <a:xfrm>
            <a:off x="9035552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3" name="TextBox 202"/>
          <p:cNvSpPr txBox="1"/>
          <p:nvPr/>
        </p:nvSpPr>
        <p:spPr>
          <a:xfrm>
            <a:off x="9035552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F-01</a:t>
            </a:r>
          </a:p>
        </p:txBody>
      </p:sp>
      <p:sp>
        <p:nvSpPr>
          <p:cNvPr id="204" name="Rectangle 203"/>
          <p:cNvSpPr/>
          <p:nvPr/>
        </p:nvSpPr>
        <p:spPr>
          <a:xfrm>
            <a:off x="9035552" y="270077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5" name="TextBox 204"/>
          <p:cNvSpPr txBox="1"/>
          <p:nvPr/>
        </p:nvSpPr>
        <p:spPr>
          <a:xfrm>
            <a:off x="9035552" y="273899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F-02</a:t>
            </a:r>
          </a:p>
        </p:txBody>
      </p:sp>
      <p:sp>
        <p:nvSpPr>
          <p:cNvPr id="206" name="Rectangle 205"/>
          <p:cNvSpPr/>
          <p:nvPr/>
        </p:nvSpPr>
        <p:spPr>
          <a:xfrm>
            <a:off x="9035552" y="291437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7" name="TextBox 206"/>
          <p:cNvSpPr txBox="1"/>
          <p:nvPr/>
        </p:nvSpPr>
        <p:spPr>
          <a:xfrm>
            <a:off x="9035552" y="295259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en-US">
                <a:solidFill>
                  <a:srgbClr val="1A3A5A"/>
                </a:solidFill>
                <a:latin typeface="Segoe UI"/>
              </a:rPr>
              <a:t>F-03</a:t>
            </a:r>
          </a:p>
        </p:txBody>
      </p:sp>
      <p:sp>
        <p:nvSpPr>
          <p:cNvPr id="208" name="Oval 207"/>
          <p:cNvSpPr/>
          <p:nvPr/>
        </p:nvSpPr>
        <p:spPr>
          <a:xfrm>
            <a:off x="9533333" y="3705148"/>
            <a:ext cx="155448" cy="155448"/>
          </a:xfrm>
          <a:prstGeom prst="ellipse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9" name="TextBox 208"/>
          <p:cNvSpPr txBox="1"/>
          <p:nvPr/>
        </p:nvSpPr>
        <p:spPr>
          <a:xfrm>
            <a:off x="9533333" y="3746296"/>
            <a:ext cx="155448" cy="822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" b="1" i="0" lang="en-US">
                <a:solidFill>
                  <a:srgbClr val="FFFFFF"/>
                </a:solidFill>
                <a:latin typeface="Segoe UI"/>
              </a:rPr>
              <a:t>WC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9267261" y="4343400"/>
            <a:ext cx="41148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0" i="0" lang="en-US">
                <a:solidFill>
                  <a:srgbClr val="6B7A88"/>
                </a:solidFill>
                <a:latin typeface="Segoe UI"/>
              </a:rPr>
              <a:t>Entrance</a:t>
            </a:r>
          </a:p>
        </p:txBody>
      </p:sp>
      <p:sp>
        <p:nvSpPr>
          <p:cNvPr id="211" name="Rounded Rectangle 210"/>
          <p:cNvSpPr/>
          <p:nvPr/>
        </p:nvSpPr>
        <p:spPr>
          <a:xfrm>
            <a:off x="7975579" y="2388229"/>
            <a:ext cx="566928" cy="13716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016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2" name="TextBox 211"/>
          <p:cNvSpPr txBox="1"/>
          <p:nvPr/>
        </p:nvSpPr>
        <p:spPr>
          <a:xfrm>
            <a:off x="7975579" y="2406517"/>
            <a:ext cx="566928" cy="100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b="1" i="0" lang="en-US">
                <a:solidFill>
                  <a:srgbClr val="2271B1"/>
                </a:solidFill>
                <a:latin typeface="Segoe UI"/>
              </a:rPr>
              <a:t>Pixelworks</a:t>
            </a:r>
          </a:p>
        </p:txBody>
      </p:sp>
      <p:sp>
        <p:nvSpPr>
          <p:cNvPr id="213" name="Isosceles Triangle 212"/>
          <p:cNvSpPr/>
          <p:nvPr/>
        </p:nvSpPr>
        <p:spPr>
          <a:xfrm>
            <a:off x="8039587" y="2516245"/>
            <a:ext cx="155448" cy="219456"/>
          </a:xfrm>
          <a:prstGeom prst="triangle">
            <a:avLst/>
          </a:prstGeom>
          <a:solidFill>
            <a:srgbClr val="1F2933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4" name="Rectangle 213"/>
          <p:cNvSpPr/>
          <p:nvPr/>
        </p:nvSpPr>
        <p:spPr>
          <a:xfrm>
            <a:off x="10207447" y="2075688"/>
            <a:ext cx="1417320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5" name="TextBox 214"/>
          <p:cNvSpPr txBox="1"/>
          <p:nvPr/>
        </p:nvSpPr>
        <p:spPr>
          <a:xfrm>
            <a:off x="10298887" y="2148840"/>
            <a:ext cx="123444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en-US">
                <a:solidFill>
                  <a:srgbClr val="0B3A5D"/>
                </a:solidFill>
                <a:latin typeface="Segoe UI"/>
              </a:rPr>
              <a:t>Booth  H-02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10298887" y="2368296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Booth number</a:t>
            </a:r>
          </a:p>
        </p:txBody>
      </p:sp>
      <p:sp>
        <p:nvSpPr>
          <p:cNvPr id="217" name="Rounded Rectangle 216"/>
          <p:cNvSpPr/>
          <p:nvPr/>
        </p:nvSpPr>
        <p:spPr>
          <a:xfrm>
            <a:off x="10298887" y="2505456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8" name="TextBox 217"/>
          <p:cNvSpPr txBox="1"/>
          <p:nvPr/>
        </p:nvSpPr>
        <p:spPr>
          <a:xfrm>
            <a:off x="10362895" y="2537460"/>
            <a:ext cx="1005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H-02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10298887" y="2770632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Colour theme</a:t>
            </a:r>
          </a:p>
        </p:txBody>
      </p:sp>
      <p:sp>
        <p:nvSpPr>
          <p:cNvPr id="220" name="Rounded Rectangle 219"/>
          <p:cNvSpPr/>
          <p:nvPr/>
        </p:nvSpPr>
        <p:spPr>
          <a:xfrm>
            <a:off x="10298887" y="2907792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1" name="TextBox 220"/>
          <p:cNvSpPr txBox="1"/>
          <p:nvPr/>
        </p:nvSpPr>
        <p:spPr>
          <a:xfrm>
            <a:off x="10362895" y="2939796"/>
            <a:ext cx="1005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— free colour —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11396167" y="293979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10298887" y="3172968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Fill</a:t>
            </a:r>
          </a:p>
        </p:txBody>
      </p:sp>
      <p:sp>
        <p:nvSpPr>
          <p:cNvPr id="224" name="Rounded Rectangle 223"/>
          <p:cNvSpPr/>
          <p:nvPr/>
        </p:nvSpPr>
        <p:spPr>
          <a:xfrm>
            <a:off x="10298887" y="3310128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5" name="Rectangle 224"/>
          <p:cNvSpPr/>
          <p:nvPr/>
        </p:nvSpPr>
        <p:spPr>
          <a:xfrm>
            <a:off x="10335463" y="3346704"/>
            <a:ext cx="146304" cy="100584"/>
          </a:xfrm>
          <a:prstGeom prst="rect">
            <a:avLst/>
          </a:prstGeom>
          <a:solidFill>
            <a:srgbClr val="E8EEF5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6" name="TextBox 225"/>
          <p:cNvSpPr txBox="1"/>
          <p:nvPr/>
        </p:nvSpPr>
        <p:spPr>
          <a:xfrm>
            <a:off x="10536631" y="3342132"/>
            <a:ext cx="9601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Default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10298887" y="3575304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Exhibitors</a:t>
            </a:r>
          </a:p>
        </p:txBody>
      </p:sp>
      <p:sp>
        <p:nvSpPr>
          <p:cNvPr id="228" name="Rounded Rectangle 227"/>
          <p:cNvSpPr/>
          <p:nvPr/>
        </p:nvSpPr>
        <p:spPr>
          <a:xfrm>
            <a:off x="10298887" y="3721608"/>
            <a:ext cx="1243584" cy="155448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9" name="TextBox 228"/>
          <p:cNvSpPr txBox="1"/>
          <p:nvPr/>
        </p:nvSpPr>
        <p:spPr>
          <a:xfrm>
            <a:off x="10298887" y="3747211"/>
            <a:ext cx="124358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2271B1"/>
                </a:solidFill>
                <a:latin typeface="Segoe UI"/>
              </a:rPr>
              <a:t>Paperworks Berlin  ×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10298887" y="3941064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2271B1"/>
                </a:solidFill>
                <a:latin typeface="Segoe UI"/>
              </a:rPr>
              <a:t>+ assign exhibitor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10298887" y="4105656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C0392B"/>
                </a:solidFill>
                <a:latin typeface="Segoe UI"/>
              </a:rPr>
              <a:t>Remove from booth</a:t>
            </a:r>
          </a:p>
        </p:txBody>
      </p:sp>
      <p:sp>
        <p:nvSpPr>
          <p:cNvPr id="232" name="Rectangle 231"/>
          <p:cNvSpPr/>
          <p:nvPr/>
        </p:nvSpPr>
        <p:spPr>
          <a:xfrm>
            <a:off x="4858207" y="5202936"/>
            <a:ext cx="6766560" cy="219456"/>
          </a:xfrm>
          <a:prstGeom prst="rect">
            <a:avLst/>
          </a:prstGeom>
          <a:solidFill>
            <a:srgbClr val="F7FAFC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3" name="TextBox 232"/>
          <p:cNvSpPr txBox="1"/>
          <p:nvPr/>
        </p:nvSpPr>
        <p:spPr>
          <a:xfrm>
            <a:off x="4949647" y="5257800"/>
            <a:ext cx="372160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en-US">
                <a:solidFill>
                  <a:srgbClr val="505A64"/>
                </a:solidFill>
                <a:latin typeface="Segoe UI"/>
              </a:rPr>
              <a:t>100 %   ·   60 × 40 m   ·   Grid 0.5 m   ·   ☑ Snap   ·   View: Normal view   ·   ☐ Names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8241487" y="5257800"/>
            <a:ext cx="3291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20" b="1" i="0" lang="en-US">
                <a:solidFill>
                  <a:srgbClr val="B7791F"/>
                </a:solidFill>
                <a:latin typeface="Segoe UI"/>
              </a:rPr>
              <a:t>⚠ 2 notes in the check report   ·   3 assignments open</a:t>
            </a:r>
          </a:p>
        </p:txBody>
      </p:sp>
      <p:sp>
        <p:nvSpPr>
          <p:cNvPr id="235" name="Oval 234"/>
          <p:cNvSpPr/>
          <p:nvPr/>
        </p:nvSpPr>
        <p:spPr>
          <a:xfrm>
            <a:off x="6293815" y="256032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6" name="TextBox 235"/>
          <p:cNvSpPr txBox="1"/>
          <p:nvPr/>
        </p:nvSpPr>
        <p:spPr>
          <a:xfrm>
            <a:off x="6293815" y="261975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237" name="Oval 236"/>
          <p:cNvSpPr/>
          <p:nvPr/>
        </p:nvSpPr>
        <p:spPr>
          <a:xfrm>
            <a:off x="8542507" y="2315077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8" name="TextBox 237"/>
          <p:cNvSpPr txBox="1"/>
          <p:nvPr/>
        </p:nvSpPr>
        <p:spPr>
          <a:xfrm>
            <a:off x="8542507" y="2374513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39" name="Oval 238"/>
          <p:cNvSpPr/>
          <p:nvPr/>
        </p:nvSpPr>
        <p:spPr>
          <a:xfrm>
            <a:off x="9978847" y="386791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0" name="TextBox 239"/>
          <p:cNvSpPr txBox="1"/>
          <p:nvPr/>
        </p:nvSpPr>
        <p:spPr>
          <a:xfrm>
            <a:off x="9978847" y="392734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41" name="Oval 240"/>
          <p:cNvSpPr/>
          <p:nvPr/>
        </p:nvSpPr>
        <p:spPr>
          <a:xfrm>
            <a:off x="10847527" y="488289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2" name="TextBox 241"/>
          <p:cNvSpPr txBox="1"/>
          <p:nvPr/>
        </p:nvSpPr>
        <p:spPr>
          <a:xfrm>
            <a:off x="10847527" y="494233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43" name="Oval 242"/>
          <p:cNvSpPr/>
          <p:nvPr/>
        </p:nvSpPr>
        <p:spPr>
          <a:xfrm>
            <a:off x="10719511" y="174650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4" name="TextBox 243"/>
          <p:cNvSpPr txBox="1"/>
          <p:nvPr/>
        </p:nvSpPr>
        <p:spPr>
          <a:xfrm>
            <a:off x="10719511" y="180594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45" name="Rectangle 244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6" name="Rectangle 245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7" name="TextBox 246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48" name="TextBox 247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Assignments are not stored in the plan but only on the exhibitor. The designer reads them on opening - so there are never two truths.</a:t>
            </a:r>
          </a:p>
        </p:txBody>
      </p:sp>
      <p:sp>
        <p:nvSpPr>
          <p:cNvPr id="249" name="Rectangle 248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0" name="TextBox 249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 · Assigning exhibitors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34 / 58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What gets written on assigning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2387092"/>
            <a:ext cx="11057839" cy="2383536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2387092"/>
            <a:ext cx="54864" cy="2383536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07007" y="2807716"/>
            <a:ext cx="9777679" cy="8839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i="0" lang="en-US">
                <a:solidFill>
                  <a:srgbClr val="0B3A5D"/>
                </a:solidFill>
                <a:latin typeface="Segoe UI"/>
              </a:rPr>
              <a:t>A change of booth only takes the old room along - everything else stays.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7007" y="3819652"/>
            <a:ext cx="9777679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0" b="0" i="0" lang="en-US">
                <a:solidFill>
                  <a:srgbClr val="4A5D6E"/>
                </a:solidFill>
                <a:latin typeface="Segoe UI"/>
              </a:rPr>
              <a:t>Example: Stova has booth F-03 in “Foyer GF” and is also listed without a booth in the “Signing area”. You drag Stova onto H-02 in the dealers' hall. After saving Stova has the locations </a:t>
            </a:r>
            <a:r>
              <a:rPr sz="1200" b="1" i="0" lang="en-US">
                <a:solidFill>
                  <a:srgbClr val="4A5D6E"/>
                </a:solidFill>
                <a:latin typeface="Segoe UI"/>
              </a:rPr>
              <a:t>Signing area</a:t>
            </a:r>
            <a:r>
              <a:rPr sz="1200" b="0" i="0" lang="en-US">
                <a:solidFill>
                  <a:srgbClr val="4A5D6E"/>
                </a:solidFill>
                <a:latin typeface="Segoe UI"/>
              </a:rPr>
              <a:t> and </a:t>
            </a:r>
            <a:r>
              <a:rPr sz="1200" b="1" i="0" lang="en-US">
                <a:solidFill>
                  <a:srgbClr val="4A5D6E"/>
                </a:solidFill>
                <a:latin typeface="Segoe UI"/>
              </a:rPr>
              <a:t>Dealers' hall</a:t>
            </a:r>
            <a:r>
              <a:rPr sz="1200" b="0" i="0" lang="en-US">
                <a:solidFill>
                  <a:srgbClr val="4A5D6E"/>
                </a:solidFill>
                <a:latin typeface="Segoe UI"/>
              </a:rPr>
              <a:t>: the foyer goes because there is no booth left there, the signing area the designer never touches. Other booth numbers in the </a:t>
            </a:r>
            <a:r>
              <a:rPr sz="1200" b="1" i="0" lang="en-US">
                <a:solidFill>
                  <a:srgbClr val="4A5D6E"/>
                </a:solidFill>
                <a:latin typeface="Segoe UI"/>
              </a:rPr>
              <a:t>Booth IDs</a:t>
            </a:r>
            <a:r>
              <a:rPr sz="1200" b="0" i="0" lang="en-US">
                <a:solidFill>
                  <a:srgbClr val="4A5D6E"/>
                </a:solidFill>
                <a:latin typeface="Segoe UI"/>
              </a:rPr>
              <a:t> field stay as well.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 · Assigning exhibitors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35 / 58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Saving with assignments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38404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766560" cy="3657600"/>
          </a:xfrm>
          <a:prstGeom prst="rect">
            <a:avLst/>
          </a:prstGeom>
          <a:solidFill>
            <a:srgbClr val="E4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41247" y="1737360"/>
            <a:ext cx="6217920" cy="3246120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9264" y="1819656"/>
            <a:ext cx="57607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0B3A5D"/>
                </a:solidFill>
                <a:latin typeface="Segoe UI"/>
              </a:rPr>
              <a:t>Apply the following exhibitor data (3 exhibitors)?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39712" y="1801368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en-US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41247" y="2048256"/>
            <a:ext cx="621792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24128" y="2194560"/>
            <a:ext cx="5852160" cy="512064"/>
          </a:xfrm>
          <a:prstGeom prst="rect">
            <a:avLst/>
          </a:prstGeom>
          <a:solidFill>
            <a:srgbClr val="F7FAFC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5568" y="2286000"/>
            <a:ext cx="109728" cy="109728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316736" y="2258568"/>
            <a:ext cx="164592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en-US">
                <a:solidFill>
                  <a:srgbClr val="1F2933"/>
                </a:solidFill>
                <a:latin typeface="Segoe UI"/>
              </a:rPr>
              <a:t>Stova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4368" y="2267712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Booth F-03 → H-02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44368" y="2468880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6B7A88"/>
                </a:solidFill>
                <a:latin typeface="Segoe UI"/>
              </a:rPr>
              <a:t>Location: Foyer GF → Dealers' hall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24128" y="2761488"/>
            <a:ext cx="585216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115568" y="2852928"/>
            <a:ext cx="109728" cy="109728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316736" y="2825496"/>
            <a:ext cx="164592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en-US">
                <a:solidFill>
                  <a:srgbClr val="1F2933"/>
                </a:solidFill>
                <a:latin typeface="Segoe UI"/>
              </a:rPr>
              <a:t>Pixelworks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44368" y="2834640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Booth + H-05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44368" y="3035808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6B7A88"/>
                </a:solidFill>
                <a:latin typeface="Segoe UI"/>
              </a:rPr>
              <a:t>Location: + Dealers' hall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24128" y="3328416"/>
            <a:ext cx="5852160" cy="512064"/>
          </a:xfrm>
          <a:prstGeom prst="rect">
            <a:avLst/>
          </a:prstGeom>
          <a:solidFill>
            <a:srgbClr val="F7FAFC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15568" y="3419856"/>
            <a:ext cx="109728" cy="109728"/>
          </a:xfrm>
          <a:prstGeom prst="rect">
            <a:avLst/>
          </a:prstGeom>
          <a:solidFill>
            <a:srgbClr val="FFFFFF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316736" y="3392424"/>
            <a:ext cx="164592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en-US">
                <a:solidFill>
                  <a:srgbClr val="1F2933"/>
                </a:solidFill>
                <a:latin typeface="Segoe UI"/>
              </a:rPr>
              <a:t>Ink &amp; Quill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44368" y="3401568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en-US">
                <a:solidFill>
                  <a:srgbClr val="1F2933"/>
                </a:solidFill>
                <a:latin typeface="Segoe UI"/>
              </a:rPr>
              <a:t>Booth − H-11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4128" y="39319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 i="0" lang="en-US">
                <a:solidFill>
                  <a:srgbClr val="6B7A88"/>
                </a:solidFill>
                <a:latin typeface="Segoe UI"/>
              </a:rPr>
              <a:t>Unticked changes stay open and can be saved later. Locations without a booth (e.g. a signing area) are never touched.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41247" y="4507992"/>
            <a:ext cx="621792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024128" y="4599432"/>
            <a:ext cx="868680" cy="237744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24128" y="4645152"/>
            <a:ext cx="868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333D47"/>
                </a:solidFill>
                <a:latin typeface="Segoe UI"/>
              </a:rPr>
              <a:t>Cancel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584448" y="4599432"/>
            <a:ext cx="1371600" cy="237744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584448" y="464515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Save plan only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65776" y="4599432"/>
            <a:ext cx="1810512" cy="237744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65776" y="4645152"/>
            <a:ext cx="18105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Save plan and selection</a:t>
            </a:r>
          </a:p>
        </p:txBody>
      </p:sp>
      <p:sp>
        <p:nvSpPr>
          <p:cNvPr id="36" name="Oval 35"/>
          <p:cNvSpPr/>
          <p:nvPr/>
        </p:nvSpPr>
        <p:spPr>
          <a:xfrm>
            <a:off x="758952" y="220370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58952" y="226314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38" name="Oval 37"/>
          <p:cNvSpPr/>
          <p:nvPr/>
        </p:nvSpPr>
        <p:spPr>
          <a:xfrm>
            <a:off x="2606040" y="219456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606040" y="225399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0" name="Oval 39"/>
          <p:cNvSpPr/>
          <p:nvPr/>
        </p:nvSpPr>
        <p:spPr>
          <a:xfrm>
            <a:off x="758952" y="333756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58952" y="339699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42" name="Oval 41"/>
          <p:cNvSpPr/>
          <p:nvPr/>
        </p:nvSpPr>
        <p:spPr>
          <a:xfrm>
            <a:off x="5833872" y="43159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833872" y="43754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44" name="Oval 43"/>
          <p:cNvSpPr/>
          <p:nvPr/>
        </p:nvSpPr>
        <p:spPr>
          <a:xfrm>
            <a:off x="4133088" y="43159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133088" y="43754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Before writing, the designer asks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One row per exhibitor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With a tick - only ticked changes are written.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44967" y="233146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What changes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744967" y="255117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Booth old → new, below it the location.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+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adds,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−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takes away.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44967" y="292557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Without a tick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44967" y="314528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change stays open and can be saved later.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744967" y="351967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Save plan and selection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44967" y="373938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Saves the plan and the ticked assignments.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744967" y="411378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5  Save plan only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744967" y="433349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assignments all stay open.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If someone has changed an exhibitor in the form or by CSV in the meantime, the designer writes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nothing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for them and reports “Some exhibitors were not changed” - instead of overwriting the other change.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 · Assigning exhibitors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36 / 58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4.5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check report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767641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Note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35946" y="1435608"/>
            <a:ext cx="30156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Consequence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01622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A booth number is used more than once - across floors too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35946" y="1801622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C0392B"/>
                </a:solidFill>
                <a:latin typeface="Segoe UI"/>
              </a:rPr>
              <a:t>Saving blocked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08889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088896"/>
            <a:ext cx="11057839" cy="42468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226310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Booths without a number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35946" y="2226310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C0392B"/>
                </a:solidFill>
                <a:latin typeface="Segoe UI"/>
              </a:rPr>
              <a:t>Saving blocked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51358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650998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Location points without a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35946" y="2650998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en-US">
                <a:solidFill>
                  <a:srgbClr val="C0392B"/>
                </a:solidFill>
                <a:latin typeface="Segoe UI"/>
              </a:rPr>
              <a:t>Saving blocked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938271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938271"/>
            <a:ext cx="11057839" cy="42468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075685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Location points outside the floor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35946" y="3075685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Note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36295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500373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Booth numbers of exhibitors that are not in the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35946" y="3500373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Note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378764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787647"/>
            <a:ext cx="11057839" cy="42468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3925061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Booths without an exhibitor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946" y="3925061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Note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212335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349749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Exhibitors whose location does not match the room of their booth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35946" y="4349749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Note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46370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4637023"/>
            <a:ext cx="11057839" cy="42468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4774437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Overlapping booths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35946" y="4774437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Note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061711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6656" y="5199125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Booths outside every room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35946" y="5199125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Note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928" y="548639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66928" y="5687567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6928" y="5687567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5806439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73936" y="5806439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check report runs with every change. The status bar shows the number of notes, a click opens the list. On saving the server checks once more by itself.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 · Assigning exhibitors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37 / 58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en-US">
                <a:solidFill>
                  <a:srgbClr val="CDDFEE"/>
                </a:solidFill>
                <a:latin typeface="Segoe UI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en-US">
                <a:solidFill>
                  <a:srgbClr val="0B3A5D"/>
                </a:solidFill>
                <a:latin typeface="Segoe UI"/>
              </a:rPr>
              <a:t>Taking over, saving, publishing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en-US">
                <a:solidFill>
                  <a:srgbClr val="4A5D6E"/>
                </a:solidFill>
                <a:latin typeface="Segoe UI"/>
              </a:rPr>
              <a:t>From an existing plan to the tab on the website.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316382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Existing SVG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Templates and backups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What happens when saving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On the website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Exporting</a:t>
            </a:r>
          </a:p>
        </p:txBody>
      </p:sp>
      <p:sp>
        <p:nvSpPr>
          <p:cNvPr id="25" name="Oval 24"/>
          <p:cNvSpPr/>
          <p:nvPr/>
        </p:nvSpPr>
        <p:spPr>
          <a:xfrm>
            <a:off x="7342632" y="384048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7818120" y="382676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Checklist</a:t>
            </a:r>
          </a:p>
        </p:txBody>
      </p:sp>
      <p:sp>
        <p:nvSpPr>
          <p:cNvPr id="28" name="Oval 27"/>
          <p:cNvSpPr/>
          <p:nvPr/>
        </p:nvSpPr>
        <p:spPr>
          <a:xfrm>
            <a:off x="7342632" y="422452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0" name="TextBox 29"/>
          <p:cNvSpPr txBox="1"/>
          <p:nvPr/>
        </p:nvSpPr>
        <p:spPr>
          <a:xfrm>
            <a:off x="7818120" y="421081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Troubleshooting</a:t>
            </a:r>
          </a:p>
        </p:txBody>
      </p:sp>
      <p:sp>
        <p:nvSpPr>
          <p:cNvPr id="31" name="Oval 30"/>
          <p:cNvSpPr/>
          <p:nvPr/>
        </p:nvSpPr>
        <p:spPr>
          <a:xfrm>
            <a:off x="7342632" y="460857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7818120" y="45948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Known limits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38 / 58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Taking over an existing SVG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766560" cy="3886200"/>
          </a:xfrm>
          <a:prstGeom prst="rect">
            <a:avLst/>
          </a:prstGeom>
          <a:solidFill>
            <a:srgbClr val="E4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5528" y="1645920"/>
            <a:ext cx="6309360" cy="3675887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3544" y="1728216"/>
            <a:ext cx="58521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0B3A5D"/>
                </a:solidFill>
                <a:latin typeface="Segoe UI"/>
              </a:rPr>
              <a:t>Import existing SVG 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85432" y="1709928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en-US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5528" y="1956816"/>
            <a:ext cx="630936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9848" y="2048256"/>
            <a:ext cx="5806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 i="0" lang="en-US">
                <a:solidFill>
                  <a:srgbClr val="6B7A88"/>
                </a:solidFill>
                <a:latin typeface="Segoe UI"/>
              </a:rPr>
              <a:t>Booths, rooms and the rest of the drawing are taken over. Enter the real width of each floor so that the scale is correct.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9848" y="2377440"/>
            <a:ext cx="18288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Floor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0088" y="2377440"/>
            <a:ext cx="21945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Real width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9848" y="2560320"/>
            <a:ext cx="18288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en-US">
                <a:solidFill>
                  <a:srgbClr val="1F2933"/>
                </a:solidFill>
                <a:latin typeface="Segoe UI"/>
              </a:rPr>
              <a:t>Ground floor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90088" y="2532888"/>
            <a:ext cx="73152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54096" y="2564892"/>
            <a:ext cx="6400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60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13048" y="2564892"/>
            <a:ext cx="30632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6B7A88"/>
                </a:solidFill>
                <a:latin typeface="Segoe UI"/>
              </a:rPr>
              <a:t>Width of the whole drawing of this floor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9848" y="2788920"/>
            <a:ext cx="18288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en-US">
                <a:solidFill>
                  <a:srgbClr val="1F2933"/>
                </a:solidFill>
                <a:latin typeface="Segoe UI"/>
              </a:rPr>
              <a:t>Basement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990088" y="2761488"/>
            <a:ext cx="73152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054096" y="2793492"/>
            <a:ext cx="6400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60 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13048" y="2793492"/>
            <a:ext cx="30632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en-US">
                <a:solidFill>
                  <a:srgbClr val="6B7A88"/>
                </a:solidFill>
                <a:latin typeface="Segoe UI"/>
              </a:rPr>
              <a:t>Width of the whole drawing of this floor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9848" y="3044952"/>
            <a:ext cx="41806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Booths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69848" y="3182112"/>
            <a:ext cx="4180636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33856" y="3214116"/>
            <a:ext cx="39520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Only names that look like booth numbers (recommended)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13324" y="321411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69848" y="3483864"/>
            <a:ext cx="91440" cy="91440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07008" y="3465576"/>
            <a:ext cx="56692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Take over rooms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848" y="3703320"/>
            <a:ext cx="5806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en-US">
                <a:solidFill>
                  <a:srgbClr val="333D47"/>
                </a:solidFill>
                <a:latin typeface="Segoe UI"/>
              </a:rPr>
              <a:t>Rest of the drawing</a:t>
            </a:r>
          </a:p>
        </p:txBody>
      </p:sp>
      <p:sp>
        <p:nvSpPr>
          <p:cNvPr id="32" name="Oval 31"/>
          <p:cNvSpPr/>
          <p:nvPr/>
        </p:nvSpPr>
        <p:spPr>
          <a:xfrm>
            <a:off x="1069848" y="3877056"/>
            <a:ext cx="91440" cy="91440"/>
          </a:xfrm>
          <a:prstGeom prst="ellipse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16152" y="3858768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Take over the original exactly – frames, walls, rounded corners (published with the plan)</a:t>
            </a:r>
          </a:p>
        </p:txBody>
      </p:sp>
      <p:sp>
        <p:nvSpPr>
          <p:cNvPr id="34" name="Oval 33"/>
          <p:cNvSpPr/>
          <p:nvPr/>
        </p:nvSpPr>
        <p:spPr>
          <a:xfrm>
            <a:off x="1069848" y="4041648"/>
            <a:ext cx="91440" cy="91440"/>
          </a:xfrm>
          <a:prstGeom prst="ellipse">
            <a:avLst/>
          </a:prstGeom>
          <a:solidFill>
            <a:srgbClr val="FFFFFF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16152" y="4023360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As underlay – for orientation only, not published</a:t>
            </a:r>
          </a:p>
        </p:txBody>
      </p:sp>
      <p:sp>
        <p:nvSpPr>
          <p:cNvPr id="36" name="Oval 35"/>
          <p:cNvSpPr/>
          <p:nvPr/>
        </p:nvSpPr>
        <p:spPr>
          <a:xfrm>
            <a:off x="1069848" y="4206240"/>
            <a:ext cx="91440" cy="91440"/>
          </a:xfrm>
          <a:prstGeom prst="ellipse">
            <a:avLst/>
          </a:prstGeom>
          <a:solidFill>
            <a:srgbClr val="FFFFFF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16152" y="4187952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Do not take over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69848" y="4398264"/>
            <a:ext cx="5806440" cy="384048"/>
          </a:xfrm>
          <a:prstGeom prst="rect">
            <a:avLst/>
          </a:prstGeom>
          <a:solidFill>
            <a:srgbClr val="FCF4DB"/>
          </a:solidFill>
          <a:ln w="8890">
            <a:solidFill>
              <a:srgbClr val="DBA6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43000" y="4443984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en-US">
                <a:solidFill>
                  <a:srgbClr val="1F2933"/>
                </a:solidFill>
                <a:latin typeface="Segoe UI"/>
              </a:rPr>
              <a:t>Booths: 31   ·   Rooms: 3   ·   Names used more than once: none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43000" y="4608576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B7791F"/>
                </a:solidFill>
                <a:latin typeface="Segoe UI"/>
              </a:rPr>
              <a:t>Not booths (stay in the underlay): Stage, WC, Info, Entrance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95528" y="4901184"/>
            <a:ext cx="630936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138928" y="4974336"/>
            <a:ext cx="841248" cy="219456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38928" y="5010912"/>
            <a:ext cx="8412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2271B1"/>
                </a:solidFill>
                <a:latin typeface="Segoe UI"/>
              </a:rPr>
              <a:t>Cancel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071616" y="4974336"/>
            <a:ext cx="841248" cy="219456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71616" y="5010912"/>
            <a:ext cx="8412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Import</a:t>
            </a:r>
          </a:p>
        </p:txBody>
      </p:sp>
      <p:sp>
        <p:nvSpPr>
          <p:cNvPr id="46" name="Oval 45"/>
          <p:cNvSpPr/>
          <p:nvPr/>
        </p:nvSpPr>
        <p:spPr>
          <a:xfrm>
            <a:off x="731520" y="24871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1520" y="25466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48" name="Oval 47"/>
          <p:cNvSpPr/>
          <p:nvPr/>
        </p:nvSpPr>
        <p:spPr>
          <a:xfrm>
            <a:off x="731520" y="313639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1520" y="319582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50" name="Oval 49"/>
          <p:cNvSpPr/>
          <p:nvPr/>
        </p:nvSpPr>
        <p:spPr>
          <a:xfrm>
            <a:off x="731520" y="338328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1520" y="344271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52" name="Oval 51"/>
          <p:cNvSpPr/>
          <p:nvPr/>
        </p:nvSpPr>
        <p:spPr>
          <a:xfrm>
            <a:off x="731520" y="380390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1520" y="386334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731520" y="445312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1520" y="451256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Menu ☰ → Import existing SVG plan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Real width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For every floor found, the width of the whole drawing - so that the scale is right.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744967" y="248640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Booths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744967" y="270611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Recommended: only names that look like booth numbers, such as A-01 or 354 - plus all numbers entered at exhibitors.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744967" y="323545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Take over rooms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744967" y="3455161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Named rooms (“Room: …”) become editable rooms.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744967" y="3829557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Rest of the drawing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44967" y="4049267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en-US">
                <a:solidFill>
                  <a:srgbClr val="3B4A57"/>
                </a:solidFill>
                <a:latin typeface="Segoe UI"/>
              </a:rPr>
              <a:t>Take over the original exactly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publishes walls, frames and pictograms along;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As underlay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is for orientation only.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744967" y="4578603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5  See it first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744967" y="479831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What becomes a booth and what does not - and which names are used more than once.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 plan without room names? Import it with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Take over the original exactly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then click into every room with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Room from shape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and name it. How to name floors, rooms and pictograms in the graphics program is shown in the glossary in chapter 6.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39 / 58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Templates, backups, working together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Plan of another event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Take over last year's plan: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Replace this plan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or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Add its floors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 Only saving makes it the plan of this event.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Assignments are not copied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4314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4314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5482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Backups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482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Every save keeps the previous version.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Backups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in the menu ☰ shows the last ten with time and person; </a:t>
            </a:r>
            <a:r>
              <a:rPr sz="1050" b="1" i="0" lang="en-US">
                <a:solidFill>
                  <a:srgbClr val="3B4A57"/>
                </a:solidFill>
                <a:latin typeface="Segoe UI"/>
              </a:rPr>
              <a:t>Restore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loads one of them.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482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Only saving makes it current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1700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1700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2868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Two people on the plan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868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Whoever opens the designer holds the plan. A second person can look at it but not save - until the plan is free again.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The designer reports this by itself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526280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526280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64515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3936" y="4645152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Location points taken over keep their ID - last year's posters then lead to the new plan as soon as it is saved.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40 / 58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What happens when you click “Save”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36212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36212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Check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The server checks the plan once more: unique booth numbers, named location points, limits, permitted elements.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53553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55305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55305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624590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24590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1609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Complete file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1609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The core cleans the SVG and stores it in the media library with the event - a new version per save.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841930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143682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143682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912967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12967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89986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Floors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9986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Every floor gets a file of its own; existing floor files are replaced.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7130308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432060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32060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01345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01345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78364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Tabs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78364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The floors become tabs of the event, their rooms sublocations, the location points valid. Other maps stay untouched.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9418685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720437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720437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489722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89722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66741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en-US">
                <a:solidFill>
                  <a:srgbClr val="0B3A5D"/>
                </a:solidFill>
                <a:latin typeface="Segoe UI"/>
              </a:rPr>
              <a:t>Exhibitors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66741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en-US">
                <a:solidFill>
                  <a:srgbClr val="3B4A57"/>
                </a:solidFill>
                <a:latin typeface="Segoe UI"/>
              </a:rPr>
              <a:t>Finally the ticked assignments - only in the mode “Maintain in the designer”.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3767328"/>
            <a:ext cx="110578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 lang="en-US">
                <a:solidFill>
                  <a:srgbClr val="6B7A88"/>
                </a:solidFill>
                <a:latin typeface="Segoe UI"/>
              </a:rPr>
              <a:t>At the end the designer reports “Hall plan saved.” - with assignments also how many exhibitors were updated. The previous version is then under </a:t>
            </a:r>
            <a:r>
              <a:rPr sz="1100" b="1" i="0" lang="en-US">
                <a:solidFill>
                  <a:srgbClr val="6B7A88"/>
                </a:solidFill>
                <a:latin typeface="Segoe UI"/>
              </a:rPr>
              <a:t>Backups</a:t>
            </a:r>
            <a:r>
              <a:rPr sz="1100" b="0" i="0" lang="en-US">
                <a:solidFill>
                  <a:srgbClr val="6B7A88"/>
                </a:solidFill>
                <a:latin typeface="Segoe UI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41 / 58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plan on the website - and in the hall plan box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583680" cy="3611880"/>
          </a:xfrm>
          <a:prstGeom prst="rect">
            <a:avLst/>
          </a:prstGeom>
          <a:solidFill>
            <a:srgbClr val="F0F0F1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583680" cy="219456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94460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C3C4C7"/>
                </a:solidFill>
                <a:latin typeface="Segoe UI"/>
              </a:rPr>
              <a:t>My Trade Fair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72768"/>
            <a:ext cx="1481328" cy="3392424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67792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Dashboard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874520"/>
            <a:ext cx="1481328" cy="237744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191566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Exhibitor Manager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12264"/>
            <a:ext cx="1481328" cy="969264"/>
          </a:xfrm>
          <a:prstGeom prst="rect">
            <a:avLst/>
          </a:prstGeom>
          <a:solidFill>
            <a:srgbClr val="2C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215341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Dashboard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233629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en-US">
                <a:solidFill>
                  <a:srgbClr val="FFFFFF"/>
                </a:solidFill>
                <a:latin typeface="Segoe UI"/>
              </a:rPr>
              <a:t>Exhibitors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251917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Add New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270205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Locations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288493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en-US">
                <a:solidFill>
                  <a:srgbClr val="B4B9BE"/>
                </a:solidFill>
                <a:latin typeface="Segoe UI"/>
              </a:rPr>
              <a:t>Settings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" y="314096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Media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337870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C3C4C7"/>
                </a:solidFill>
                <a:latin typeface="Segoe UI"/>
              </a:rPr>
              <a:t>Pages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9424" y="1700784"/>
            <a:ext cx="4572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1F2933"/>
                </a:solidFill>
                <a:latin typeface="Segoe UI"/>
              </a:rPr>
              <a:t>Edit Event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49424" y="2029968"/>
            <a:ext cx="4700016" cy="2761488"/>
          </a:xfrm>
          <a:prstGeom prst="rect">
            <a:avLst/>
          </a:prstGeom>
          <a:solidFill>
            <a:srgbClr val="FFFFFF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249424" y="2029968"/>
            <a:ext cx="4700016" cy="27432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249424" y="2304288"/>
            <a:ext cx="4700016" cy="10058"/>
          </a:xfrm>
          <a:prstGeom prst="rect">
            <a:avLst/>
          </a:prstGeom>
          <a:solidFill>
            <a:srgbClr val="C3C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59152" y="2098548"/>
            <a:ext cx="448055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1D2327"/>
                </a:solidFill>
                <a:latin typeface="Segoe UI"/>
              </a:rPr>
              <a:t>Hall Plans (Parent Event Only)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7440" y="2432304"/>
            <a:ext cx="444398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i="0" lang="en-US">
                <a:solidFill>
                  <a:srgbClr val="333D47"/>
                </a:solidFill>
                <a:latin typeface="Segoe UI"/>
              </a:rPr>
              <a:t>SVG Floor Plans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2651760"/>
            <a:ext cx="4443983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423160" y="2852928"/>
            <a:ext cx="146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en-US">
                <a:solidFill>
                  <a:srgbClr val="6B7A88"/>
                </a:solidFill>
                <a:latin typeface="Segoe UI"/>
              </a:rPr>
              <a:t>≡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96896" y="2734056"/>
            <a:ext cx="475488" cy="402336"/>
          </a:xfrm>
          <a:prstGeom prst="rect">
            <a:avLst/>
          </a:prstGeom>
          <a:solidFill>
            <a:srgbClr val="E9EFF5"/>
          </a:solidFill>
          <a:ln w="10160">
            <a:solidFill>
              <a:srgbClr val="D9E4E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96896" y="2852928"/>
            <a:ext cx="47548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</a:p>
        </p:txBody>
      </p:sp>
      <p:sp>
        <p:nvSpPr>
          <p:cNvPr id="31" name="Rounded Rectangle 30"/>
          <p:cNvSpPr/>
          <p:nvPr/>
        </p:nvSpPr>
        <p:spPr>
          <a:xfrm>
            <a:off x="3200400" y="2706624"/>
            <a:ext cx="128930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73552" y="2747772"/>
            <a:ext cx="114299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1F2933"/>
                </a:solidFill>
                <a:latin typeface="Segoe UI"/>
              </a:rPr>
              <a:t>Ground floor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800600" y="2706624"/>
            <a:ext cx="128930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64608" y="2752344"/>
            <a:ext cx="1051559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Ground floor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07023" y="2747772"/>
            <a:ext cx="1280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00400" y="2944368"/>
            <a:ext cx="2889503" cy="21945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3255264" y="2962656"/>
            <a:ext cx="1031443" cy="182880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255264" y="2988259"/>
            <a:ext cx="103144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2271B1"/>
                </a:solidFill>
                <a:latin typeface="Segoe UI"/>
              </a:rPr>
              <a:t>Dealers' hall  ×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50715" y="2962656"/>
            <a:ext cx="766267" cy="182880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350715" y="2988259"/>
            <a:ext cx="76626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2271B1"/>
                </a:solidFill>
                <a:latin typeface="Segoe UI"/>
              </a:rPr>
              <a:t>Foyer GF  ×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99278" y="2994660"/>
            <a:ext cx="835761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en-US">
                <a:solidFill>
                  <a:srgbClr val="6B7A88"/>
                </a:solidFill>
                <a:latin typeface="Segoe UI"/>
              </a:rPr>
              <a:t>Add location…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63056" y="2816352"/>
            <a:ext cx="621792" cy="219456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63056" y="2852928"/>
            <a:ext cx="62179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333D47"/>
                </a:solidFill>
                <a:latin typeface="Segoe UI"/>
              </a:rPr>
              <a:t>Remove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61488" y="3273552"/>
            <a:ext cx="13716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en-US">
                <a:solidFill>
                  <a:srgbClr val="1E8E5A"/>
                </a:solidFill>
                <a:latin typeface="Segoe UI"/>
              </a:rPr>
              <a:t>managed by the designer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24528" y="3273552"/>
            <a:ext cx="164592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en-US">
                <a:solidFill>
                  <a:srgbClr val="2271B1"/>
                </a:solidFill>
                <a:latin typeface="Segoe UI"/>
              </a:rPr>
              <a:t>Edit in designer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377440" y="3529584"/>
            <a:ext cx="4443983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423160" y="3730752"/>
            <a:ext cx="146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en-US">
                <a:solidFill>
                  <a:srgbClr val="6B7A88"/>
                </a:solidFill>
                <a:latin typeface="Segoe UI"/>
              </a:rPr>
              <a:t>≡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596896" y="3611880"/>
            <a:ext cx="475488" cy="402336"/>
          </a:xfrm>
          <a:prstGeom prst="rect">
            <a:avLst/>
          </a:prstGeom>
          <a:solidFill>
            <a:srgbClr val="E9EFF5"/>
          </a:solidFill>
          <a:ln w="10160">
            <a:solidFill>
              <a:srgbClr val="D9E4E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596896" y="3730752"/>
            <a:ext cx="47548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</a:p>
        </p:txBody>
      </p:sp>
      <p:sp>
        <p:nvSpPr>
          <p:cNvPr id="50" name="Rounded Rectangle 49"/>
          <p:cNvSpPr/>
          <p:nvPr/>
        </p:nvSpPr>
        <p:spPr>
          <a:xfrm>
            <a:off x="3200400" y="3584448"/>
            <a:ext cx="128930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273552" y="3625596"/>
            <a:ext cx="114299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en-US">
                <a:solidFill>
                  <a:srgbClr val="1F2933"/>
                </a:solidFill>
                <a:latin typeface="Segoe UI"/>
              </a:rPr>
              <a:t>Basement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800600" y="3584448"/>
            <a:ext cx="128930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64608" y="3630168"/>
            <a:ext cx="1051559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en-US">
                <a:solidFill>
                  <a:srgbClr val="1F2933"/>
                </a:solidFill>
                <a:latin typeface="Segoe UI"/>
              </a:rPr>
              <a:t>Basement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07023" y="3625596"/>
            <a:ext cx="1280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en-US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200400" y="3822191"/>
            <a:ext cx="2889503" cy="21945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3255264" y="3840480"/>
            <a:ext cx="1031443" cy="182880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255264" y="3866083"/>
            <a:ext cx="103144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en-US">
                <a:solidFill>
                  <a:srgbClr val="2271B1"/>
                </a:solidFill>
                <a:latin typeface="Segoe UI"/>
              </a:rPr>
              <a:t>Club room 002  ×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69003" y="3872484"/>
            <a:ext cx="166603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en-US">
                <a:solidFill>
                  <a:srgbClr val="6B7A88"/>
                </a:solidFill>
                <a:latin typeface="Segoe UI"/>
              </a:rPr>
              <a:t>Add location…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163056" y="3694176"/>
            <a:ext cx="621792" cy="219456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163056" y="3730752"/>
            <a:ext cx="62179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en-US">
                <a:solidFill>
                  <a:srgbClr val="333D47"/>
                </a:solidFill>
                <a:latin typeface="Segoe UI"/>
              </a:rPr>
              <a:t>Remove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761488" y="4151376"/>
            <a:ext cx="13716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en-US">
                <a:solidFill>
                  <a:srgbClr val="1E8E5A"/>
                </a:solidFill>
                <a:latin typeface="Segoe UI"/>
              </a:rPr>
              <a:t>managed by the designer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224528" y="4151376"/>
            <a:ext cx="164592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en-US">
                <a:solidFill>
                  <a:srgbClr val="2271B1"/>
                </a:solidFill>
                <a:latin typeface="Segoe UI"/>
              </a:rPr>
              <a:t>Edit in designer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2377440" y="4370832"/>
            <a:ext cx="1371600" cy="219456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377440" y="440740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en-US">
                <a:solidFill>
                  <a:srgbClr val="FFFFFF"/>
                </a:solidFill>
                <a:latin typeface="Segoe UI"/>
              </a:rPr>
              <a:t>Add SVG Map</a:t>
            </a:r>
          </a:p>
        </p:txBody>
      </p:sp>
      <p:sp>
        <p:nvSpPr>
          <p:cNvPr id="65" name="Oval 64"/>
          <p:cNvSpPr/>
          <p:nvPr/>
        </p:nvSpPr>
        <p:spPr>
          <a:xfrm>
            <a:off x="2459736" y="32004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459736" y="32598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67" name="Oval 66"/>
          <p:cNvSpPr/>
          <p:nvPr/>
        </p:nvSpPr>
        <p:spPr>
          <a:xfrm>
            <a:off x="3922776" y="32004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922776" y="32598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69" name="Oval 68"/>
          <p:cNvSpPr/>
          <p:nvPr/>
        </p:nvSpPr>
        <p:spPr>
          <a:xfrm>
            <a:off x="2935224" y="267004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2935224" y="272948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71" name="Oval 70"/>
          <p:cNvSpPr/>
          <p:nvPr/>
        </p:nvSpPr>
        <p:spPr>
          <a:xfrm>
            <a:off x="3758184" y="43434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758184" y="44028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562088" y="1353312"/>
            <a:ext cx="40626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Every floor becomes a tab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562088" y="1737360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managed by the designer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562088" y="1957070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That is how you recognise the floors from the designer in the event.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562088" y="2486406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Edit in designer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562088" y="2706116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Leads straight into the designer.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Upload new version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is missing here on purpose - otherwise plan and file would drift apart.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562088" y="3235452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More in the box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562088" y="3455161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Tab name, order, floor and further rooms you change here as in any row.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562088" y="3984498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Other plans stay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562088" y="4204208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Uploaded SVG maps next to the designer floors are not touched by saving.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On the website there is no difference to an uploaded file: building block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[event_hall_plan]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map search, quick filters, full-screen map and print work as usual.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42 / 58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Exporting and printing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65537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Menu item (☰)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14914" y="1435608"/>
            <a:ext cx="70367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Result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Export floor as PNG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14914" y="1856232"/>
            <a:ext cx="703670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The current floor as an image: 50 pixels per metre, 1200 to 6000 pixels wide, white background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9811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98116"/>
            <a:ext cx="11057839" cy="53390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90140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Export floor as SVG (vector, for print)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4914" y="2390140"/>
            <a:ext cx="703670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The current floor as a vector file in millimetres, images embedded - for print shop and graphics program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3202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998978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Print / save as PDF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4914" y="2924048"/>
            <a:ext cx="7036700" cy="482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All floors, one A4 landscape page per floor with the heading “Event – Floor”; as PDF through the browser's print dialog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41579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415792"/>
            <a:ext cx="11057839" cy="68376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682746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Export booth list (CSV)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14914" y="3607816"/>
            <a:ext cx="7036700" cy="482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Booth, exhibitor, floor, room and area - with semicolons, readable in Excel right away. A booth with two exhibitors gives two rows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09956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4291584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Location points in PNG/SVG/print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14914" y="4291584"/>
            <a:ext cx="703670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en-US">
                <a:solidFill>
                  <a:srgbClr val="1F2933"/>
                </a:solidFill>
                <a:latin typeface="Segoe UI"/>
              </a:rPr>
              <a:t>Switch: the three exports then show the location points as well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63346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834636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834636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4953508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4953508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For the website you need no export - saving does that. The exports are for the print shop, the set-up team and the fair booklet.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43 / 58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plan is finished when 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8076" y="1376172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362456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every floor has the right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name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and the right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size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674876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8076" y="1697736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684020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every booth carries a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booth number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1996440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8076" y="2019300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005584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the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check report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shows no duplicate or missing numbers.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318004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8076" y="2340864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327148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every room and every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location point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has a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name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639568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8076" y="2662428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2648712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stairs and elevators are linked with the right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floor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1587" y="1353312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42735" y="1376172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49059" y="1362456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the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mode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matches your maintenance: designer or CSV.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1587" y="1674876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2735" y="1697736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9059" y="1684020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the filter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Without booth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shows no exhibitors any more.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1587" y="1996440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42735" y="2019300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49059" y="2005584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the plan is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saved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- “Hall plan saved.”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1587" y="2318004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42735" y="2340864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49059" y="2327148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the page with </a:t>
            </a:r>
            <a:r>
              <a:rPr sz="1150" b="0" i="0" lang="en-US">
                <a:solidFill>
                  <a:srgbClr val="2B3844"/>
                </a:solidFill>
                <a:latin typeface="Consolas"/>
              </a:rPr>
              <a:t>[event_hall_plan]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shows the new tabs.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1587" y="2639568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2735" y="2662428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49059" y="2648712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a test scan of every QR code leads to the right spot.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760720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760720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587959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73936" y="5879592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 booth outside every room gets no location - the check report reports it as “Booths outside every room”.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44 / 58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When something does not work (1 of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353312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24" y="1353312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“Hall Plan Designer” is missing from the menu.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61270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161270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core is missing, deactivated or older than 1.5.0 - then a red notice sits at the top of the back end. Or you lack the permission for the tools.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38565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2238565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Saving does not work.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497963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" y="2497963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check report reports duplicate or missing numbers, someone else is editing the plan - or the licence is not active (notice bar at the top).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12381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" y="312381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An exhibitor was not changed.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3383216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" y="3383216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It was changed in the form, in the Mass Editor or by CSV in the meantime. The designer has loaded the current state - check the assignment, save again.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1587" y="1353312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12483" y="1353312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The assignments are not written.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1587" y="161270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12483" y="161270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project settings are set to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Display only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. Then the designer never writes exhibitor data.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1587" y="2238565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12483" y="2238565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The PDF underlay does not appear.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1587" y="2497963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2483" y="2497963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WordPress only creates the preview image of a PDF with Imagick. Upload the plan as PNG or JPG.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1587" y="312381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12483" y="312381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“Room from shape” finds nothing.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1587" y="3383216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12483" y="3383216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tool needs an SVG drawing or SVG underlay with closed shapes. Images have no shapes.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45 / 58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When something does not work (2 of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353312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24" y="1353312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No logo appears on the booth.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61270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161270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exhibitor has no featured image, is not published yet, or the plan has not been saved since the assignment.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38565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2238565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The QR code does not lead to the point.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497963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" y="2497963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plan has not been saved since the point was set, or the ID was renewed with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New ID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. With a page cache, exclude </a:t>
            </a:r>
            <a:r>
              <a:rPr sz="1000" b="0" i="0" lang="en-US">
                <a:solidFill>
                  <a:srgbClr val="3B4A57"/>
                </a:solidFill>
                <a:latin typeface="Consolas"/>
              </a:rPr>
              <a:t>eem_sp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1587" y="1353312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2483" y="1353312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A click on stairs or a building does nothing.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1587" y="161270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2483" y="161270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1" i="0" lang="en-US">
                <a:solidFill>
                  <a:srgbClr val="3B4A57"/>
                </a:solidFill>
                <a:latin typeface="Segoe UI"/>
              </a:rPr>
              <a:t>Link to floor / map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or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Campus building hotspot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is missing, or the target floor is not a tab. Building hotspots only work on the campus overview map.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1587" y="2238565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12483" y="2238565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en-US">
                <a:solidFill>
                  <a:srgbClr val="0B3A5D"/>
                </a:solidFill>
                <a:latin typeface="Segoe UI"/>
              </a:rPr>
              <a:t>The website still shows the old plan.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1587" y="2497963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en-US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12483" y="2497963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Only </a:t>
            </a:r>
            <a:r>
              <a:rPr sz="1000" b="1" i="0" lang="en-US">
                <a:solidFill>
                  <a:srgbClr val="3B4A57"/>
                </a:solidFill>
                <a:latin typeface="Segoe UI"/>
              </a:rPr>
              <a:t>Save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publishes. Every version gets a new file name - if the old plan stays, a page cache plugin is the cause.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46 / 58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5.8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Known limits in version 1.4.0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1070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Point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6591" y="1435608"/>
            <a:ext cx="4295087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What happens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44559" y="1435608"/>
            <a:ext cx="31070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Recommendation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856232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Overlay: font sizes, banner position, banner colour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6591" y="1856232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Are not stored in the scene; after reloading they are back at the defaults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44559" y="1856232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Check and set them again before saving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906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190623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382647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Walkway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66591" y="2382647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After reloading a normal line: same width and colour, but square ends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4559" y="2382647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Redraw if needed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71703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2980245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Building and level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66591" y="2909062"/>
            <a:ext cx="4295087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The designer writes them on every save, empty values too - changes in the hall plan box get lost that way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4559" y="2980245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Maintain them in the designer, not in the box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38581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58698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58698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370586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73936" y="370586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causes lie in the saving path: the server does not take over some new fields, and the core's SVG filter keeps only attributes starting with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data-eem-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 · Saving and publishing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47 / 58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en-US">
                <a:solidFill>
                  <a:srgbClr val="CDDFEE"/>
                </a:solidFill>
                <a:latin typeface="Segoe UI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en-US">
                <a:solidFill>
                  <a:srgbClr val="0B3A5D"/>
                </a:solidFill>
                <a:latin typeface="Segoe UI"/>
              </a:rPr>
              <a:t>Glossary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en-US">
                <a:solidFill>
                  <a:srgbClr val="4A5D6E"/>
                </a:solidFill>
                <a:latin typeface="Segoe UI"/>
              </a:rPr>
              <a:t>Names and attributes for map design: what floors, rooms, booths, pictograms and linked areas need - so that a plan from a graphics program works just the same.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316382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Two ways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A plan in the layers panel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Structure of the plan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Linked areas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Overlays and location points</a:t>
            </a:r>
          </a:p>
        </p:txBody>
      </p:sp>
      <p:sp>
        <p:nvSpPr>
          <p:cNvPr id="25" name="Oval 24"/>
          <p:cNvSpPr/>
          <p:nvPr/>
        </p:nvSpPr>
        <p:spPr>
          <a:xfrm>
            <a:off x="7342632" y="384048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7818120" y="382676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The pictograms</a:t>
            </a:r>
          </a:p>
        </p:txBody>
      </p:sp>
      <p:sp>
        <p:nvSpPr>
          <p:cNvPr id="28" name="Oval 27"/>
          <p:cNvSpPr/>
          <p:nvPr/>
        </p:nvSpPr>
        <p:spPr>
          <a:xfrm>
            <a:off x="7342632" y="422452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0" name="TextBox 29"/>
          <p:cNvSpPr txBox="1"/>
          <p:nvPr/>
        </p:nvSpPr>
        <p:spPr>
          <a:xfrm>
            <a:off x="7818120" y="421081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What the designer writes</a:t>
            </a:r>
          </a:p>
        </p:txBody>
      </p:sp>
      <p:sp>
        <p:nvSpPr>
          <p:cNvPr id="31" name="Oval 30"/>
          <p:cNvSpPr/>
          <p:nvPr/>
        </p:nvSpPr>
        <p:spPr>
          <a:xfrm>
            <a:off x="7342632" y="460857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7818120" y="45948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en-US">
                <a:solidFill>
                  <a:srgbClr val="334759"/>
                </a:solidFill>
                <a:latin typeface="Segoe UI"/>
              </a:rPr>
              <a:t>Checklist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8CA6BC"/>
                </a:solidFill>
                <a:latin typeface="Segoe UI"/>
              </a:rPr>
              <a:t>48 / 58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Two ways to the right 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1  Name in the graphics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Name the layer, group or object in the layers panel, such as </a:t>
            </a:r>
            <a:r>
              <a:rPr sz="1050" b="0" i="0" lang="en-US">
                <a:solidFill>
                  <a:srgbClr val="3B4A57"/>
                </a:solidFill>
                <a:latin typeface="Consolas"/>
              </a:rPr>
              <a:t>wc-male-1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 On export it becomes the </a:t>
            </a:r>
            <a:r>
              <a:rPr sz="1050" b="0" i="0" lang="en-US">
                <a:solidFill>
                  <a:srgbClr val="3B4A57"/>
                </a:solidFill>
                <a:latin typeface="Consolas"/>
              </a:rPr>
              <a:t>id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 Do not type </a:t>
            </a:r>
            <a:r>
              <a:rPr sz="1050" b="0" i="0" lang="en-US">
                <a:solidFill>
                  <a:srgbClr val="3B4A57"/>
                </a:solidFill>
                <a:latin typeface="Consolas"/>
              </a:rPr>
              <a:t>id=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and no quotation marks.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Illustrator, Inkscape, Affinity, Figma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2  Attribute in the SVG code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Open the file in a text editor and add an attribute to the element, such as </a:t>
            </a:r>
            <a:r>
              <a:rPr sz="1050" b="0" i="0" lang="en-US">
                <a:solidFill>
                  <a:srgbClr val="3B4A57"/>
                </a:solidFill>
                <a:latin typeface="Consolas"/>
              </a:rPr>
              <a:t>data-eem-icon="wc-male"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 Unambiguous and with priority over names.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Only </a:t>
            </a:r>
            <a:r>
              <a:rPr sz="850" b="1" i="0" lang="en-US">
                <a:solidFill>
                  <a:srgbClr val="C25708"/>
                </a:solidFill>
                <a:latin typeface="Consolas"/>
              </a:rPr>
              <a:t>data-eem-…</a:t>
            </a:r>
            <a:r>
              <a:rPr sz="850" b="1" i="0" lang="en-US">
                <a:solidFill>
                  <a:srgbClr val="C25708"/>
                </a:solidFill>
                <a:latin typeface="Segoe UI"/>
              </a:rPr>
              <a:t> survives the import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Export: Affinity Designer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1" lang="en-US">
                <a:solidFill>
                  <a:srgbClr val="3B4A57"/>
                </a:solidFill>
                <a:latin typeface="Segoe UI"/>
              </a:rPr>
              <a:t>File → Export → SVG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, under </a:t>
            </a:r>
            <a:r>
              <a:rPr sz="1050" b="0" i="1" lang="en-US">
                <a:solidFill>
                  <a:srgbClr val="3B4A57"/>
                </a:solidFill>
                <a:latin typeface="Segoe UI"/>
              </a:rPr>
              <a:t>More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 switch on “Include object IDs” and “Export layers as groups”.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Otherwise the names are missing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Export: Illustrator, Inkscape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en-US">
                <a:solidFill>
                  <a:srgbClr val="3B4A57"/>
                </a:solidFill>
                <a:latin typeface="Segoe UI"/>
              </a:rPr>
              <a:t>Illustrator: </a:t>
            </a:r>
            <a:r>
              <a:rPr sz="1050" b="0" i="1" lang="en-US">
                <a:solidFill>
                  <a:srgbClr val="3B4A57"/>
                </a:solidFill>
                <a:latin typeface="Segoe UI"/>
              </a:rPr>
              <a:t>SVG options → Object IDs: Layer Names</a:t>
            </a:r>
            <a:r>
              <a:rPr sz="1050" b="0" i="0" lang="en-US">
                <a:solidFill>
                  <a:srgbClr val="3B4A57"/>
                </a:solidFill>
                <a:latin typeface="Segoe UI"/>
              </a:rPr>
              <a:t>. Do not save Inkscape files as “Optimized SVG” - that removes the names.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Upper/lower case does not matter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An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id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may occur only once - identical objects get an ending: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wc-male-1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wc-male-2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 The core recognises them in uploaded plans just as in the designer, and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Import existing SVG plan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takes them over.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49 / 58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This is what a correctly named plan looks like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2514600" cy="3931920"/>
          </a:xfrm>
          <a:prstGeom prst="rect">
            <a:avLst/>
          </a:prstGeom>
          <a:solidFill>
            <a:srgbClr val="2B3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2514600" cy="274320"/>
          </a:xfrm>
          <a:prstGeom prst="rect">
            <a:avLst/>
          </a:prstGeom>
          <a:solidFill>
            <a:srgbClr val="1F23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" y="1417320"/>
            <a:ext cx="233172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en-US">
                <a:solidFill>
                  <a:srgbClr val="C3C4C7"/>
                </a:solidFill>
                <a:latin typeface="Segoe UI"/>
              </a:rPr>
              <a:t>Graphics program  ·  Layers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1709928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13232" y="1783080"/>
            <a:ext cx="109728" cy="109728"/>
          </a:xfrm>
          <a:prstGeom prst="roundRect">
            <a:avLst/>
          </a:prstGeom>
          <a:solidFill>
            <a:srgbClr val="5B8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1760220"/>
            <a:ext cx="20574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Segoe UI"/>
              </a:rPr>
              <a:t>▾  Floor: Ground floor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020824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2688" y="2093976"/>
            <a:ext cx="109728" cy="109728"/>
          </a:xfrm>
          <a:prstGeom prst="roundRect">
            <a:avLst/>
          </a:prstGeom>
          <a:solidFill>
            <a:srgbClr val="5B8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15568" y="2071116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Segoe UI"/>
              </a:rPr>
              <a:t>▾  Room: Hall 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2331720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52144" y="2404872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35024" y="2382012"/>
            <a:ext cx="161848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Consolas"/>
              </a:rPr>
              <a:t>A12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2642616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52144" y="2715768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335024" y="2692908"/>
            <a:ext cx="161848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Consolas"/>
              </a:rPr>
              <a:t>A13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2953512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32688" y="3026664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3003804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Consolas"/>
              </a:rPr>
              <a:t>wc-male-1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3264408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32688" y="3337560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15568" y="3314700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Consolas"/>
              </a:rPr>
              <a:t>wc-female-1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3575304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32688" y="3648456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15568" y="3625596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Consolas"/>
              </a:rPr>
              <a:t>stairs goto-floor-1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" y="3886200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32688" y="3959352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15568" y="3936491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Consolas"/>
              </a:rPr>
              <a:t>STAGE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0080" y="4197096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13232" y="4270248"/>
            <a:ext cx="109728" cy="109728"/>
          </a:xfrm>
          <a:prstGeom prst="roundRect">
            <a:avLst/>
          </a:prstGeom>
          <a:solidFill>
            <a:srgbClr val="5B8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96112" y="4247388"/>
            <a:ext cx="20574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FFFFFF"/>
                </a:solidFill>
                <a:latin typeface="Segoe UI"/>
              </a:rPr>
              <a:t>▸  Floor: 1st floor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55848" y="1353312"/>
            <a:ext cx="4160520" cy="3931920"/>
          </a:xfrm>
          <a:prstGeom prst="rect">
            <a:avLst/>
          </a:prstGeom>
          <a:solidFill>
            <a:srgbClr val="F7FAFC"/>
          </a:solidFill>
          <a:ln w="1143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483864" y="1444752"/>
            <a:ext cx="3904487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en-US">
                <a:solidFill>
                  <a:srgbClr val="0B3A5D"/>
                </a:solidFill>
                <a:latin typeface="Segoe UI"/>
              </a:rPr>
              <a:t>Result in the SVG (excerpt)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02152" y="173736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&lt;g id="Floor: Ground floor"&gt;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02152" y="201168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&lt;g id="Room: Hall A"&gt;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02152" y="228600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  &lt;rect id="A12" …/&gt;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02152" y="256032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  &lt;rect id="A13" …/&gt;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02152" y="283464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&lt;/g&gt;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02152" y="310896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&lt;g id="wc-male-1"&gt;…&lt;/g&gt;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02152" y="338328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&lt;g id="wc-female-1"&gt;…&lt;/g&gt;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02152" y="365760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&lt;g data-eem-target-floor="1"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02152" y="393192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   data-eem-icon="stairs"&gt;…&lt;/g&gt;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02152" y="420624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  &lt;rect id="STAGE" …/&gt;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02152" y="448056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en-US">
                <a:solidFill>
                  <a:srgbClr val="1F2933"/>
                </a:solidFill>
                <a:latin typeface="Consolas"/>
              </a:rPr>
              <a:t>&lt;/g&gt;</a:t>
            </a:r>
          </a:p>
        </p:txBody>
      </p:sp>
      <p:sp>
        <p:nvSpPr>
          <p:cNvPr id="49" name="Oval 48"/>
          <p:cNvSpPr/>
          <p:nvPr/>
        </p:nvSpPr>
        <p:spPr>
          <a:xfrm>
            <a:off x="3081528" y="170078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081528" y="176022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51" name="Oval 50"/>
          <p:cNvSpPr/>
          <p:nvPr/>
        </p:nvSpPr>
        <p:spPr>
          <a:xfrm>
            <a:off x="3081528" y="201168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081528" y="207111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53" name="Oval 52"/>
          <p:cNvSpPr/>
          <p:nvPr/>
        </p:nvSpPr>
        <p:spPr>
          <a:xfrm>
            <a:off x="3081528" y="232257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081528" y="238201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55" name="Oval 54"/>
          <p:cNvSpPr/>
          <p:nvPr/>
        </p:nvSpPr>
        <p:spPr>
          <a:xfrm>
            <a:off x="3081528" y="29443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081528" y="30038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57" name="Oval 56"/>
          <p:cNvSpPr/>
          <p:nvPr/>
        </p:nvSpPr>
        <p:spPr>
          <a:xfrm>
            <a:off x="3081528" y="356616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081528" y="362559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en-US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927847" y="1353312"/>
            <a:ext cx="369691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en-US">
                <a:solidFill>
                  <a:srgbClr val="0B3A5D"/>
                </a:solidFill>
                <a:latin typeface="Segoe UI"/>
              </a:rPr>
              <a:t>Layers panel and result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27847" y="1737360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1  Floor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27847" y="1957070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A layer or group “Floor: Ground floor” - becomes a tab of its own.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27847" y="248640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2  Room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27847" y="270611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A group “Room: Hall A” - becomes a sublocation, the booths in it belong to it.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927847" y="323545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3  Booth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27847" y="3455161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Exactly the booth number, such as </a:t>
            </a:r>
            <a:r>
              <a:rPr sz="1000" b="0" i="0" lang="en-US">
                <a:solidFill>
                  <a:srgbClr val="3B4A57"/>
                </a:solidFill>
                <a:latin typeface="Consolas"/>
              </a:rPr>
              <a:t>A12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27847" y="3829557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4  Pictogram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927847" y="4049267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The key with an ending, such as </a:t>
            </a:r>
            <a:r>
              <a:rPr sz="1000" b="0" i="0" lang="en-US">
                <a:solidFill>
                  <a:srgbClr val="3B4A57"/>
                </a:solidFill>
                <a:latin typeface="Consolas"/>
              </a:rPr>
              <a:t>wc-male-1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 - map search and quick filters find it.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27847" y="4578603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C25708"/>
                </a:solidFill>
                <a:latin typeface="Segoe UI"/>
              </a:rPr>
              <a:t>5  Transition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927847" y="4798314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en-US">
                <a:solidFill>
                  <a:srgbClr val="3B4A57"/>
                </a:solidFill>
                <a:latin typeface="Segoe UI"/>
              </a:rPr>
              <a:t>Stairs to the 1st floor: in the code </a:t>
            </a:r>
            <a:r>
              <a:rPr sz="1000" b="0" i="0" lang="en-US">
                <a:solidFill>
                  <a:srgbClr val="3B4A57"/>
                </a:solidFill>
                <a:latin typeface="Consolas"/>
              </a:rPr>
              <a:t>data-eem-target-floor="1"</a:t>
            </a:r>
            <a:r>
              <a:rPr sz="1000" b="0" i="0" lang="en-US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Instead of “Floor:” and “Room:” the German “Etage:” and “Raum:” work too; colon, hyphen, underscore or space count as separators.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50 / 58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Structure of the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182763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What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7172" y="1435608"/>
            <a:ext cx="2558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Name in the graphics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28785" y="1435608"/>
            <a:ext cx="31070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Attribute in the SVG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18720" y="1435608"/>
            <a:ext cx="283289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Effect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" y="1856232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en-US">
                <a:solidFill>
                  <a:srgbClr val="1F2933"/>
                </a:solidFill>
                <a:latin typeface="Segoe UI"/>
              </a:rPr>
              <a:t>Floor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87172" y="1856232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Floor: Ground floor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785" y="1856232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data-eem-floor="Ground floor"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18720" y="1856232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Tab of its own with a file of its own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1831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183130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6656" y="2375154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en-US">
                <a:solidFill>
                  <a:srgbClr val="1F2933"/>
                </a:solidFill>
                <a:latin typeface="Segoe UI"/>
              </a:rPr>
              <a:t>Building of a floor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87172" y="2375154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28785" y="2375154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data-eem-building="Hall 1"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18720" y="2375154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Assignment for campus and hybrid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27020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6656" y="2894076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en-US">
                <a:solidFill>
                  <a:srgbClr val="1F2933"/>
                </a:solidFill>
                <a:latin typeface="Segoe UI"/>
              </a:rPr>
              <a:t>Level of a floor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87172" y="2894076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28785" y="2894076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data-eem-floor-level="1"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18720" y="2894076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Level of the floor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322097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3220974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412998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en-US">
                <a:solidFill>
                  <a:srgbClr val="1F2933"/>
                </a:solidFill>
                <a:latin typeface="Segoe UI"/>
              </a:rPr>
              <a:t>Room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87172" y="3412998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Room: Hall 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28785" y="3412998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data-eem-room="Hall A"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18720" y="3412998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Sublocation; room search and quick filters find it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373989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3931920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en-US">
                <a:solidFill>
                  <a:srgbClr val="1F2933"/>
                </a:solidFill>
                <a:latin typeface="Segoe UI"/>
              </a:rPr>
              <a:t>Booth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87172" y="3931920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A12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- exactly the booth number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28785" y="3931920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id="A12"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18720" y="3931920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Clickable, opens the exhibitor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6928" y="425881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4258818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76656" y="4450842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en-US">
                <a:solidFill>
                  <a:srgbClr val="1F2933"/>
                </a:solidFill>
                <a:latin typeface="Segoe UI"/>
              </a:rPr>
              <a:t>Special area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687172" y="4450842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STAGE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- an ID of its own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28785" y="4450842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id="STAGE"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18720" y="4450842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Clickable if an entry with this booth number exists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6928" y="477774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51 / 58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Linked areas and transitions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193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What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2720" y="1435608"/>
            <a:ext cx="265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Name in the graphics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85720" y="1435608"/>
            <a:ext cx="31070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Attribute in the SVG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75656" y="1435608"/>
            <a:ext cx="237595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Effect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" y="1856232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Transition to a floor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2720" y="1856232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stairs goto-floor-1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85720" y="1856232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data-eem-target-floor="1"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75656" y="1856232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Notice card “Switch to …”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1906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190623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6656" y="2382647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Transition to another plan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52720" y="2382647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goto-map-townhall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85720" y="2382647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data-eem-target-map="Town hall"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5656" y="2382647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Switches the plan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271703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6656" y="2909062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Own 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52720" y="2909062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label-Townhall goto-floor-0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85720" y="2909062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data-eem-label="Town hall"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75656" y="2909062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Name in notice card and hit list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324345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3243453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435477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Building in the campus map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52720" y="3435477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goto-building-hall_1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85720" y="3435477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data-eem-building="Hall 1"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75656" y="3435477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Opens the plan of the building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376986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3961891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Room with programme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52720" y="3961891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-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85720" y="3961891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data-eem-event-venue="42"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75656" y="3961891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Shows the venue's programme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6928" y="429628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4497450"/>
            <a:ext cx="11057839" cy="542543"/>
          </a:xfrm>
          <a:prstGeom prst="rect">
            <a:avLst/>
          </a:prstGeom>
          <a:solidFill>
            <a:srgbClr val="FDF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4497450"/>
            <a:ext cx="50292" cy="542543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49808" y="461632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C25708"/>
                </a:solidFill>
                <a:latin typeface="Segoe UI"/>
              </a:rPr>
              <a:t>CAUTION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73936" y="4616322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Better mark transitions with the attribute: an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id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with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goto-floor-…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may be taken by the core's floor switching for a floor group and hidden. The designer always writes the attribute.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52 / 58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Overlay cards and location points by hand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01041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What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69946" y="1435608"/>
            <a:ext cx="530034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In the SVG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53172" y="1435608"/>
            <a:ext cx="319844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FFFFFF"/>
                </a:solidFill>
                <a:latin typeface="Segoe UI"/>
              </a:rPr>
              <a:t>Note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927415"/>
            <a:ext cx="201041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Overlay card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69946" y="1856232"/>
            <a:ext cx="5300346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Group </a:t>
            </a:r>
            <a:r>
              <a:rPr sz="950" b="0" i="0" lang="en-US">
                <a:solidFill>
                  <a:srgbClr val="1F2933"/>
                </a:solidFill>
                <a:latin typeface="Consolas"/>
              </a:rPr>
              <a:t>class="eem-zoom-overlay"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 with </a:t>
            </a:r>
            <a:r>
              <a:rPr sz="950" b="0" i="0" lang="en-US">
                <a:solidFill>
                  <a:srgbClr val="1F2933"/>
                </a:solidFill>
                <a:latin typeface="Consolas"/>
              </a:rPr>
              <a:t>data-eem-zoom-threshold="1.25"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 above the booths, with area and texts inside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3172" y="1856232"/>
            <a:ext cx="3198442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Fades out from this magnification; a click zooms into the hall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33299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332990"/>
            <a:ext cx="11057839" cy="66878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596197"/>
            <a:ext cx="201041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Location point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69946" y="2525014"/>
            <a:ext cx="5300346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&lt;g data-eem-spot="k7m2qd4x" data-eem-spot-name="Foyer"&gt;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 with an invisible rectangle the size of the surroundings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3172" y="2525014"/>
            <a:ext cx="3198442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ID exactly eight characters from a–z and 0–9; no text inside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0177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3193796"/>
            <a:ext cx="201041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en-US">
                <a:solidFill>
                  <a:srgbClr val="1F2933"/>
                </a:solidFill>
                <a:latin typeface="Segoe UI"/>
              </a:rPr>
              <a:t>Viewing direction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69946" y="3193796"/>
            <a:ext cx="5300346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Consolas"/>
              </a:rPr>
              <a:t>data-eem-spot-dir="135"</a:t>
            </a:r>
            <a:r>
              <a:rPr sz="950" b="0" i="0" lang="en-US">
                <a:solidFill>
                  <a:srgbClr val="1F2933"/>
                </a:solidFill>
                <a:latin typeface="Segoe UI"/>
              </a:rPr>
              <a:t> on the location point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3172" y="3193796"/>
            <a:ext cx="3198442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en-US">
                <a:solidFill>
                  <a:srgbClr val="1F2933"/>
                </a:solidFill>
                <a:latin typeface="Segoe UI"/>
              </a:rPr>
              <a:t>Optional, in degrees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52818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29354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729354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3848226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73936" y="3848226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Any QR program creates the QR code for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https://your-website.com/?eem_sp=k7m2qd4x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 The designer sets both more conveniently - with a ready-made QR code.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53 / 58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pictograms (1 of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46734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Quick filter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6881" y="1435608"/>
            <a:ext cx="8224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Key and name in the designer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Restrooms / WC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6881" y="185623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wc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Toilets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wc-male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Men's toilet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wc-female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Women's toilet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wc-accessible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Accessible toilet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baby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Baby changing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831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83130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75154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Food &amp; Drinks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6881" y="2375154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food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Food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foodtruck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Food truck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cafe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Café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drinks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Drinks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water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Drinking water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020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961513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Info &amp; Service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6881" y="2894076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info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Information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registration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Registration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cashier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Cash desk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atm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Cash machine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vip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VIP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hall-manager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Hall manager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wardrobe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Cloakroom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changing-room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Changing room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lockers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Lockers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power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Power supply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charging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Charging station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wifi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Wi-Fi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trash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Waste bin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35584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355848"/>
            <a:ext cx="11057839" cy="653796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615309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Building &amp; Navigation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6881" y="3547872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entrance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Entrance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stairs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Stairs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stairs-up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stairs-down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escalator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Escalator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escalator-up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escalator-down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elevator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Elevator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ramp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Ramp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travelator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Moving walkway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travelator-left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travelator-right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00964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4269105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First Aid &amp; Safety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6881" y="4201668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first-aid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First aid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aed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Defibrillator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extinguisher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Fire extinguisher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exit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Emergency exit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meeting-point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Assembly point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security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Security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bag-check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Bag check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awareness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Awareness team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66344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864607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864607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4983479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4983479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 pictogram is recognised if its element carries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exactly the key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as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id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or starts with it -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wc-male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wc-male-2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wc_male_2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- or has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data-eem-icon="wc-male"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54 / 58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The pictograms (2 of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46734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Quick filter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6881" y="1435608"/>
            <a:ext cx="8224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Key and name in the designer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Accessibility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6881" y="185623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in addition: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wc-accessible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elevator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ramp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travelator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travelator-left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travelator-right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831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83130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75154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Travel &amp; Parking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6881" y="2375154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parking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Parking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train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Train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bus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Bus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taxi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Taxi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bike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Bicycle parking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020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894076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Shops &amp; Lounges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6881" y="2894076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shop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Shop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seating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Seating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rest-area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Rest area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smoking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Smoking area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photo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Photo spot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bench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Park bench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seat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Seat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seat-row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Seating row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22097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220974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412998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Event &amp; Program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6881" y="3412998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stage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Stage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theater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Theater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music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Music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73989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999357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without quick filter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6881" y="3931920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tree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Tree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tree-pine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Pine tree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bush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Bush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path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Path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fountain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Fountain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lamp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Street lamp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fence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Fence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planter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Planter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pond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Pond ·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arrow-triangle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Triangle arrow (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-down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-left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-up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39369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594859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594859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4713731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4713731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core also recognises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wc-herren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wc-damen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wc-men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wc-women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behinderten-wc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rollstuhl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wickel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;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lift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counts like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elevator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notausgang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like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exit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. The </a:t>
            </a:r>
            <a:r>
              <a:rPr sz="1000" b="1" i="0" lang="en-US">
                <a:solidFill>
                  <a:srgbClr val="2B3844"/>
                </a:solidFill>
                <a:latin typeface="Segoe UI"/>
              </a:rPr>
              <a:t>walkway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is a line, not a pictogram.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55 / 58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What the designer writes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46734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Element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6881" y="1435608"/>
            <a:ext cx="8224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en-US">
                <a:solidFill>
                  <a:srgbClr val="FFFFFF"/>
                </a:solidFill>
                <a:latin typeface="Segoe UI"/>
              </a:rPr>
              <a:t>Output in the SVG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35658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Floor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6881" y="1835658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&lt;g data-eem-floor="…" data-eem-building="…" data-eem-floor-level="…"&gt;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1343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Room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6881" y="231343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&lt;g data-eem-room="…"&gt;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as a campus building additionally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class="eem-campus-building"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and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data-eem-building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with a programme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data-eem-event-venue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791206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Booth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6881" y="2791206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&lt;g id="A12" class="eem-booth"&gt;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268980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Pictogram, site object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6881" y="3268980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&lt;g id="…" class="eem-map-poi eem-map-poi-wc-male" data-eem-icon="wc-male" data-eem-label="…"&gt;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746754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Stairs, elevator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6881" y="3746754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data-eem-icon="stairs"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or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"elevator"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, linked with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data-eem-target-floor</a:t>
            </a:r>
            <a:r>
              <a:rPr sz="900" b="0" i="0" lang="en-US">
                <a:solidFill>
                  <a:srgbClr val="1F2933"/>
                </a:solidFill>
                <a:latin typeface="Segoe UI"/>
              </a:rPr>
              <a:t> and </a:t>
            </a:r>
            <a:r>
              <a:rPr sz="900" b="0" i="0" lang="en-US">
                <a:solidFill>
                  <a:srgbClr val="1F2933"/>
                </a:solidFill>
                <a:latin typeface="Consolas"/>
              </a:rPr>
              <a:t>data-eem-target-map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224528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Emergency exit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26881" y="4224528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class="eem-map-poi eem-map-poi-exit" data-eem-icon="exit"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70230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Overlay card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26881" y="470230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&lt;g class="eem-zoom-overlay lod-overlay-group" data-eem-zoom-threshold="1.25" data-eem-click-action="…"&gt;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5180076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Segoe UI"/>
              </a:rPr>
              <a:t>Location point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26881" y="5180076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en-US">
                <a:solidFill>
                  <a:srgbClr val="1F2933"/>
                </a:solidFill>
                <a:latin typeface="Consolas"/>
              </a:rPr>
              <a:t>&lt;g data-eem-spot="…" data-eem-spot-name="…" data-eem-spot-dir="…"&gt;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The same rules are described from the core's point of view in its technical documentation (document 06, chapter 16) - and in chapter 15 of the add-on documentation.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56 / 58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en-US">
                <a:solidFill>
                  <a:srgbClr val="C25708"/>
                </a:solidFill>
                <a:latin typeface="Segoe UI"/>
              </a:rPr>
              <a:t>CHAPTER 6.8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en-US">
                <a:solidFill>
                  <a:srgbClr val="0B3A5D"/>
                </a:solidFill>
                <a:latin typeface="Segoe UI"/>
              </a:rPr>
              <a:t>Checklist for plans from a graphics program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8076" y="1376172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362456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Every floor is a layer or group “Floor: …”.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674876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8076" y="1697736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684020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Every room is a group “Room: …” with its booths inside.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1996440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8076" y="2019300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005584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Every booth area is named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exactly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like its booth number.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318004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8076" y="2340864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327148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Every pictogram carries its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key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, with an ending when repeated.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1587" y="1353312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42735" y="1376172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9059" y="1362456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Stairs and elevators have </a:t>
            </a:r>
            <a:r>
              <a:rPr sz="1150" b="0" i="0" lang="en-US">
                <a:solidFill>
                  <a:srgbClr val="2B3844"/>
                </a:solidFill>
                <a:latin typeface="Consolas"/>
              </a:rPr>
              <a:t>data-eem-target-floor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1587" y="1674876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42735" y="1697736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49059" y="1684020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No </a:t>
            </a:r>
            <a:r>
              <a:rPr sz="1150" b="0" i="0" lang="en-US">
                <a:solidFill>
                  <a:srgbClr val="2B3844"/>
                </a:solidFill>
                <a:latin typeface="Consolas"/>
              </a:rPr>
              <a:t>id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occurs twice.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1587" y="1996440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2735" y="2019300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9059" y="2005584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1" i="0" lang="en-US">
                <a:solidFill>
                  <a:srgbClr val="2B3844"/>
                </a:solidFill>
                <a:latin typeface="Segoe UI"/>
              </a:rPr>
              <a:t>Object IDs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are switched on for the export.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1587" y="2318004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42735" y="2340864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en-US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49059" y="2327148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en-US">
                <a:solidFill>
                  <a:srgbClr val="2B3844"/>
                </a:solidFill>
                <a:latin typeface="Segoe UI"/>
              </a:rPr>
              <a:t>After the </a:t>
            </a:r>
            <a:r>
              <a:rPr sz="1150" b="1" i="0" lang="en-US">
                <a:solidFill>
                  <a:srgbClr val="2B3844"/>
                </a:solidFill>
                <a:latin typeface="Segoe UI"/>
              </a:rPr>
              <a:t>Import</a:t>
            </a:r>
            <a:r>
              <a:rPr sz="1150" b="0" i="0" lang="en-US">
                <a:solidFill>
                  <a:srgbClr val="2B3844"/>
                </a:solidFill>
                <a:latin typeface="Segoe UI"/>
              </a:rPr>
              <a:t> the dialog shows the expected floors and rooms.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5760720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66928" y="5760720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587959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en-US">
                <a:solidFill>
                  <a:srgbClr val="2271B1"/>
                </a:solidFill>
                <a:latin typeface="Segoe UI"/>
              </a:rPr>
              <a:t>TIP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73936" y="5879592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en-US">
                <a:solidFill>
                  <a:srgbClr val="2B3844"/>
                </a:solidFill>
                <a:latin typeface="Segoe UI"/>
              </a:rPr>
              <a:t>Anything without a key is only found by the quick filter through search terms in room name, text or </a:t>
            </a:r>
            <a:r>
              <a:rPr sz="1000" b="0" i="0" lang="en-US">
                <a:solidFill>
                  <a:srgbClr val="2B3844"/>
                </a:solidFill>
                <a:latin typeface="Consolas"/>
              </a:rPr>
              <a:t>id</a:t>
            </a:r>
            <a:r>
              <a:rPr sz="1000" b="0" i="0" lang="en-US">
                <a:solidFill>
                  <a:srgbClr val="2B3844"/>
                </a:solidFill>
                <a:latin typeface="Segoe UI"/>
              </a:rPr>
              <a:t> - without its own pictogram in the hit list.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6 · Glossary for map design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en-US">
                <a:solidFill>
                  <a:srgbClr val="6B7A88"/>
                </a:solidFill>
                <a:latin typeface="Segoe UI"/>
              </a:rPr>
              <a:t>57 / 58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899855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283903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67951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051999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436047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820095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204143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588191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972239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2148840"/>
            <a:ext cx="9601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en-US">
                <a:solidFill>
                  <a:srgbClr val="F0A86A"/>
                </a:solidFill>
                <a:latin typeface="Segoe UI"/>
              </a:rPr>
              <a:t>THE ESSENCE IN ONE SENTENCE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514600"/>
            <a:ext cx="89611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i="0" lang="en-US">
                <a:solidFill>
                  <a:srgbClr val="FFFFFF"/>
                </a:solidFill>
                <a:latin typeface="Segoe UI"/>
              </a:rPr>
              <a:t>Draw, link, save -</a:t>
            </a:r>
          </a:p>
          <a:p>
            <a:pPr algn="l">
              <a:lnSpc>
                <a:spcPct val="115000"/>
              </a:lnSpc>
            </a:pPr>
            <a:r>
              <a:rPr sz="3200" b="1" i="0" lang="en-US">
                <a:solidFill>
                  <a:srgbClr val="FFFFFF"/>
                </a:solidFill>
                <a:latin typeface="Segoe UI"/>
              </a:rPr>
              <a:t>and the plan is on the website.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51560" y="4069080"/>
            <a:ext cx="1234440" cy="45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4343400"/>
            <a:ext cx="8961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en-US">
                <a:solidFill>
                  <a:srgbClr val="BFD6E8"/>
                </a:solidFill>
                <a:latin typeface="Segoe UI"/>
              </a:rPr>
              <a:t>Create floors and rooms, fill the hall with booth rows, link stairs and buildings and hang up QR codes. The core shows the result like any other hall plan.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5897880"/>
            <a:ext cx="9326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 lang="en-US">
                <a:solidFill>
                  <a:srgbClr val="7DA3C0"/>
                </a:solidFill>
                <a:latin typeface="Segoe UI"/>
              </a:rPr>
              <a:t>Hall Plan Designer   ·   Add-on version 1.3   ·   16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