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en-US">
                <a:solidFill>
                  <a:srgbClr val="F0A86A"/>
                </a:solidFill>
                <a:latin typeface="Segoe UI"/>
              </a:rPr>
              <a:t>USER MANUAL · VERSION 2.0</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en-US">
                <a:solidFill>
                  <a:srgbClr val="FFFFFF"/>
                </a:solidFill>
                <a:latin typeface="Segoe UI"/>
              </a:rPr>
              <a:t>Convention Schedule</a:t>
            </a:r>
          </a:p>
          <a:p>
            <a:pPr algn="l">
              <a:lnSpc>
                <a:spcPct val="106000"/>
              </a:lnSpc>
            </a:pPr>
            <a:r>
              <a:rPr sz="4000" b="1" i="0" lang="en-US">
                <a:solidFill>
                  <a:srgbClr val="FFFFFF"/>
                </a:solidFill>
                <a:latin typeface="Segoe UI"/>
              </a:rPr>
              <a:t>&amp; Program Planner</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en-US">
                <a:solidFill>
                  <a:srgbClr val="BFD6E8"/>
                </a:solidFill>
                <a:latin typeface="Segoe UI"/>
              </a:rPr>
              <a:t>The user manual for event organisers.</a:t>
            </a:r>
          </a:p>
          <a:p>
            <a:pPr algn="l">
              <a:lnSpc>
                <a:spcPct val="125000"/>
              </a:lnSpc>
            </a:pPr>
            <a:r>
              <a:rPr sz="1500" b="0" i="0" lang="en-US">
                <a:solidFill>
                  <a:srgbClr val="BFD6E8"/>
                </a:solidFill>
                <a:latin typeface="Segoe UI"/>
              </a:rPr>
              <a:t>From an empty plugin to a finished programme – explained step by step.</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en-US">
                <a:solidFill>
                  <a:srgbClr val="7DA3C0"/>
                </a:solidFill>
                <a:latin typeface="Segoe UI"/>
              </a:rPr>
              <a:t>As of 30 August 2026   ·   For editorial and event management staff   ·   No programming knowledge required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AUDIENCE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Who this guide is written for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are planning an event</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trade fair, congress, festival, convention or conference – anywhere that many programme items run across several days and in several rooms.</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with chapter 2</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maintain the programme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You add talks, change times, swap images and cancel individual items. Usually under time pressure, often shortly before the doors open.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with chapter 5</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display the programme</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 your website, on screens in the foyer or on your guests' phones – always current, without anyone having to retype anything.</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with chapter 1</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This guide assumes no programming knowledge whatsoever. Where a technical term is unavoidable it appears in </a:t>
            </a:r>
            <a:r>
              <a:rPr sz="1000" b="0" i="0" lang="en-US">
                <a:solidFill>
                  <a:srgbClr val="2B3844"/>
                </a:solidFill>
                <a:latin typeface="Consolas"/>
              </a:rPr>
              <a:t>this typeface</a:t>
            </a:r>
            <a:r>
              <a:rPr sz="1000" b="0" i="0" lang="en-US">
                <a:solidFill>
                  <a:srgbClr val="2B3844"/>
                </a:solidFill>
                <a:latin typeface="Segoe UI"/>
              </a:rPr>
              <a:t> – you never have to type it yourself unless we explicitly say so.</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guide</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 / 140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READER'S GUIDE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to read this guide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486400" cy="256032"/>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Click-by-click instructions</a:t>
            </a:r>
          </a:p>
        </p:txBody>
      </p:sp>
      <p:sp>
        <p:nvSpPr>
          <p:cNvPr id="7" name="TextBox 6"/>
          <p:cNvSpPr txBox="1"/>
          <p:nvPr/>
        </p:nvSpPr>
        <p:spPr>
          <a:xfrm>
            <a:off x="566928" y="1719072"/>
            <a:ext cx="5486400" cy="54864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Numbered steps on the left belong to the identically numbered orange markers in the screen image on the right. Work through the numbers in order.</a:t>
            </a:r>
          </a:p>
        </p:txBody>
      </p:sp>
      <p:sp>
        <p:nvSpPr>
          <p:cNvPr id="8" name="Oval 7"/>
          <p:cNvSpPr/>
          <p:nvPr/>
        </p:nvSpPr>
        <p:spPr>
          <a:xfrm>
            <a:off x="566928" y="255117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259232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10" name="TextBox 9"/>
          <p:cNvSpPr txBox="1"/>
          <p:nvPr/>
        </p:nvSpPr>
        <p:spPr>
          <a:xfrm>
            <a:off x="950976" y="2542032"/>
            <a:ext cx="4937760" cy="237744"/>
          </a:xfrm>
          <a:prstGeom prst="rect">
            <a:avLst/>
          </a:prstGeom>
          <a:noFill/>
        </p:spPr>
        <p:txBody>
          <a:bodyPr wrap="square" lIns="0" rIns="0" tIns="0" bIns="0" anchor="t">
            <a:spAutoFit/>
          </a:bodyPr>
          <a:lstStyle/>
          <a:p>
            <a:pPr algn="l">
              <a:lnSpc>
                <a:spcPct val="100000"/>
              </a:lnSpc>
            </a:pPr>
            <a:r>
              <a:rPr sz="1150" b="0" i="0" lang="en-US">
                <a:solidFill>
                  <a:srgbClr val="25333F"/>
                </a:solidFill>
                <a:latin typeface="Segoe UI"/>
              </a:rPr>
              <a:t>The text of the step</a:t>
            </a:r>
          </a:p>
        </p:txBody>
      </p:sp>
      <p:sp>
        <p:nvSpPr>
          <p:cNvPr id="11" name="TextBox 10"/>
          <p:cNvSpPr txBox="1"/>
          <p:nvPr/>
        </p:nvSpPr>
        <p:spPr>
          <a:xfrm>
            <a:off x="950976" y="2788920"/>
            <a:ext cx="4937760"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Additional explanation in grey underneath</a:t>
            </a:r>
          </a:p>
        </p:txBody>
      </p:sp>
      <p:sp>
        <p:nvSpPr>
          <p:cNvPr id="12" name="Oval 11"/>
          <p:cNvSpPr/>
          <p:nvPr/>
        </p:nvSpPr>
        <p:spPr>
          <a:xfrm>
            <a:off x="566928" y="320954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325069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4" name="TextBox 13"/>
          <p:cNvSpPr txBox="1"/>
          <p:nvPr/>
        </p:nvSpPr>
        <p:spPr>
          <a:xfrm>
            <a:off x="950976" y="3200400"/>
            <a:ext cx="4937760" cy="237744"/>
          </a:xfrm>
          <a:prstGeom prst="rect">
            <a:avLst/>
          </a:prstGeom>
          <a:noFill/>
        </p:spPr>
        <p:txBody>
          <a:bodyPr wrap="square" lIns="0" rIns="0" tIns="0" bIns="0" anchor="t">
            <a:spAutoFit/>
          </a:bodyPr>
          <a:lstStyle/>
          <a:p>
            <a:pPr algn="l">
              <a:lnSpc>
                <a:spcPct val="100000"/>
              </a:lnSpc>
            </a:pPr>
            <a:r>
              <a:rPr sz="1150" b="0" i="0" lang="en-US">
                <a:solidFill>
                  <a:srgbClr val="25333F"/>
                </a:solidFill>
                <a:latin typeface="Segoe UI"/>
              </a:rPr>
              <a:t>The next step</a:t>
            </a:r>
          </a:p>
        </p:txBody>
      </p:sp>
      <p:sp>
        <p:nvSpPr>
          <p:cNvPr id="15" name="TextBox 14"/>
          <p:cNvSpPr txBox="1"/>
          <p:nvPr/>
        </p:nvSpPr>
        <p:spPr>
          <a:xfrm>
            <a:off x="950976" y="3447288"/>
            <a:ext cx="4937760"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The order always runs from top to bottom</a:t>
            </a:r>
          </a:p>
        </p:txBody>
      </p:sp>
      <p:sp>
        <p:nvSpPr>
          <p:cNvPr id="16" name="Rectangle 15"/>
          <p:cNvSpPr/>
          <p:nvPr/>
        </p:nvSpPr>
        <p:spPr>
          <a:xfrm>
            <a:off x="841247" y="4005072"/>
            <a:ext cx="4754880" cy="14173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7" y="4005072"/>
            <a:ext cx="47548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404622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19" name="Rectangle 18"/>
          <p:cNvSpPr/>
          <p:nvPr/>
        </p:nvSpPr>
        <p:spPr>
          <a:xfrm>
            <a:off x="841247" y="4224528"/>
            <a:ext cx="1481328" cy="119786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87551" y="4329683"/>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1" name="Rectangle 20"/>
          <p:cNvSpPr/>
          <p:nvPr/>
        </p:nvSpPr>
        <p:spPr>
          <a:xfrm>
            <a:off x="841247" y="4526279"/>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87551" y="4567427"/>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3" name="TextBox 22"/>
          <p:cNvSpPr txBox="1"/>
          <p:nvPr/>
        </p:nvSpPr>
        <p:spPr>
          <a:xfrm>
            <a:off x="987551" y="4805171"/>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Settings</a:t>
            </a:r>
          </a:p>
        </p:txBody>
      </p:sp>
      <p:sp>
        <p:nvSpPr>
          <p:cNvPr id="24" name="TextBox 23"/>
          <p:cNvSpPr txBox="1"/>
          <p:nvPr/>
        </p:nvSpPr>
        <p:spPr>
          <a:xfrm>
            <a:off x="2523744" y="4398264"/>
            <a:ext cx="2194560" cy="18288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Example screen</a:t>
            </a:r>
          </a:p>
        </p:txBody>
      </p:sp>
      <p:sp>
        <p:nvSpPr>
          <p:cNvPr id="25" name="Rounded Rectangle 24"/>
          <p:cNvSpPr/>
          <p:nvPr/>
        </p:nvSpPr>
        <p:spPr>
          <a:xfrm>
            <a:off x="2523744" y="4663440"/>
            <a:ext cx="173736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615184" y="4713731"/>
            <a:ext cx="135331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Enter title</a:t>
            </a:r>
          </a:p>
        </p:txBody>
      </p:sp>
      <p:sp>
        <p:nvSpPr>
          <p:cNvPr id="27" name="Rounded Rectangle 26"/>
          <p:cNvSpPr/>
          <p:nvPr/>
        </p:nvSpPr>
        <p:spPr>
          <a:xfrm>
            <a:off x="4443984" y="4663440"/>
            <a:ext cx="50109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443984" y="4713731"/>
            <a:ext cx="501091"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a:t>
            </a:r>
          </a:p>
        </p:txBody>
      </p:sp>
      <p:sp>
        <p:nvSpPr>
          <p:cNvPr id="29" name="Oval 28"/>
          <p:cNvSpPr/>
          <p:nvPr/>
        </p:nvSpPr>
        <p:spPr>
          <a:xfrm>
            <a:off x="3035808" y="4773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035808" y="48326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31" name="Oval 30"/>
          <p:cNvSpPr/>
          <p:nvPr/>
        </p:nvSpPr>
        <p:spPr>
          <a:xfrm>
            <a:off x="4617720" y="4773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617720" y="48326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3" name="TextBox 32"/>
          <p:cNvSpPr txBox="1"/>
          <p:nvPr/>
        </p:nvSpPr>
        <p:spPr>
          <a:xfrm>
            <a:off x="6556248" y="1353312"/>
            <a:ext cx="5068519" cy="256032"/>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The three kinds of callout</a:t>
            </a:r>
          </a:p>
        </p:txBody>
      </p:sp>
      <p:sp>
        <p:nvSpPr>
          <p:cNvPr id="34" name="Rectangle 33"/>
          <p:cNvSpPr/>
          <p:nvPr/>
        </p:nvSpPr>
        <p:spPr>
          <a:xfrm>
            <a:off x="6556248" y="1764792"/>
            <a:ext cx="506851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556248" y="17647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39128" y="18836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7" name="TextBox 36"/>
          <p:cNvSpPr txBox="1"/>
          <p:nvPr/>
        </p:nvSpPr>
        <p:spPr>
          <a:xfrm>
            <a:off x="7763256" y="18836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tip makes your work easier or faster. You can safely skip it.</a:t>
            </a:r>
          </a:p>
        </p:txBody>
      </p:sp>
      <p:sp>
        <p:nvSpPr>
          <p:cNvPr id="38" name="Rectangle 37"/>
          <p:cNvSpPr/>
          <p:nvPr/>
        </p:nvSpPr>
        <p:spPr>
          <a:xfrm>
            <a:off x="6556248" y="2679192"/>
            <a:ext cx="506851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556248" y="2679192"/>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739128" y="2798064"/>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1" name="TextBox 40"/>
          <p:cNvSpPr txBox="1"/>
          <p:nvPr/>
        </p:nvSpPr>
        <p:spPr>
          <a:xfrm>
            <a:off x="7763256" y="27980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caution box warns you about steps that are hard to undo. Please read it first.</a:t>
            </a:r>
          </a:p>
        </p:txBody>
      </p:sp>
      <p:sp>
        <p:nvSpPr>
          <p:cNvPr id="42" name="Rectangle 41"/>
          <p:cNvSpPr/>
          <p:nvPr/>
        </p:nvSpPr>
        <p:spPr>
          <a:xfrm>
            <a:off x="6556248" y="3593592"/>
            <a:ext cx="5068519" cy="542543"/>
          </a:xfrm>
          <a:prstGeom prst="rect">
            <a:avLst/>
          </a:prstGeom>
          <a:solidFill>
            <a:srgbClr val="ECF7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556248" y="3593592"/>
            <a:ext cx="50292" cy="542543"/>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39128" y="3712464"/>
            <a:ext cx="1005840" cy="182880"/>
          </a:xfrm>
          <a:prstGeom prst="rect">
            <a:avLst/>
          </a:prstGeom>
          <a:noFill/>
        </p:spPr>
        <p:txBody>
          <a:bodyPr wrap="square" lIns="0" rIns="0" tIns="0" bIns="0" anchor="t">
            <a:spAutoFit/>
          </a:bodyPr>
          <a:lstStyle/>
          <a:p>
            <a:pPr algn="l">
              <a:lnSpc>
                <a:spcPct val="100000"/>
              </a:lnSpc>
            </a:pPr>
            <a:r>
              <a:rPr sz="850" b="1" i="0" lang="en-US">
                <a:solidFill>
                  <a:srgbClr val="1E8E5A"/>
                </a:solidFill>
                <a:latin typeface="Segoe UI"/>
              </a:rPr>
              <a:t>GOOD TO KNOW</a:t>
            </a:r>
          </a:p>
        </p:txBody>
      </p:sp>
      <p:sp>
        <p:nvSpPr>
          <p:cNvPr id="45" name="TextBox 44"/>
          <p:cNvSpPr txBox="1"/>
          <p:nvPr/>
        </p:nvSpPr>
        <p:spPr>
          <a:xfrm>
            <a:off x="7763256" y="37124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Good to know explains background – interesting, but not required for your day-to-day work.</a:t>
            </a:r>
          </a:p>
        </p:txBody>
      </p:sp>
      <p:sp>
        <p:nvSpPr>
          <p:cNvPr id="46" name="TextBox 45"/>
          <p:cNvSpPr txBox="1"/>
          <p:nvPr/>
        </p:nvSpPr>
        <p:spPr>
          <a:xfrm>
            <a:off x="6556248" y="4599432"/>
            <a:ext cx="5068519" cy="822960"/>
          </a:xfrm>
          <a:prstGeom prst="rect">
            <a:avLst/>
          </a:prstGeom>
          <a:noFill/>
        </p:spPr>
        <p:txBody>
          <a:bodyPr wrap="square" lIns="0" rIns="0" tIns="0" bIns="0" anchor="t">
            <a:spAutoFit/>
          </a:bodyPr>
          <a:lstStyle/>
          <a:p>
            <a:pPr algn="l">
              <a:lnSpc>
                <a:spcPct val="125000"/>
              </a:lnSpc>
            </a:pPr>
            <a:r>
              <a:rPr sz="1000" b="0" i="0" lang="en-US">
                <a:solidFill>
                  <a:srgbClr val="6B7A88"/>
                </a:solidFill>
                <a:latin typeface="Segoe UI"/>
              </a:rPr>
              <a:t>The screen images in this guide are simplified reconstructions. Your own WordPress may look slightly different depending on your theme – but the names of the fields and buttons match.</a:t>
            </a:r>
          </a:p>
        </p:txBody>
      </p:sp>
      <p:sp>
        <p:nvSpPr>
          <p:cNvPr id="47" name="Rectangle 4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guide</a:t>
            </a:r>
          </a:p>
        </p:txBody>
      </p:sp>
      <p:sp>
        <p:nvSpPr>
          <p:cNvPr id="49" name="TextBox 4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 / 140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TEN CHAPTERS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Contents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22960" y="1498811"/>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1</a:t>
            </a:r>
          </a:p>
        </p:txBody>
      </p:sp>
      <p:sp>
        <p:nvSpPr>
          <p:cNvPr id="9" name="TextBox 8"/>
          <p:cNvSpPr txBox="1"/>
          <p:nvPr/>
        </p:nvSpPr>
        <p:spPr>
          <a:xfrm>
            <a:off x="1527048" y="1514977"/>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The plugin at a glance</a:t>
            </a:r>
          </a:p>
        </p:txBody>
      </p:sp>
      <p:sp>
        <p:nvSpPr>
          <p:cNvPr id="10" name="TextBox 9"/>
          <p:cNvSpPr txBox="1"/>
          <p:nvPr/>
        </p:nvSpPr>
        <p:spPr>
          <a:xfrm>
            <a:off x="1527048" y="1805976"/>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What it does – for your guests and for you</a:t>
            </a:r>
          </a:p>
        </p:txBody>
      </p:sp>
      <p:sp>
        <p:nvSpPr>
          <p:cNvPr id="11" name="Rounded Rectangle 10"/>
          <p:cNvSpPr/>
          <p:nvPr/>
        </p:nvSpPr>
        <p:spPr>
          <a:xfrm>
            <a:off x="566928" y="2326233"/>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326233"/>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2960" y="2471732"/>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2</a:t>
            </a:r>
          </a:p>
        </p:txBody>
      </p:sp>
      <p:sp>
        <p:nvSpPr>
          <p:cNvPr id="14" name="TextBox 13"/>
          <p:cNvSpPr txBox="1"/>
          <p:nvPr/>
        </p:nvSpPr>
        <p:spPr>
          <a:xfrm>
            <a:off x="1527048" y="2487899"/>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First-time setup</a:t>
            </a:r>
          </a:p>
        </p:txBody>
      </p:sp>
      <p:sp>
        <p:nvSpPr>
          <p:cNvPr id="15" name="TextBox 14"/>
          <p:cNvSpPr txBox="1"/>
          <p:nvPr/>
        </p:nvSpPr>
        <p:spPr>
          <a:xfrm>
            <a:off x="1527048" y="2778898"/>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From installation to your first published page</a:t>
            </a:r>
          </a:p>
        </p:txBody>
      </p:sp>
      <p:sp>
        <p:nvSpPr>
          <p:cNvPr id="16" name="Rounded Rectangle 15"/>
          <p:cNvSpPr/>
          <p:nvPr/>
        </p:nvSpPr>
        <p:spPr>
          <a:xfrm>
            <a:off x="566928" y="3299155"/>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299155"/>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22960" y="3444654"/>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3</a:t>
            </a:r>
          </a:p>
        </p:txBody>
      </p:sp>
      <p:sp>
        <p:nvSpPr>
          <p:cNvPr id="19" name="TextBox 18"/>
          <p:cNvSpPr txBox="1"/>
          <p:nvPr/>
        </p:nvSpPr>
        <p:spPr>
          <a:xfrm>
            <a:off x="1527048" y="3460821"/>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The settings</a:t>
            </a:r>
          </a:p>
        </p:txBody>
      </p:sp>
      <p:sp>
        <p:nvSpPr>
          <p:cNvPr id="20" name="TextBox 19"/>
          <p:cNvSpPr txBox="1"/>
          <p:nvPr/>
        </p:nvSpPr>
        <p:spPr>
          <a:xfrm>
            <a:off x="1527048" y="3751819"/>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Colours, labels, ticker, API, full-screen &amp; app</a:t>
            </a:r>
          </a:p>
        </p:txBody>
      </p:sp>
      <p:sp>
        <p:nvSpPr>
          <p:cNvPr id="21" name="Rounded Rectangle 20"/>
          <p:cNvSpPr/>
          <p:nvPr/>
        </p:nvSpPr>
        <p:spPr>
          <a:xfrm>
            <a:off x="566928" y="4272076"/>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272076"/>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22960" y="4417576"/>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4</a:t>
            </a:r>
          </a:p>
        </p:txBody>
      </p:sp>
      <p:sp>
        <p:nvSpPr>
          <p:cNvPr id="24" name="TextBox 23"/>
          <p:cNvSpPr txBox="1"/>
          <p:nvPr/>
        </p:nvSpPr>
        <p:spPr>
          <a:xfrm>
            <a:off x="1527048" y="4433742"/>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The dashboard</a:t>
            </a:r>
          </a:p>
        </p:txBody>
      </p:sp>
      <p:sp>
        <p:nvSpPr>
          <p:cNvPr id="25" name="TextBox 24"/>
          <p:cNvSpPr txBox="1"/>
          <p:nvPr/>
        </p:nvSpPr>
        <p:spPr>
          <a:xfrm>
            <a:off x="1527048" y="4724741"/>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Facts about your programme, and finding the gaps</a:t>
            </a:r>
          </a:p>
        </p:txBody>
      </p:sp>
      <p:sp>
        <p:nvSpPr>
          <p:cNvPr id="26" name="Rounded Rectangle 25"/>
          <p:cNvSpPr/>
          <p:nvPr/>
        </p:nvSpPr>
        <p:spPr>
          <a:xfrm>
            <a:off x="566928" y="5244998"/>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244998"/>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822960" y="5390497"/>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5</a:t>
            </a:r>
          </a:p>
        </p:txBody>
      </p:sp>
      <p:sp>
        <p:nvSpPr>
          <p:cNvPr id="29" name="TextBox 28"/>
          <p:cNvSpPr txBox="1"/>
          <p:nvPr/>
        </p:nvSpPr>
        <p:spPr>
          <a:xfrm>
            <a:off x="1527048" y="5406664"/>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Creating an event</a:t>
            </a:r>
          </a:p>
        </p:txBody>
      </p:sp>
      <p:sp>
        <p:nvSpPr>
          <p:cNvPr id="30" name="TextBox 29"/>
          <p:cNvSpPr txBox="1"/>
          <p:nvPr/>
        </p:nvSpPr>
        <p:spPr>
          <a:xfrm>
            <a:off x="1527048" y="5697662"/>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Main event and programme items</a:t>
            </a:r>
          </a:p>
        </p:txBody>
      </p:sp>
      <p:sp>
        <p:nvSpPr>
          <p:cNvPr id="31" name="Rounded Rectangle 30"/>
          <p:cNvSpPr/>
          <p:nvPr/>
        </p:nvSpPr>
        <p:spPr>
          <a:xfrm>
            <a:off x="6347307" y="1353312"/>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6347307" y="1353312"/>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603339" y="1498811"/>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6</a:t>
            </a:r>
          </a:p>
        </p:txBody>
      </p:sp>
      <p:sp>
        <p:nvSpPr>
          <p:cNvPr id="34" name="TextBox 33"/>
          <p:cNvSpPr txBox="1"/>
          <p:nvPr/>
        </p:nvSpPr>
        <p:spPr>
          <a:xfrm>
            <a:off x="7307427" y="1514977"/>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Categories, venues and roles</a:t>
            </a:r>
          </a:p>
        </p:txBody>
      </p:sp>
      <p:sp>
        <p:nvSpPr>
          <p:cNvPr id="35" name="TextBox 34"/>
          <p:cNvSpPr txBox="1"/>
          <p:nvPr/>
        </p:nvSpPr>
        <p:spPr>
          <a:xfrm>
            <a:off x="7307427" y="1805976"/>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The three ways of organising a programme</a:t>
            </a:r>
          </a:p>
        </p:txBody>
      </p:sp>
      <p:sp>
        <p:nvSpPr>
          <p:cNvPr id="36" name="Rounded Rectangle 35"/>
          <p:cNvSpPr/>
          <p:nvPr/>
        </p:nvSpPr>
        <p:spPr>
          <a:xfrm>
            <a:off x="6347307" y="2326233"/>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347307" y="2326233"/>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603339" y="2471732"/>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7</a:t>
            </a:r>
          </a:p>
        </p:txBody>
      </p:sp>
      <p:sp>
        <p:nvSpPr>
          <p:cNvPr id="39" name="TextBox 38"/>
          <p:cNvSpPr txBox="1"/>
          <p:nvPr/>
        </p:nvSpPr>
        <p:spPr>
          <a:xfrm>
            <a:off x="7307427" y="2487899"/>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Speakers and contributors</a:t>
            </a:r>
          </a:p>
        </p:txBody>
      </p:sp>
      <p:sp>
        <p:nvSpPr>
          <p:cNvPr id="40" name="TextBox 39"/>
          <p:cNvSpPr txBox="1"/>
          <p:nvPr/>
        </p:nvSpPr>
        <p:spPr>
          <a:xfrm>
            <a:off x="7307427" y="2778898"/>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Maintain people once, use them everywhere</a:t>
            </a:r>
          </a:p>
        </p:txBody>
      </p:sp>
      <p:sp>
        <p:nvSpPr>
          <p:cNvPr id="41" name="Rounded Rectangle 40"/>
          <p:cNvSpPr/>
          <p:nvPr/>
        </p:nvSpPr>
        <p:spPr>
          <a:xfrm>
            <a:off x="6347307" y="3299155"/>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347307" y="3299155"/>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603339" y="3444654"/>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8</a:t>
            </a:r>
          </a:p>
        </p:txBody>
      </p:sp>
      <p:sp>
        <p:nvSpPr>
          <p:cNvPr id="44" name="TextBox 43"/>
          <p:cNvSpPr txBox="1"/>
          <p:nvPr/>
        </p:nvSpPr>
        <p:spPr>
          <a:xfrm>
            <a:off x="7307427" y="3460821"/>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Import and export</a:t>
            </a:r>
          </a:p>
        </p:txBody>
      </p:sp>
      <p:sp>
        <p:nvSpPr>
          <p:cNvPr id="45" name="TextBox 44"/>
          <p:cNvSpPr txBox="1"/>
          <p:nvPr/>
        </p:nvSpPr>
        <p:spPr>
          <a:xfrm>
            <a:off x="7307427" y="3751819"/>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Take a programme from Excel and hand it back out</a:t>
            </a:r>
          </a:p>
        </p:txBody>
      </p:sp>
      <p:sp>
        <p:nvSpPr>
          <p:cNvPr id="46" name="Rounded Rectangle 45"/>
          <p:cNvSpPr/>
          <p:nvPr/>
        </p:nvSpPr>
        <p:spPr>
          <a:xfrm>
            <a:off x="6347307" y="4272076"/>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347307" y="4272076"/>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603339" y="4417576"/>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9</a:t>
            </a:r>
          </a:p>
        </p:txBody>
      </p:sp>
      <p:sp>
        <p:nvSpPr>
          <p:cNvPr id="49" name="TextBox 48"/>
          <p:cNvSpPr txBox="1"/>
          <p:nvPr/>
        </p:nvSpPr>
        <p:spPr>
          <a:xfrm>
            <a:off x="7307427" y="4433742"/>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The Master Editor</a:t>
            </a:r>
          </a:p>
        </p:txBody>
      </p:sp>
      <p:sp>
        <p:nvSpPr>
          <p:cNvPr id="50" name="TextBox 49"/>
          <p:cNvSpPr txBox="1"/>
          <p:nvPr/>
        </p:nvSpPr>
        <p:spPr>
          <a:xfrm>
            <a:off x="7307427" y="4724741"/>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Editing many programme items at once</a:t>
            </a:r>
          </a:p>
        </p:txBody>
      </p:sp>
      <p:sp>
        <p:nvSpPr>
          <p:cNvPr id="51" name="Rounded Rectangle 50"/>
          <p:cNvSpPr/>
          <p:nvPr/>
        </p:nvSpPr>
        <p:spPr>
          <a:xfrm>
            <a:off x="6347307" y="5244998"/>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347307" y="5244998"/>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603339" y="5390497"/>
            <a:ext cx="640080" cy="548640"/>
          </a:xfrm>
          <a:prstGeom prst="rect">
            <a:avLst/>
          </a:prstGeom>
          <a:noFill/>
        </p:spPr>
        <p:txBody>
          <a:bodyPr wrap="square" lIns="0" rIns="0" tIns="0" bIns="0" anchor="t">
            <a:spAutoFit/>
          </a:bodyPr>
          <a:lstStyle/>
          <a:p>
            <a:pPr algn="l">
              <a:lnSpc>
                <a:spcPct val="100000"/>
              </a:lnSpc>
            </a:pPr>
            <a:r>
              <a:rPr sz="2800" b="1" i="0" lang="en-US">
                <a:solidFill>
                  <a:srgbClr val="B8CEE1"/>
                </a:solidFill>
                <a:latin typeface="Segoe UI"/>
              </a:rPr>
              <a:t>10</a:t>
            </a:r>
          </a:p>
        </p:txBody>
      </p:sp>
      <p:sp>
        <p:nvSpPr>
          <p:cNvPr id="54" name="TextBox 53"/>
          <p:cNvSpPr txBox="1"/>
          <p:nvPr/>
        </p:nvSpPr>
        <p:spPr>
          <a:xfrm>
            <a:off x="7307427" y="5406664"/>
            <a:ext cx="4134459" cy="274320"/>
          </a:xfrm>
          <a:prstGeom prst="rect">
            <a:avLst/>
          </a:prstGeom>
          <a:noFill/>
        </p:spPr>
        <p:txBody>
          <a:bodyPr wrap="square" lIns="0" rIns="0" tIns="0" bIns="0" anchor="t">
            <a:spAutoFit/>
          </a:bodyPr>
          <a:lstStyle/>
          <a:p>
            <a:pPr algn="l">
              <a:lnSpc>
                <a:spcPct val="100000"/>
              </a:lnSpc>
            </a:pPr>
            <a:r>
              <a:rPr sz="1350" b="1" i="0" lang="en-US">
                <a:solidFill>
                  <a:srgbClr val="0B3A5D"/>
                </a:solidFill>
                <a:latin typeface="Segoe UI"/>
              </a:rPr>
              <a:t>The live ticker</a:t>
            </a:r>
          </a:p>
        </p:txBody>
      </p:sp>
      <p:sp>
        <p:nvSpPr>
          <p:cNvPr id="55" name="TextBox 54"/>
          <p:cNvSpPr txBox="1"/>
          <p:nvPr/>
        </p:nvSpPr>
        <p:spPr>
          <a:xfrm>
            <a:off x="7307427" y="5697662"/>
            <a:ext cx="4134459" cy="237744"/>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The display for screens on site</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guide</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 / 140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 SHORT GLOSSARY</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Thirteen terms that keep coming back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40724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Term</a:t>
            </a:r>
          </a:p>
        </p:txBody>
      </p:sp>
      <p:sp>
        <p:nvSpPr>
          <p:cNvPr id="8" name="TextBox 7"/>
          <p:cNvSpPr txBox="1"/>
          <p:nvPr/>
        </p:nvSpPr>
        <p:spPr>
          <a:xfrm>
            <a:off x="3266780" y="1435608"/>
            <a:ext cx="828483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means</a:t>
            </a:r>
          </a:p>
        </p:txBody>
      </p:sp>
      <p:sp>
        <p:nvSpPr>
          <p:cNvPr id="9" name="TextBox 8"/>
          <p:cNvSpPr txBox="1"/>
          <p:nvPr/>
        </p:nvSpPr>
        <p:spPr>
          <a:xfrm>
            <a:off x="676656" y="1758656"/>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Main event</a:t>
            </a:r>
          </a:p>
        </p:txBody>
      </p:sp>
      <p:sp>
        <p:nvSpPr>
          <p:cNvPr id="10" name="TextBox 9"/>
          <p:cNvSpPr txBox="1"/>
          <p:nvPr/>
        </p:nvSpPr>
        <p:spPr>
          <a:xfrm>
            <a:off x="3266780" y="1758656"/>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bracket around everything: “Book Fair 2026”. It defines the period and bundles all programme items.</a:t>
            </a:r>
          </a:p>
        </p:txBody>
      </p:sp>
      <p:sp>
        <p:nvSpPr>
          <p:cNvPr id="11" name="Rectangle 10"/>
          <p:cNvSpPr/>
          <p:nvPr/>
        </p:nvSpPr>
        <p:spPr>
          <a:xfrm>
            <a:off x="566928" y="20029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02965"/>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7414"/>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Programme item</a:t>
            </a:r>
          </a:p>
        </p:txBody>
      </p:sp>
      <p:sp>
        <p:nvSpPr>
          <p:cNvPr id="14" name="TextBox 13"/>
          <p:cNvSpPr txBox="1"/>
          <p:nvPr/>
        </p:nvSpPr>
        <p:spPr>
          <a:xfrm>
            <a:off x="3266780" y="2097414"/>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single date within it: a reading, a workshop, a concert. In the backend both are simply called “Event”.</a:t>
            </a:r>
          </a:p>
        </p:txBody>
      </p:sp>
      <p:sp>
        <p:nvSpPr>
          <p:cNvPr id="15" name="Rectangle 14"/>
          <p:cNvSpPr/>
          <p:nvPr/>
        </p:nvSpPr>
        <p:spPr>
          <a:xfrm>
            <a:off x="566928" y="23417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36172"/>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Parent</a:t>
            </a:r>
          </a:p>
        </p:txBody>
      </p:sp>
      <p:sp>
        <p:nvSpPr>
          <p:cNvPr id="17" name="TextBox 16"/>
          <p:cNvSpPr txBox="1"/>
          <p:nvPr/>
        </p:nvSpPr>
        <p:spPr>
          <a:xfrm>
            <a:off x="3266780" y="2436172"/>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field that assigns a programme item to its main event. Without this assignment it appears nowhere.</a:t>
            </a:r>
          </a:p>
        </p:txBody>
      </p:sp>
      <p:sp>
        <p:nvSpPr>
          <p:cNvPr id="18" name="Rectangle 17"/>
          <p:cNvSpPr/>
          <p:nvPr/>
        </p:nvSpPr>
        <p:spPr>
          <a:xfrm>
            <a:off x="566928" y="26804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80481"/>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74930"/>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Category</a:t>
            </a:r>
          </a:p>
        </p:txBody>
      </p:sp>
      <p:sp>
        <p:nvSpPr>
          <p:cNvPr id="21" name="TextBox 20"/>
          <p:cNvSpPr txBox="1"/>
          <p:nvPr/>
        </p:nvSpPr>
        <p:spPr>
          <a:xfrm>
            <a:off x="3266780" y="2774930"/>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subject drawer: talk, workshop, concert. Also drives the colour in the calendar.</a:t>
            </a:r>
          </a:p>
        </p:txBody>
      </p:sp>
      <p:sp>
        <p:nvSpPr>
          <p:cNvPr id="22" name="Rectangle 21"/>
          <p:cNvSpPr/>
          <p:nvPr/>
        </p:nvSpPr>
        <p:spPr>
          <a:xfrm>
            <a:off x="566928" y="30192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13688"/>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Venue</a:t>
            </a:r>
          </a:p>
        </p:txBody>
      </p:sp>
      <p:sp>
        <p:nvSpPr>
          <p:cNvPr id="24" name="TextBox 23"/>
          <p:cNvSpPr txBox="1"/>
          <p:nvPr/>
        </p:nvSpPr>
        <p:spPr>
          <a:xfrm>
            <a:off x="3266780" y="3113688"/>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room or the stage. Determines the columns in the timetable.</a:t>
            </a:r>
          </a:p>
        </p:txBody>
      </p:sp>
      <p:sp>
        <p:nvSpPr>
          <p:cNvPr id="25" name="Rectangle 24"/>
          <p:cNvSpPr/>
          <p:nvPr/>
        </p:nvSpPr>
        <p:spPr>
          <a:xfrm>
            <a:off x="566928" y="33579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57997"/>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52446"/>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Role</a:t>
            </a:r>
          </a:p>
        </p:txBody>
      </p:sp>
      <p:sp>
        <p:nvSpPr>
          <p:cNvPr id="28" name="TextBox 27"/>
          <p:cNvSpPr txBox="1"/>
          <p:nvPr/>
        </p:nvSpPr>
        <p:spPr>
          <a:xfrm>
            <a:off x="3266780" y="3452446"/>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function of the people involved: author, host, band.</a:t>
            </a:r>
          </a:p>
        </p:txBody>
      </p:sp>
      <p:sp>
        <p:nvSpPr>
          <p:cNvPr id="29" name="Rectangle 28"/>
          <p:cNvSpPr/>
          <p:nvPr/>
        </p:nvSpPr>
        <p:spPr>
          <a:xfrm>
            <a:off x="566928" y="36967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866133"/>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Speaker</a:t>
            </a:r>
          </a:p>
        </p:txBody>
      </p:sp>
      <p:sp>
        <p:nvSpPr>
          <p:cNvPr id="31" name="TextBox 30"/>
          <p:cNvSpPr txBox="1"/>
          <p:nvPr/>
        </p:nvSpPr>
        <p:spPr>
          <a:xfrm>
            <a:off x="3266780" y="3791203"/>
            <a:ext cx="8284834"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record of its own for a contributor – with a portrait, a description and a list of every appearance. It applies to every role, not only to presenters.</a:t>
            </a:r>
          </a:p>
        </p:txBody>
      </p:sp>
      <p:sp>
        <p:nvSpPr>
          <p:cNvPr id="32" name="Rectangle 31"/>
          <p:cNvSpPr/>
          <p:nvPr/>
        </p:nvSpPr>
        <p:spPr>
          <a:xfrm>
            <a:off x="566928" y="41853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185372"/>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279821"/>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Shortcode</a:t>
            </a:r>
          </a:p>
        </p:txBody>
      </p:sp>
      <p:sp>
        <p:nvSpPr>
          <p:cNvPr id="35" name="TextBox 34"/>
          <p:cNvSpPr txBox="1"/>
          <p:nvPr/>
        </p:nvSpPr>
        <p:spPr>
          <a:xfrm>
            <a:off x="3266780" y="4279821"/>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short text snippet in square brackets that you paste into a page. It pulls the programme in at exactly that spot.</a:t>
            </a:r>
          </a:p>
        </p:txBody>
      </p:sp>
      <p:sp>
        <p:nvSpPr>
          <p:cNvPr id="36" name="Rectangle 35"/>
          <p:cNvSpPr/>
          <p:nvPr/>
        </p:nvSpPr>
        <p:spPr>
          <a:xfrm>
            <a:off x="566928" y="45241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18579"/>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Timetable</a:t>
            </a:r>
          </a:p>
        </p:txBody>
      </p:sp>
      <p:sp>
        <p:nvSpPr>
          <p:cNvPr id="38" name="TextBox 37"/>
          <p:cNvSpPr txBox="1"/>
          <p:nvPr/>
        </p:nvSpPr>
        <p:spPr>
          <a:xfrm>
            <a:off x="3266780" y="4618579"/>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schedule as a grid: rooms side by side, times underneath one another.</a:t>
            </a:r>
          </a:p>
        </p:txBody>
      </p:sp>
      <p:sp>
        <p:nvSpPr>
          <p:cNvPr id="39" name="Rectangle 38"/>
          <p:cNvSpPr/>
          <p:nvPr/>
        </p:nvSpPr>
        <p:spPr>
          <a:xfrm>
            <a:off x="566928" y="486288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862888"/>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957337"/>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Live ticker</a:t>
            </a:r>
          </a:p>
        </p:txBody>
      </p:sp>
      <p:sp>
        <p:nvSpPr>
          <p:cNvPr id="42" name="TextBox 41"/>
          <p:cNvSpPr txBox="1"/>
          <p:nvPr/>
        </p:nvSpPr>
        <p:spPr>
          <a:xfrm>
            <a:off x="3266780" y="4957337"/>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display that always shows what is running and what comes next.</a:t>
            </a:r>
          </a:p>
        </p:txBody>
      </p:sp>
      <p:sp>
        <p:nvSpPr>
          <p:cNvPr id="43" name="Rectangle 42"/>
          <p:cNvSpPr/>
          <p:nvPr/>
        </p:nvSpPr>
        <p:spPr>
          <a:xfrm>
            <a:off x="566928" y="5201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96095"/>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Room monitor</a:t>
            </a:r>
          </a:p>
        </p:txBody>
      </p:sp>
      <p:sp>
        <p:nvSpPr>
          <p:cNvPr id="45" name="TextBox 44"/>
          <p:cNvSpPr txBox="1"/>
          <p:nvPr/>
        </p:nvSpPr>
        <p:spPr>
          <a:xfrm>
            <a:off x="3266780" y="5296095"/>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full-screen display for screens outside the halls – a separate add-on with a manual of its own.</a:t>
            </a:r>
          </a:p>
        </p:txBody>
      </p:sp>
      <p:sp>
        <p:nvSpPr>
          <p:cNvPr id="46" name="Rectangle 45"/>
          <p:cNvSpPr/>
          <p:nvPr/>
        </p:nvSpPr>
        <p:spPr>
          <a:xfrm>
            <a:off x="566928" y="55404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540404"/>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634853"/>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Master Editor</a:t>
            </a:r>
          </a:p>
        </p:txBody>
      </p:sp>
      <p:sp>
        <p:nvSpPr>
          <p:cNvPr id="49" name="TextBox 48"/>
          <p:cNvSpPr txBox="1"/>
          <p:nvPr/>
        </p:nvSpPr>
        <p:spPr>
          <a:xfrm>
            <a:off x="3266780" y="5634853"/>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table view in which you change many programme items at once.</a:t>
            </a:r>
          </a:p>
        </p:txBody>
      </p:sp>
      <p:sp>
        <p:nvSpPr>
          <p:cNvPr id="50" name="Rectangle 49"/>
          <p:cNvSpPr/>
          <p:nvPr/>
        </p:nvSpPr>
        <p:spPr>
          <a:xfrm>
            <a:off x="566928" y="58791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973611"/>
            <a:ext cx="240724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 ID</a:t>
            </a:r>
          </a:p>
        </p:txBody>
      </p:sp>
      <p:sp>
        <p:nvSpPr>
          <p:cNvPr id="52" name="TextBox 51"/>
          <p:cNvSpPr txBox="1"/>
          <p:nvPr/>
        </p:nvSpPr>
        <p:spPr>
          <a:xfrm>
            <a:off x="3266780" y="5973611"/>
            <a:ext cx="828483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number by which the plugin recognises a programme item on import.</a:t>
            </a:r>
          </a:p>
        </p:txBody>
      </p:sp>
      <p:sp>
        <p:nvSpPr>
          <p:cNvPr id="53" name="Rectangle 52"/>
          <p:cNvSpPr/>
          <p:nvPr/>
        </p:nvSpPr>
        <p:spPr>
          <a:xfrm>
            <a:off x="566928" y="62179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guide</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 / 140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plugin at a glance</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What the Convention Schedule &amp; Program Planner does for you – and what your guests see of it.</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basic principle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seven views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guests can do</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Your workspace in the backend</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limits</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1 · The plugin at a glance</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6 / 140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basic principle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You maintain your programme in a single place.</a:t>
            </a:r>
          </a:p>
          <a:p>
            <a:pPr algn="l">
              <a:lnSpc>
                <a:spcPct val="115000"/>
              </a:lnSpc>
            </a:pPr>
            <a:r>
              <a:rPr sz="2400" b="1" i="0" lang="en-US">
                <a:solidFill>
                  <a:srgbClr val="0B3A5D"/>
                </a:solidFill>
                <a:latin typeface="Segoe UI"/>
              </a:rPr>
              <a:t>It is displayed everywhere.</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a time changes, it changes simultaneously on the website, in the timetable, in the live ticker and on every screen in the building. Nobody has to enter anything twice, and nothing can drift apart.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 / 140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From entry to display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enter</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Title, date, time, room and category – once per programme item.</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plugin organises</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It sorts by day and time, groups by room and applies the colours of the categories.</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choose the view</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 short text snippet determines which display appears where.</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Guests see</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On the website, on their phones and on the screens – always the current state.</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The most important point for your daily work: you only ever work in step 1. Everything after that happens by itself.</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 / 140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Six views of one programme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Calendar</a:t>
            </a:r>
          </a:p>
        </p:txBody>
      </p:sp>
      <p:sp>
        <p:nvSpPr>
          <p:cNvPr id="9" name="TextBox 8"/>
          <p:cNvSpPr txBox="1"/>
          <p:nvPr/>
        </p:nvSpPr>
        <p:spPr>
          <a:xfrm>
            <a:off x="768096"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main view for your programme page. Either as tiles with images or as a compact list, with search, day selection and filters.</a:t>
            </a:r>
          </a:p>
        </p:txBody>
      </p:sp>
      <p:sp>
        <p:nvSpPr>
          <p:cNvPr id="10" name="TextBox 9"/>
          <p:cNvSpPr txBox="1"/>
          <p:nvPr/>
        </p:nvSpPr>
        <p:spPr>
          <a:xfrm>
            <a:off x="768096" y="2971800"/>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Chapters 3 and 5</a:t>
            </a:r>
          </a:p>
        </p:txBody>
      </p:sp>
      <p:sp>
        <p:nvSpPr>
          <p:cNvPr id="11" name="Rounded Rectangle 10"/>
          <p:cNvSpPr/>
          <p:nvPr/>
        </p:nvSpPr>
        <p:spPr>
          <a:xfrm>
            <a:off x="4344314"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Timetable</a:t>
            </a:r>
          </a:p>
        </p:txBody>
      </p:sp>
      <p:sp>
        <p:nvSpPr>
          <p:cNvPr id="14" name="TextBox 13"/>
          <p:cNvSpPr txBox="1"/>
          <p:nvPr/>
        </p:nvSpPr>
        <p:spPr>
          <a:xfrm>
            <a:off x="4545482"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classic grid: rooms side by side, times underneath one another. Shows at a glance what runs in parallel.</a:t>
            </a:r>
          </a:p>
        </p:txBody>
      </p:sp>
      <p:sp>
        <p:nvSpPr>
          <p:cNvPr id="15" name="TextBox 14"/>
          <p:cNvSpPr txBox="1"/>
          <p:nvPr/>
        </p:nvSpPr>
        <p:spPr>
          <a:xfrm>
            <a:off x="4545482" y="2971800"/>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Needs well-maintained venues</a:t>
            </a:r>
          </a:p>
        </p:txBody>
      </p:sp>
      <p:sp>
        <p:nvSpPr>
          <p:cNvPr id="16" name="Rounded Rectangle 15"/>
          <p:cNvSpPr/>
          <p:nvPr/>
        </p:nvSpPr>
        <p:spPr>
          <a:xfrm>
            <a:off x="8121700"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Compact card</a:t>
            </a:r>
          </a:p>
        </p:txBody>
      </p:sp>
      <p:sp>
        <p:nvSpPr>
          <p:cNvPr id="19" name="TextBox 18"/>
          <p:cNvSpPr txBox="1"/>
          <p:nvPr/>
        </p:nvSpPr>
        <p:spPr>
          <a:xfrm>
            <a:off x="8322868"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single programme item as a small card – ideal for the home page, a sidebar or as a pointer in the middle of an article.</a:t>
            </a:r>
          </a:p>
        </p:txBody>
      </p:sp>
      <p:sp>
        <p:nvSpPr>
          <p:cNvPr id="20" name="Rounded Rectangle 19"/>
          <p:cNvSpPr/>
          <p:nvPr/>
        </p:nvSpPr>
        <p:spPr>
          <a:xfrm>
            <a:off x="566928"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68096"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Live ticker</a:t>
            </a:r>
          </a:p>
        </p:txBody>
      </p:sp>
      <p:sp>
        <p:nvSpPr>
          <p:cNvPr id="23" name="TextBox 22"/>
          <p:cNvSpPr txBox="1"/>
          <p:nvPr/>
        </p:nvSpPr>
        <p:spPr>
          <a:xfrm>
            <a:off x="768096"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Shows continuously what is running and what comes next. Keeps counting on its own, without reloading the page.</a:t>
            </a:r>
          </a:p>
        </p:txBody>
      </p:sp>
      <p:sp>
        <p:nvSpPr>
          <p:cNvPr id="24" name="Rounded Rectangle 23"/>
          <p:cNvSpPr/>
          <p:nvPr/>
        </p:nvSpPr>
        <p:spPr>
          <a:xfrm>
            <a:off x="4344314"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344314"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545482"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Speaker directory</a:t>
            </a:r>
          </a:p>
        </p:txBody>
      </p:sp>
      <p:sp>
        <p:nvSpPr>
          <p:cNvPr id="27" name="TextBox 26"/>
          <p:cNvSpPr txBox="1"/>
          <p:nvPr/>
        </p:nvSpPr>
        <p:spPr>
          <a:xfrm>
            <a:off x="4545482"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 contributor as a grid of portraits or as a list – with search, role filter and groups by role.</a:t>
            </a:r>
          </a:p>
        </p:txBody>
      </p:sp>
      <p:sp>
        <p:nvSpPr>
          <p:cNvPr id="28" name="TextBox 27"/>
          <p:cNvSpPr txBox="1"/>
          <p:nvPr/>
        </p:nvSpPr>
        <p:spPr>
          <a:xfrm>
            <a:off x="4545482" y="5175504"/>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 7</a:t>
            </a:r>
          </a:p>
        </p:txBody>
      </p:sp>
      <p:sp>
        <p:nvSpPr>
          <p:cNvPr id="29" name="Rounded Rectangle 28"/>
          <p:cNvSpPr/>
          <p:nvPr/>
        </p:nvSpPr>
        <p:spPr>
          <a:xfrm>
            <a:off x="8121700"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8121700"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322868"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Room monitor (add-on)</a:t>
            </a:r>
          </a:p>
        </p:txBody>
      </p:sp>
      <p:sp>
        <p:nvSpPr>
          <p:cNvPr id="32" name="TextBox 31"/>
          <p:cNvSpPr txBox="1"/>
          <p:nvPr/>
        </p:nvSpPr>
        <p:spPr>
          <a:xfrm>
            <a:off x="8322868"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Full-screen display for screens next to the halls, plus a tile start screen for your display devices.</a:t>
            </a:r>
          </a:p>
        </p:txBody>
      </p:sp>
      <p:sp>
        <p:nvSpPr>
          <p:cNvPr id="33" name="TextBox 32"/>
          <p:cNvSpPr txBox="1"/>
          <p:nvPr/>
        </p:nvSpPr>
        <p:spPr>
          <a:xfrm>
            <a:off x="8322868" y="5175504"/>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Separate plugin, separate manual</a:t>
            </a:r>
          </a:p>
        </p:txBody>
      </p:sp>
      <p:sp>
        <p:nvSpPr>
          <p:cNvPr id="34" name="Rectangle 3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7" name="TextBox 3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have to choose. All views show the same data and may be used at the same time – even several times on the same page. The live ticker is covered in detail in </a:t>
            </a:r>
            <a:r>
              <a:rPr sz="1000" b="1" i="0" lang="en-US">
                <a:solidFill>
                  <a:srgbClr val="2B3844"/>
                </a:solidFill>
                <a:latin typeface="Segoe UI"/>
              </a:rPr>
              <a:t>chapter 10</a:t>
            </a:r>
            <a:r>
              <a:rPr sz="1000" b="0" i="0" lang="en-US">
                <a:solidFill>
                  <a:srgbClr val="2B3844"/>
                </a:solidFill>
                <a:latin typeface="Segoe UI"/>
              </a:rPr>
              <a:t>. For links and QR codes there is also the </a:t>
            </a:r>
            <a:r>
              <a:rPr sz="1000" b="1" i="0" lang="en-US">
                <a:solidFill>
                  <a:srgbClr val="2B3844"/>
                </a:solidFill>
                <a:latin typeface="Segoe UI"/>
              </a:rPr>
              <a:t>full-screen page</a:t>
            </a:r>
            <a:r>
              <a:rPr sz="1000" b="0" i="0" lang="en-US">
                <a:solidFill>
                  <a:srgbClr val="2B3844"/>
                </a:solidFill>
                <a:latin typeface="Segoe UI"/>
              </a:rPr>
              <a:t> without the theme (chapter 3).</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 / 140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CALENDAR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the calendar looks like to your guests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2971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https://my-congress.com/programme</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Programme 2026</a:t>
            </a:r>
          </a:p>
        </p:txBody>
      </p:sp>
      <p:sp>
        <p:nvSpPr>
          <p:cNvPr id="14" name="Rounded Rectangle 13"/>
          <p:cNvSpPr/>
          <p:nvPr/>
        </p:nvSpPr>
        <p:spPr>
          <a:xfrm>
            <a:off x="768096"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68096" y="2208276"/>
            <a:ext cx="841248" cy="146304"/>
          </a:xfrm>
          <a:prstGeom prst="rect">
            <a:avLst/>
          </a:prstGeom>
          <a:noFill/>
        </p:spPr>
        <p:txBody>
          <a:bodyPr wrap="square" lIns="0" rIns="0" tIns="0" bIns="0" anchor="t">
            <a:spAutoFit/>
          </a:bodyPr>
          <a:lstStyle/>
          <a:p>
            <a:pPr algn="ctr">
              <a:lnSpc>
                <a:spcPct val="100000"/>
              </a:lnSpc>
            </a:pPr>
            <a:r>
              <a:rPr sz="750" b="0" i="0" lang="en-US">
                <a:solidFill>
                  <a:srgbClr val="1F2933"/>
                </a:solidFill>
                <a:latin typeface="Segoe UI"/>
              </a:rPr>
              <a:t>All days</a:t>
            </a:r>
          </a:p>
        </p:txBody>
      </p:sp>
      <p:sp>
        <p:nvSpPr>
          <p:cNvPr id="16" name="Rounded Rectangle 15"/>
          <p:cNvSpPr/>
          <p:nvPr/>
        </p:nvSpPr>
        <p:spPr>
          <a:xfrm>
            <a:off x="1673352" y="2157984"/>
            <a:ext cx="841248"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673352" y="2208276"/>
            <a:ext cx="841248"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Fri 12 Jun</a:t>
            </a:r>
          </a:p>
        </p:txBody>
      </p:sp>
      <p:sp>
        <p:nvSpPr>
          <p:cNvPr id="18" name="Rounded Rectangle 17"/>
          <p:cNvSpPr/>
          <p:nvPr/>
        </p:nvSpPr>
        <p:spPr>
          <a:xfrm>
            <a:off x="2578608"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2578608" y="2208276"/>
            <a:ext cx="841248" cy="146304"/>
          </a:xfrm>
          <a:prstGeom prst="rect">
            <a:avLst/>
          </a:prstGeom>
          <a:noFill/>
        </p:spPr>
        <p:txBody>
          <a:bodyPr wrap="square" lIns="0" rIns="0" tIns="0" bIns="0" anchor="t">
            <a:spAutoFit/>
          </a:bodyPr>
          <a:lstStyle/>
          <a:p>
            <a:pPr algn="ctr">
              <a:lnSpc>
                <a:spcPct val="100000"/>
              </a:lnSpc>
            </a:pPr>
            <a:r>
              <a:rPr sz="750" b="0" i="0" lang="en-US">
                <a:solidFill>
                  <a:srgbClr val="1F2933"/>
                </a:solidFill>
                <a:latin typeface="Segoe UI"/>
              </a:rPr>
              <a:t>Sat 13 Jun</a:t>
            </a:r>
          </a:p>
        </p:txBody>
      </p:sp>
      <p:sp>
        <p:nvSpPr>
          <p:cNvPr id="20" name="Rounded Rectangle 19"/>
          <p:cNvSpPr/>
          <p:nvPr/>
        </p:nvSpPr>
        <p:spPr>
          <a:xfrm>
            <a:off x="3483863"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483863" y="2208276"/>
            <a:ext cx="841248" cy="146304"/>
          </a:xfrm>
          <a:prstGeom prst="rect">
            <a:avLst/>
          </a:prstGeom>
          <a:noFill/>
        </p:spPr>
        <p:txBody>
          <a:bodyPr wrap="square" lIns="0" rIns="0" tIns="0" bIns="0" anchor="t">
            <a:spAutoFit/>
          </a:bodyPr>
          <a:lstStyle/>
          <a:p>
            <a:pPr algn="ctr">
              <a:lnSpc>
                <a:spcPct val="100000"/>
              </a:lnSpc>
            </a:pPr>
            <a:r>
              <a:rPr sz="750" b="0" i="0" lang="en-US">
                <a:solidFill>
                  <a:srgbClr val="1F2933"/>
                </a:solidFill>
                <a:latin typeface="Segoe UI"/>
              </a:rPr>
              <a:t>Sun 14 Jun</a:t>
            </a:r>
          </a:p>
        </p:txBody>
      </p:sp>
      <p:sp>
        <p:nvSpPr>
          <p:cNvPr id="22" name="Rounded Rectangle 21"/>
          <p:cNvSpPr/>
          <p:nvPr/>
        </p:nvSpPr>
        <p:spPr>
          <a:xfrm>
            <a:off x="4526280" y="2157984"/>
            <a:ext cx="141732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645152" y="2208276"/>
            <a:ext cx="12801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Search ...</a:t>
            </a:r>
          </a:p>
        </p:txBody>
      </p:sp>
      <p:sp>
        <p:nvSpPr>
          <p:cNvPr id="24" name="Rounded Rectangle 23"/>
          <p:cNvSpPr/>
          <p:nvPr/>
        </p:nvSpPr>
        <p:spPr>
          <a:xfrm>
            <a:off x="6053328" y="2157984"/>
            <a:ext cx="77724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053328" y="2208276"/>
            <a:ext cx="777240" cy="146304"/>
          </a:xfrm>
          <a:prstGeom prst="rect">
            <a:avLst/>
          </a:prstGeom>
          <a:noFill/>
        </p:spPr>
        <p:txBody>
          <a:bodyPr wrap="square" lIns="0" rIns="0" tIns="0" bIns="0" anchor="t">
            <a:spAutoFit/>
          </a:bodyPr>
          <a:lstStyle/>
          <a:p>
            <a:pPr algn="ctr">
              <a:lnSpc>
                <a:spcPct val="100000"/>
              </a:lnSpc>
            </a:pPr>
            <a:r>
              <a:rPr sz="750" b="0" i="0" lang="en-US">
                <a:solidFill>
                  <a:srgbClr val="1F2933"/>
                </a:solidFill>
                <a:latin typeface="Segoe UI"/>
              </a:rPr>
              <a:t>Category v</a:t>
            </a:r>
          </a:p>
        </p:txBody>
      </p:sp>
      <p:sp>
        <p:nvSpPr>
          <p:cNvPr id="26" name="Rounded Rectangle 25"/>
          <p:cNvSpPr/>
          <p:nvPr/>
        </p:nvSpPr>
        <p:spPr>
          <a:xfrm>
            <a:off x="768096"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68096" y="2560320"/>
            <a:ext cx="1687068" cy="4572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41247" y="2779776"/>
            <a:ext cx="1540764"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Image</a:t>
            </a:r>
          </a:p>
        </p:txBody>
      </p:sp>
      <p:sp>
        <p:nvSpPr>
          <p:cNvPr id="30" name="Rounded Rectangle 29"/>
          <p:cNvSpPr/>
          <p:nvPr/>
        </p:nvSpPr>
        <p:spPr>
          <a:xfrm>
            <a:off x="841247" y="3182112"/>
            <a:ext cx="395020"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41247" y="3207715"/>
            <a:ext cx="395020"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Talk</a:t>
            </a:r>
          </a:p>
        </p:txBody>
      </p:sp>
      <p:sp>
        <p:nvSpPr>
          <p:cNvPr id="32" name="TextBox 31"/>
          <p:cNvSpPr txBox="1"/>
          <p:nvPr/>
        </p:nvSpPr>
        <p:spPr>
          <a:xfrm>
            <a:off x="841247" y="3419856"/>
            <a:ext cx="1540764" cy="310896"/>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Opening Keynote</a:t>
            </a:r>
          </a:p>
        </p:txBody>
      </p:sp>
      <p:sp>
        <p:nvSpPr>
          <p:cNvPr id="33" name="TextBox 32"/>
          <p:cNvSpPr txBox="1"/>
          <p:nvPr/>
        </p:nvSpPr>
        <p:spPr>
          <a:xfrm>
            <a:off x="841247" y="3767328"/>
            <a:ext cx="154076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10:00  ·  Hall A</a:t>
            </a:r>
          </a:p>
        </p:txBody>
      </p:sp>
      <p:sp>
        <p:nvSpPr>
          <p:cNvPr id="34" name="TextBox 33"/>
          <p:cNvSpPr txBox="1"/>
          <p:nvPr/>
        </p:nvSpPr>
        <p:spPr>
          <a:xfrm>
            <a:off x="2217420" y="3163824"/>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35" name="Rounded Rectangle 34"/>
          <p:cNvSpPr/>
          <p:nvPr/>
        </p:nvSpPr>
        <p:spPr>
          <a:xfrm>
            <a:off x="2601468"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601468"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601468" y="2560320"/>
            <a:ext cx="1687068" cy="45720"/>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674620" y="2779776"/>
            <a:ext cx="1540764"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Image</a:t>
            </a:r>
          </a:p>
        </p:txBody>
      </p:sp>
      <p:sp>
        <p:nvSpPr>
          <p:cNvPr id="39" name="Rounded Rectangle 38"/>
          <p:cNvSpPr/>
          <p:nvPr/>
        </p:nvSpPr>
        <p:spPr>
          <a:xfrm>
            <a:off x="2674620" y="3182112"/>
            <a:ext cx="607161"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674620" y="3207715"/>
            <a:ext cx="607161" cy="137160"/>
          </a:xfrm>
          <a:prstGeom prst="rect">
            <a:avLst/>
          </a:prstGeom>
          <a:noFill/>
        </p:spPr>
        <p:txBody>
          <a:bodyPr wrap="square" lIns="0" rIns="0" tIns="0" bIns="0" anchor="t">
            <a:spAutoFit/>
          </a:bodyPr>
          <a:lstStyle/>
          <a:p>
            <a:pPr algn="ctr">
              <a:lnSpc>
                <a:spcPct val="100000"/>
              </a:lnSpc>
            </a:pPr>
            <a:r>
              <a:rPr sz="700" b="1" i="0" lang="en-US">
                <a:solidFill>
                  <a:srgbClr val="1E8E5A"/>
                </a:solidFill>
                <a:latin typeface="Segoe UI"/>
              </a:rPr>
              <a:t>Workshop</a:t>
            </a:r>
          </a:p>
        </p:txBody>
      </p:sp>
      <p:sp>
        <p:nvSpPr>
          <p:cNvPr id="41" name="TextBox 40"/>
          <p:cNvSpPr txBox="1"/>
          <p:nvPr/>
        </p:nvSpPr>
        <p:spPr>
          <a:xfrm>
            <a:off x="2674620" y="3419856"/>
            <a:ext cx="1540764" cy="310896"/>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Writing Workshop</a:t>
            </a:r>
          </a:p>
        </p:txBody>
      </p:sp>
      <p:sp>
        <p:nvSpPr>
          <p:cNvPr id="42" name="TextBox 41"/>
          <p:cNvSpPr txBox="1"/>
          <p:nvPr/>
        </p:nvSpPr>
        <p:spPr>
          <a:xfrm>
            <a:off x="2674620" y="3767328"/>
            <a:ext cx="154076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11:30  ·  Room 2</a:t>
            </a:r>
          </a:p>
        </p:txBody>
      </p:sp>
      <p:sp>
        <p:nvSpPr>
          <p:cNvPr id="43" name="TextBox 42"/>
          <p:cNvSpPr txBox="1"/>
          <p:nvPr/>
        </p:nvSpPr>
        <p:spPr>
          <a:xfrm>
            <a:off x="4050792" y="3163824"/>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44" name="Rounded Rectangle 43"/>
          <p:cNvSpPr/>
          <p:nvPr/>
        </p:nvSpPr>
        <p:spPr>
          <a:xfrm>
            <a:off x="4434840"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434840"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4434840" y="2560320"/>
            <a:ext cx="1687068"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507992" y="2779776"/>
            <a:ext cx="1540764"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Image</a:t>
            </a:r>
          </a:p>
        </p:txBody>
      </p:sp>
      <p:sp>
        <p:nvSpPr>
          <p:cNvPr id="48" name="Rounded Rectangle 47"/>
          <p:cNvSpPr/>
          <p:nvPr/>
        </p:nvSpPr>
        <p:spPr>
          <a:xfrm>
            <a:off x="4507992" y="3182112"/>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4507992" y="3207715"/>
            <a:ext cx="554126"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Reading</a:t>
            </a:r>
          </a:p>
        </p:txBody>
      </p:sp>
      <p:sp>
        <p:nvSpPr>
          <p:cNvPr id="50" name="TextBox 49"/>
          <p:cNvSpPr txBox="1"/>
          <p:nvPr/>
        </p:nvSpPr>
        <p:spPr>
          <a:xfrm>
            <a:off x="4507992" y="3419856"/>
            <a:ext cx="1540764" cy="310896"/>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Reading: Northern Light</a:t>
            </a:r>
          </a:p>
        </p:txBody>
      </p:sp>
      <p:sp>
        <p:nvSpPr>
          <p:cNvPr id="51" name="TextBox 50"/>
          <p:cNvSpPr txBox="1"/>
          <p:nvPr/>
        </p:nvSpPr>
        <p:spPr>
          <a:xfrm>
            <a:off x="4507992" y="3767328"/>
            <a:ext cx="154076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13:00  ·  Stage</a:t>
            </a:r>
          </a:p>
        </p:txBody>
      </p:sp>
      <p:sp>
        <p:nvSpPr>
          <p:cNvPr id="52" name="TextBox 51"/>
          <p:cNvSpPr txBox="1"/>
          <p:nvPr/>
        </p:nvSpPr>
        <p:spPr>
          <a:xfrm>
            <a:off x="5884164" y="3163824"/>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53" name="Rounded Rectangle 52"/>
          <p:cNvSpPr/>
          <p:nvPr/>
        </p:nvSpPr>
        <p:spPr>
          <a:xfrm>
            <a:off x="6268212"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268212"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6268212" y="2560320"/>
            <a:ext cx="1687068" cy="4572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341364" y="2779776"/>
            <a:ext cx="1540764"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Image</a:t>
            </a:r>
          </a:p>
        </p:txBody>
      </p:sp>
      <p:sp>
        <p:nvSpPr>
          <p:cNvPr id="57" name="Rounded Rectangle 56"/>
          <p:cNvSpPr/>
          <p:nvPr/>
        </p:nvSpPr>
        <p:spPr>
          <a:xfrm>
            <a:off x="6341364" y="3182112"/>
            <a:ext cx="554126"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341364" y="3207715"/>
            <a:ext cx="554126" cy="137160"/>
          </a:xfrm>
          <a:prstGeom prst="rect">
            <a:avLst/>
          </a:prstGeom>
          <a:noFill/>
        </p:spPr>
        <p:txBody>
          <a:bodyPr wrap="square" lIns="0" rIns="0" tIns="0" bIns="0" anchor="t">
            <a:spAutoFit/>
          </a:bodyPr>
          <a:lstStyle/>
          <a:p>
            <a:pPr algn="ctr">
              <a:lnSpc>
                <a:spcPct val="100000"/>
              </a:lnSpc>
            </a:pPr>
            <a:r>
              <a:rPr sz="700" b="1" i="0" lang="en-US">
                <a:solidFill>
                  <a:srgbClr val="9B358C"/>
                </a:solidFill>
                <a:latin typeface="Segoe UI"/>
              </a:rPr>
              <a:t>Concert</a:t>
            </a:r>
          </a:p>
        </p:txBody>
      </p:sp>
      <p:sp>
        <p:nvSpPr>
          <p:cNvPr id="59" name="TextBox 58"/>
          <p:cNvSpPr txBox="1"/>
          <p:nvPr/>
        </p:nvSpPr>
        <p:spPr>
          <a:xfrm>
            <a:off x="6341364" y="3419856"/>
            <a:ext cx="1540764" cy="310896"/>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Evening Concert</a:t>
            </a:r>
          </a:p>
        </p:txBody>
      </p:sp>
      <p:sp>
        <p:nvSpPr>
          <p:cNvPr id="60" name="TextBox 59"/>
          <p:cNvSpPr txBox="1"/>
          <p:nvPr/>
        </p:nvSpPr>
        <p:spPr>
          <a:xfrm>
            <a:off x="6341364" y="3767328"/>
            <a:ext cx="154076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15:00  ·  Hall A</a:t>
            </a:r>
          </a:p>
        </p:txBody>
      </p:sp>
      <p:sp>
        <p:nvSpPr>
          <p:cNvPr id="61" name="TextBox 60"/>
          <p:cNvSpPr txBox="1"/>
          <p:nvPr/>
        </p:nvSpPr>
        <p:spPr>
          <a:xfrm>
            <a:off x="7717536" y="3163824"/>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62" name="Oval 61"/>
          <p:cNvSpPr/>
          <p:nvPr/>
        </p:nvSpPr>
        <p:spPr>
          <a:xfrm>
            <a:off x="2368296"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368296" y="20802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4" name="Oval 63"/>
          <p:cNvSpPr/>
          <p:nvPr/>
        </p:nvSpPr>
        <p:spPr>
          <a:xfrm>
            <a:off x="5824727"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824727" y="20802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6" name="Oval 65"/>
          <p:cNvSpPr/>
          <p:nvPr/>
        </p:nvSpPr>
        <p:spPr>
          <a:xfrm>
            <a:off x="2020824" y="29718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020824" y="30312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8" name="TextBox 67"/>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your guests do here</a:t>
            </a:r>
          </a:p>
        </p:txBody>
      </p:sp>
      <p:sp>
        <p:nvSpPr>
          <p:cNvPr id="69" name="TextBox 68"/>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Day selection</a:t>
            </a:r>
          </a:p>
        </p:txBody>
      </p:sp>
      <p:sp>
        <p:nvSpPr>
          <p:cNvPr id="70" name="TextBox 69"/>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click hides everything that does not take place on that day. On request “All days” shows the whole programme.</a:t>
            </a:r>
          </a:p>
        </p:txBody>
      </p:sp>
      <p:sp>
        <p:nvSpPr>
          <p:cNvPr id="71" name="TextBox 70"/>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Search and filters</a:t>
            </a:r>
          </a:p>
        </p:txBody>
      </p:sp>
      <p:sp>
        <p:nvSpPr>
          <p:cNvPr id="72" name="TextBox 71"/>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Guests search by keyword and pick several venues or categories. “Copy filter link” passes the selection on.</a:t>
            </a:r>
          </a:p>
        </p:txBody>
      </p:sp>
      <p:sp>
        <p:nvSpPr>
          <p:cNvPr id="73" name="TextBox 72"/>
          <p:cNvSpPr txBox="1"/>
          <p:nvPr/>
        </p:nvSpPr>
        <p:spPr>
          <a:xfrm>
            <a:off x="8567928" y="3545332"/>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Favourites</a:t>
            </a:r>
          </a:p>
        </p:txBody>
      </p:sp>
      <p:sp>
        <p:nvSpPr>
          <p:cNvPr id="74" name="TextBox 73"/>
          <p:cNvSpPr txBox="1"/>
          <p:nvPr/>
        </p:nvSpPr>
        <p:spPr>
          <a:xfrm>
            <a:off x="8567928" y="3765042"/>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Clicking the heart puts the item on a personal shortlist – no sign-up, stored directly in the browser.</a:t>
            </a:r>
          </a:p>
        </p:txBody>
      </p:sp>
      <p:sp>
        <p:nvSpPr>
          <p:cNvPr id="75" name="Rectangle 7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77" name="TextBox 7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 / 140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TIMETABLE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timetable shows what runs in parallel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15468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https://my-congress.com/timetable</a:t>
            </a:r>
          </a:p>
        </p:txBody>
      </p:sp>
      <p:sp>
        <p:nvSpPr>
          <p:cNvPr id="13" name="TextBox 12"/>
          <p:cNvSpPr txBox="1"/>
          <p:nvPr/>
        </p:nvSpPr>
        <p:spPr>
          <a:xfrm>
            <a:off x="768096" y="1792224"/>
            <a:ext cx="2743200" cy="201168"/>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Saturday, 13 June</a:t>
            </a:r>
          </a:p>
        </p:txBody>
      </p:sp>
      <p:sp>
        <p:nvSpPr>
          <p:cNvPr id="14" name="Rectangle 13"/>
          <p:cNvSpPr/>
          <p:nvPr/>
        </p:nvSpPr>
        <p:spPr>
          <a:xfrm>
            <a:off x="768096" y="2084832"/>
            <a:ext cx="7187184"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335024" y="2135124"/>
            <a:ext cx="1655064"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Hall A</a:t>
            </a:r>
          </a:p>
        </p:txBody>
      </p:sp>
      <p:sp>
        <p:nvSpPr>
          <p:cNvPr id="16" name="TextBox 15"/>
          <p:cNvSpPr txBox="1"/>
          <p:nvPr/>
        </p:nvSpPr>
        <p:spPr>
          <a:xfrm>
            <a:off x="2990088" y="2135124"/>
            <a:ext cx="1655064"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Room 2</a:t>
            </a:r>
          </a:p>
        </p:txBody>
      </p:sp>
      <p:sp>
        <p:nvSpPr>
          <p:cNvPr id="17" name="TextBox 16"/>
          <p:cNvSpPr txBox="1"/>
          <p:nvPr/>
        </p:nvSpPr>
        <p:spPr>
          <a:xfrm>
            <a:off x="4645152" y="2135124"/>
            <a:ext cx="1655064"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Stage</a:t>
            </a:r>
          </a:p>
        </p:txBody>
      </p:sp>
      <p:sp>
        <p:nvSpPr>
          <p:cNvPr id="18" name="TextBox 17"/>
          <p:cNvSpPr txBox="1"/>
          <p:nvPr/>
        </p:nvSpPr>
        <p:spPr>
          <a:xfrm>
            <a:off x="6300216" y="2135124"/>
            <a:ext cx="1655064"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Foyer</a:t>
            </a:r>
          </a:p>
        </p:txBody>
      </p:sp>
      <p:sp>
        <p:nvSpPr>
          <p:cNvPr id="19" name="TextBox 18"/>
          <p:cNvSpPr txBox="1"/>
          <p:nvPr/>
        </p:nvSpPr>
        <p:spPr>
          <a:xfrm>
            <a:off x="768096" y="237744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09:00</a:t>
            </a:r>
          </a:p>
        </p:txBody>
      </p:sp>
      <p:sp>
        <p:nvSpPr>
          <p:cNvPr id="20" name="Rectangle 19"/>
          <p:cNvSpPr/>
          <p:nvPr/>
        </p:nvSpPr>
        <p:spPr>
          <a:xfrm>
            <a:off x="1335024" y="235915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68096" y="265176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10:00</a:t>
            </a:r>
          </a:p>
        </p:txBody>
      </p:sp>
      <p:sp>
        <p:nvSpPr>
          <p:cNvPr id="22" name="Rectangle 21"/>
          <p:cNvSpPr/>
          <p:nvPr/>
        </p:nvSpPr>
        <p:spPr>
          <a:xfrm>
            <a:off x="1335024" y="263347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68096" y="292608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11:00</a:t>
            </a:r>
          </a:p>
        </p:txBody>
      </p:sp>
      <p:sp>
        <p:nvSpPr>
          <p:cNvPr id="24" name="Rectangle 23"/>
          <p:cNvSpPr/>
          <p:nvPr/>
        </p:nvSpPr>
        <p:spPr>
          <a:xfrm>
            <a:off x="1335024" y="290779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68096" y="320040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12:00</a:t>
            </a:r>
          </a:p>
        </p:txBody>
      </p:sp>
      <p:sp>
        <p:nvSpPr>
          <p:cNvPr id="26" name="Rectangle 25"/>
          <p:cNvSpPr/>
          <p:nvPr/>
        </p:nvSpPr>
        <p:spPr>
          <a:xfrm>
            <a:off x="1335024" y="318211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68096" y="347472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13:00</a:t>
            </a:r>
          </a:p>
        </p:txBody>
      </p:sp>
      <p:sp>
        <p:nvSpPr>
          <p:cNvPr id="28" name="Rectangle 27"/>
          <p:cNvSpPr/>
          <p:nvPr/>
        </p:nvSpPr>
        <p:spPr>
          <a:xfrm>
            <a:off x="1335024" y="345643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68096" y="374904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14:00</a:t>
            </a:r>
          </a:p>
        </p:txBody>
      </p:sp>
      <p:sp>
        <p:nvSpPr>
          <p:cNvPr id="30" name="Rectangle 29"/>
          <p:cNvSpPr/>
          <p:nvPr/>
        </p:nvSpPr>
        <p:spPr>
          <a:xfrm>
            <a:off x="1335024" y="373075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68096" y="4023360"/>
            <a:ext cx="50292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15:00</a:t>
            </a:r>
          </a:p>
        </p:txBody>
      </p:sp>
      <p:sp>
        <p:nvSpPr>
          <p:cNvPr id="32" name="Rectangle 31"/>
          <p:cNvSpPr/>
          <p:nvPr/>
        </p:nvSpPr>
        <p:spPr>
          <a:xfrm>
            <a:off x="1335024" y="400507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ounded Rectangle 32"/>
          <p:cNvSpPr/>
          <p:nvPr/>
        </p:nvSpPr>
        <p:spPr>
          <a:xfrm>
            <a:off x="1362456" y="2359152"/>
            <a:ext cx="1563624" cy="566928"/>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1362456" y="2359152"/>
            <a:ext cx="45720" cy="566928"/>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1472184" y="241401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Opening</a:t>
            </a:r>
          </a:p>
        </p:txBody>
      </p:sp>
      <p:sp>
        <p:nvSpPr>
          <p:cNvPr id="36" name="Rounded Rectangle 35"/>
          <p:cNvSpPr/>
          <p:nvPr/>
        </p:nvSpPr>
        <p:spPr>
          <a:xfrm>
            <a:off x="3017520" y="2679192"/>
            <a:ext cx="1563624" cy="777240"/>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3017520" y="2679192"/>
            <a:ext cx="45720" cy="777240"/>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127248" y="273405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Writing Workshop</a:t>
            </a:r>
          </a:p>
        </p:txBody>
      </p:sp>
      <p:sp>
        <p:nvSpPr>
          <p:cNvPr id="39" name="Rounded Rectangle 38"/>
          <p:cNvSpPr/>
          <p:nvPr/>
        </p:nvSpPr>
        <p:spPr>
          <a:xfrm>
            <a:off x="4672584" y="3456432"/>
            <a:ext cx="1563624" cy="502920"/>
          </a:xfrm>
          <a:prstGeom prst="roundRect">
            <a:avLst>
              <a:gd name="adj" fmla="val 10000"/>
            </a:avLst>
          </a:prstGeom>
          <a:solidFill>
            <a:srgbClr val="FFFFFF"/>
          </a:solidFill>
          <a:ln w="1270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4672584" y="3456432"/>
            <a:ext cx="45720" cy="5029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782312" y="351129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Reading</a:t>
            </a:r>
          </a:p>
        </p:txBody>
      </p:sp>
      <p:sp>
        <p:nvSpPr>
          <p:cNvPr id="42" name="Rounded Rectangle 41"/>
          <p:cNvSpPr/>
          <p:nvPr/>
        </p:nvSpPr>
        <p:spPr>
          <a:xfrm>
            <a:off x="1362456" y="3776472"/>
            <a:ext cx="1563624" cy="548640"/>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1362456" y="3776472"/>
            <a:ext cx="45720" cy="5486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472184" y="383133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Panel</a:t>
            </a:r>
          </a:p>
        </p:txBody>
      </p:sp>
      <p:sp>
        <p:nvSpPr>
          <p:cNvPr id="45" name="Rounded Rectangle 44"/>
          <p:cNvSpPr/>
          <p:nvPr/>
        </p:nvSpPr>
        <p:spPr>
          <a:xfrm>
            <a:off x="6327648" y="2999232"/>
            <a:ext cx="1563624" cy="411480"/>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327648" y="2999232"/>
            <a:ext cx="45720" cy="41148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437376" y="305409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Book signing</a:t>
            </a:r>
          </a:p>
        </p:txBody>
      </p:sp>
      <p:sp>
        <p:nvSpPr>
          <p:cNvPr id="48" name="Rounded Rectangle 47"/>
          <p:cNvSpPr/>
          <p:nvPr/>
        </p:nvSpPr>
        <p:spPr>
          <a:xfrm>
            <a:off x="4672584" y="4233672"/>
            <a:ext cx="1563624" cy="502920"/>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4672584" y="4233672"/>
            <a:ext cx="45720" cy="50292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782312" y="4288536"/>
            <a:ext cx="1399032" cy="274320"/>
          </a:xfrm>
          <a:prstGeom prst="rect">
            <a:avLst/>
          </a:prstGeom>
          <a:noFill/>
        </p:spPr>
        <p:txBody>
          <a:bodyPr wrap="square" lIns="0" rIns="0" tIns="0" bIns="0" anchor="t">
            <a:spAutoFit/>
          </a:bodyPr>
          <a:lstStyle/>
          <a:p>
            <a:pPr algn="l">
              <a:lnSpc>
                <a:spcPct val="110000"/>
              </a:lnSpc>
            </a:pPr>
            <a:r>
              <a:rPr sz="700" b="1" i="0" lang="en-US">
                <a:solidFill>
                  <a:srgbClr val="0B3A5D"/>
                </a:solidFill>
                <a:latin typeface="Segoe UI"/>
              </a:rPr>
              <a:t>Concert</a:t>
            </a:r>
          </a:p>
        </p:txBody>
      </p:sp>
      <p:sp>
        <p:nvSpPr>
          <p:cNvPr id="51" name="Rectangle 50"/>
          <p:cNvSpPr/>
          <p:nvPr/>
        </p:nvSpPr>
        <p:spPr>
          <a:xfrm>
            <a:off x="1335024" y="3182112"/>
            <a:ext cx="6620256" cy="18288"/>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ounded Rectangle 51"/>
          <p:cNvSpPr/>
          <p:nvPr/>
        </p:nvSpPr>
        <p:spPr>
          <a:xfrm>
            <a:off x="1042415" y="3108960"/>
            <a:ext cx="274320" cy="164592"/>
          </a:xfrm>
          <a:prstGeom prst="roundRect">
            <a:avLst>
              <a:gd name="adj" fmla="val 4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1042415" y="3138220"/>
            <a:ext cx="274320" cy="118872"/>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now</a:t>
            </a:r>
          </a:p>
        </p:txBody>
      </p:sp>
      <p:sp>
        <p:nvSpPr>
          <p:cNvPr id="54" name="Oval 53"/>
          <p:cNvSpPr/>
          <p:nvPr/>
        </p:nvSpPr>
        <p:spPr>
          <a:xfrm>
            <a:off x="1289304" y="2066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289304" y="21259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6" name="Oval 55"/>
          <p:cNvSpPr/>
          <p:nvPr/>
        </p:nvSpPr>
        <p:spPr>
          <a:xfrm>
            <a:off x="4608575" y="3054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608575" y="31135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8" name="TextBox 57"/>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matters here</a:t>
            </a:r>
          </a:p>
        </p:txBody>
      </p:sp>
      <p:sp>
        <p:nvSpPr>
          <p:cNvPr id="59" name="TextBox 58"/>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Rooms as columns</a:t>
            </a:r>
          </a:p>
        </p:txBody>
      </p:sp>
      <p:sp>
        <p:nvSpPr>
          <p:cNvPr id="60" name="TextBox 59"/>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venue you have created gets its own column. You decide the order.</a:t>
            </a:r>
          </a:p>
        </p:txBody>
      </p:sp>
      <p:sp>
        <p:nvSpPr>
          <p:cNvPr id="61" name="TextBox 60"/>
          <p:cNvSpPr txBox="1"/>
          <p:nvPr/>
        </p:nvSpPr>
        <p:spPr>
          <a:xfrm>
            <a:off x="8567928" y="2486406"/>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now line</a:t>
            </a:r>
          </a:p>
        </p:txBody>
      </p:sp>
      <p:sp>
        <p:nvSpPr>
          <p:cNvPr id="62" name="TextBox 61"/>
          <p:cNvSpPr txBox="1"/>
          <p:nvPr/>
        </p:nvSpPr>
        <p:spPr>
          <a:xfrm>
            <a:off x="8567928" y="2706116"/>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red line travels across the grid showing the current time – very popular on the day itself.</a:t>
            </a:r>
          </a:p>
        </p:txBody>
      </p:sp>
      <p:sp>
        <p:nvSpPr>
          <p:cNvPr id="63" name="TextBox 62"/>
          <p:cNvSpPr txBox="1"/>
          <p:nvPr/>
        </p:nvSpPr>
        <p:spPr>
          <a:xfrm>
            <a:off x="8567928" y="3235452"/>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Colours</a:t>
            </a:r>
          </a:p>
        </p:txBody>
      </p:sp>
      <p:sp>
        <p:nvSpPr>
          <p:cNvPr id="64" name="TextBox 63"/>
          <p:cNvSpPr txBox="1"/>
          <p:nvPr/>
        </p:nvSpPr>
        <p:spPr>
          <a:xfrm>
            <a:off x="8567928" y="3455161"/>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block's colour comes from its category. You set it once, see chapter 6.</a:t>
            </a:r>
          </a:p>
        </p:txBody>
      </p:sp>
      <p:sp>
        <p:nvSpPr>
          <p:cNvPr id="65" name="Rectangle 6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67" name="TextBox 6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 / 140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LIVE TICKER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live ticker for the foyer and the entrance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28346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FFF9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713232" y="1421892"/>
            <a:ext cx="501091"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13232" y="1447495"/>
            <a:ext cx="501091"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ON NOW</a:t>
            </a:r>
          </a:p>
        </p:txBody>
      </p:sp>
      <p:sp>
        <p:nvSpPr>
          <p:cNvPr id="10" name="Rounded Rectangle 9"/>
          <p:cNvSpPr/>
          <p:nvPr/>
        </p:nvSpPr>
        <p:spPr>
          <a:xfrm>
            <a:off x="713232" y="1773936"/>
            <a:ext cx="6656831"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713232" y="1773936"/>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77824" y="1837944"/>
            <a:ext cx="3822191" cy="182880"/>
          </a:xfrm>
          <a:prstGeom prst="rect">
            <a:avLst/>
          </a:prstGeom>
          <a:noFill/>
        </p:spPr>
        <p:txBody>
          <a:bodyPr wrap="square" lIns="0" rIns="0" tIns="0" bIns="0" anchor="t">
            <a:spAutoFit/>
          </a:bodyPr>
          <a:lstStyle/>
          <a:p>
            <a:pPr algn="l">
              <a:lnSpc>
                <a:spcPct val="100000"/>
              </a:lnSpc>
            </a:pPr>
            <a:r>
              <a:rPr sz="1000" b="1" i="0" lang="en-US">
                <a:solidFill>
                  <a:srgbClr val="0B3A5D"/>
                </a:solidFill>
                <a:latin typeface="Segoe UI"/>
              </a:rPr>
              <a:t>Opening Keynote</a:t>
            </a:r>
          </a:p>
        </p:txBody>
      </p:sp>
      <p:sp>
        <p:nvSpPr>
          <p:cNvPr id="13" name="TextBox 12"/>
          <p:cNvSpPr txBox="1"/>
          <p:nvPr/>
        </p:nvSpPr>
        <p:spPr>
          <a:xfrm>
            <a:off x="877824" y="2011680"/>
            <a:ext cx="3822191"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Hall A</a:t>
            </a:r>
          </a:p>
        </p:txBody>
      </p:sp>
      <p:sp>
        <p:nvSpPr>
          <p:cNvPr id="14" name="TextBox 13"/>
          <p:cNvSpPr txBox="1"/>
          <p:nvPr/>
        </p:nvSpPr>
        <p:spPr>
          <a:xfrm>
            <a:off x="6364224" y="1901952"/>
            <a:ext cx="914400" cy="164592"/>
          </a:xfrm>
          <a:prstGeom prst="rect">
            <a:avLst/>
          </a:prstGeom>
          <a:noFill/>
        </p:spPr>
        <p:txBody>
          <a:bodyPr wrap="square" lIns="0" rIns="0" tIns="0" bIns="0" anchor="t">
            <a:spAutoFit/>
          </a:bodyPr>
          <a:lstStyle/>
          <a:p>
            <a:pPr algn="r">
              <a:lnSpc>
                <a:spcPct val="100000"/>
              </a:lnSpc>
            </a:pPr>
            <a:r>
              <a:rPr sz="800" b="1" i="0" lang="en-US">
                <a:solidFill>
                  <a:srgbClr val="C0392B"/>
                </a:solidFill>
                <a:latin typeface="Segoe UI"/>
              </a:rPr>
              <a:t>until 11:00</a:t>
            </a:r>
          </a:p>
        </p:txBody>
      </p:sp>
      <p:sp>
        <p:nvSpPr>
          <p:cNvPr id="15" name="Rounded Rectangle 14"/>
          <p:cNvSpPr/>
          <p:nvPr/>
        </p:nvSpPr>
        <p:spPr>
          <a:xfrm>
            <a:off x="713232" y="2267712"/>
            <a:ext cx="6656831"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713232" y="2267712"/>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77824" y="2331720"/>
            <a:ext cx="3822191" cy="182880"/>
          </a:xfrm>
          <a:prstGeom prst="rect">
            <a:avLst/>
          </a:prstGeom>
          <a:noFill/>
        </p:spPr>
        <p:txBody>
          <a:bodyPr wrap="square" lIns="0" rIns="0" tIns="0" bIns="0" anchor="t">
            <a:spAutoFit/>
          </a:bodyPr>
          <a:lstStyle/>
          <a:p>
            <a:pPr algn="l">
              <a:lnSpc>
                <a:spcPct val="100000"/>
              </a:lnSpc>
            </a:pPr>
            <a:r>
              <a:rPr sz="1000" b="1" i="0" lang="en-US">
                <a:solidFill>
                  <a:srgbClr val="0B3A5D"/>
                </a:solidFill>
                <a:latin typeface="Segoe UI"/>
              </a:rPr>
              <a:t>Writing Workshop</a:t>
            </a:r>
          </a:p>
        </p:txBody>
      </p:sp>
      <p:sp>
        <p:nvSpPr>
          <p:cNvPr id="18" name="TextBox 17"/>
          <p:cNvSpPr txBox="1"/>
          <p:nvPr/>
        </p:nvSpPr>
        <p:spPr>
          <a:xfrm>
            <a:off x="877824" y="2505456"/>
            <a:ext cx="3822191"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Room 2</a:t>
            </a:r>
          </a:p>
        </p:txBody>
      </p:sp>
      <p:sp>
        <p:nvSpPr>
          <p:cNvPr id="19" name="TextBox 18"/>
          <p:cNvSpPr txBox="1"/>
          <p:nvPr/>
        </p:nvSpPr>
        <p:spPr>
          <a:xfrm>
            <a:off x="6364224" y="2395728"/>
            <a:ext cx="914400" cy="164592"/>
          </a:xfrm>
          <a:prstGeom prst="rect">
            <a:avLst/>
          </a:prstGeom>
          <a:noFill/>
        </p:spPr>
        <p:txBody>
          <a:bodyPr wrap="square" lIns="0" rIns="0" tIns="0" bIns="0" anchor="t">
            <a:spAutoFit/>
          </a:bodyPr>
          <a:lstStyle/>
          <a:p>
            <a:pPr algn="r">
              <a:lnSpc>
                <a:spcPct val="100000"/>
              </a:lnSpc>
            </a:pPr>
            <a:r>
              <a:rPr sz="800" b="1" i="0" lang="en-US">
                <a:solidFill>
                  <a:srgbClr val="C0392B"/>
                </a:solidFill>
                <a:latin typeface="Segoe UI"/>
              </a:rPr>
              <a:t>until 13:00</a:t>
            </a:r>
          </a:p>
        </p:txBody>
      </p:sp>
      <p:sp>
        <p:nvSpPr>
          <p:cNvPr id="20" name="Rectangle 19"/>
          <p:cNvSpPr/>
          <p:nvPr/>
        </p:nvSpPr>
        <p:spPr>
          <a:xfrm>
            <a:off x="566928" y="2834640"/>
            <a:ext cx="6949440" cy="27432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713232" y="2884932"/>
            <a:ext cx="554126" cy="182880"/>
          </a:xfrm>
          <a:prstGeom prst="roundRect">
            <a:avLst>
              <a:gd name="adj" fmla="val 50000"/>
            </a:avLst>
          </a:prstGeom>
          <a:solidFill>
            <a:srgbClr val="C25708"/>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13232" y="2910535"/>
            <a:ext cx="554126"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UP NEXT</a:t>
            </a:r>
          </a:p>
        </p:txBody>
      </p:sp>
      <p:sp>
        <p:nvSpPr>
          <p:cNvPr id="23" name="Rounded Rectangle 22"/>
          <p:cNvSpPr/>
          <p:nvPr/>
        </p:nvSpPr>
        <p:spPr>
          <a:xfrm>
            <a:off x="713232" y="3200400"/>
            <a:ext cx="6656831"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877824" y="3255264"/>
            <a:ext cx="3822191"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Reading: Northern Light</a:t>
            </a:r>
          </a:p>
        </p:txBody>
      </p:sp>
      <p:sp>
        <p:nvSpPr>
          <p:cNvPr id="25" name="TextBox 24"/>
          <p:cNvSpPr txBox="1"/>
          <p:nvPr/>
        </p:nvSpPr>
        <p:spPr>
          <a:xfrm>
            <a:off x="877824" y="3419856"/>
            <a:ext cx="3822191" cy="128016"/>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Stage</a:t>
            </a:r>
          </a:p>
        </p:txBody>
      </p:sp>
      <p:sp>
        <p:nvSpPr>
          <p:cNvPr id="26" name="Rounded Rectangle 25"/>
          <p:cNvSpPr/>
          <p:nvPr/>
        </p:nvSpPr>
        <p:spPr>
          <a:xfrm>
            <a:off x="6409944" y="3291840"/>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409944" y="3332988"/>
            <a:ext cx="868680" cy="146304"/>
          </a:xfrm>
          <a:prstGeom prst="rect">
            <a:avLst/>
          </a:prstGeom>
          <a:noFill/>
        </p:spPr>
        <p:txBody>
          <a:bodyPr wrap="square" lIns="0" rIns="0" tIns="0" bIns="0" anchor="t">
            <a:spAutoFit/>
          </a:bodyPr>
          <a:lstStyle/>
          <a:p>
            <a:pPr algn="ctr">
              <a:lnSpc>
                <a:spcPct val="100000"/>
              </a:lnSpc>
            </a:pPr>
            <a:r>
              <a:rPr sz="750" b="1" i="0" lang="en-US">
                <a:solidFill>
                  <a:srgbClr val="C25708"/>
                </a:solidFill>
                <a:latin typeface="Segoe UI"/>
              </a:rPr>
              <a:t>in 15 min.</a:t>
            </a:r>
          </a:p>
        </p:txBody>
      </p:sp>
      <p:sp>
        <p:nvSpPr>
          <p:cNvPr id="28" name="Rounded Rectangle 27"/>
          <p:cNvSpPr/>
          <p:nvPr/>
        </p:nvSpPr>
        <p:spPr>
          <a:xfrm>
            <a:off x="713232" y="3657600"/>
            <a:ext cx="6656831"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77824" y="3712464"/>
            <a:ext cx="3822191"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Evening Concert</a:t>
            </a:r>
          </a:p>
        </p:txBody>
      </p:sp>
      <p:sp>
        <p:nvSpPr>
          <p:cNvPr id="30" name="TextBox 29"/>
          <p:cNvSpPr txBox="1"/>
          <p:nvPr/>
        </p:nvSpPr>
        <p:spPr>
          <a:xfrm>
            <a:off x="877824" y="3877056"/>
            <a:ext cx="3822191" cy="128016"/>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Hall A</a:t>
            </a:r>
          </a:p>
        </p:txBody>
      </p:sp>
      <p:sp>
        <p:nvSpPr>
          <p:cNvPr id="31" name="Rounded Rectangle 30"/>
          <p:cNvSpPr/>
          <p:nvPr/>
        </p:nvSpPr>
        <p:spPr>
          <a:xfrm>
            <a:off x="6409944" y="3749040"/>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409944" y="3790188"/>
            <a:ext cx="868680" cy="146304"/>
          </a:xfrm>
          <a:prstGeom prst="rect">
            <a:avLst/>
          </a:prstGeom>
          <a:noFill/>
        </p:spPr>
        <p:txBody>
          <a:bodyPr wrap="square" lIns="0" rIns="0" tIns="0" bIns="0" anchor="t">
            <a:spAutoFit/>
          </a:bodyPr>
          <a:lstStyle/>
          <a:p>
            <a:pPr algn="ctr">
              <a:lnSpc>
                <a:spcPct val="100000"/>
              </a:lnSpc>
            </a:pPr>
            <a:r>
              <a:rPr sz="750" b="1" i="0" lang="en-US">
                <a:solidFill>
                  <a:srgbClr val="C25708"/>
                </a:solidFill>
                <a:latin typeface="Segoe UI"/>
              </a:rPr>
              <a:t>in 2 hrs</a:t>
            </a:r>
          </a:p>
        </p:txBody>
      </p:sp>
      <p:sp>
        <p:nvSpPr>
          <p:cNvPr id="33" name="TextBox 32"/>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For use on site</a:t>
            </a:r>
          </a:p>
        </p:txBody>
      </p:sp>
      <p:sp>
        <p:nvSpPr>
          <p:cNvPr id="34" name="TextBox 33"/>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Runs by itself</a:t>
            </a:r>
          </a:p>
        </p:txBody>
      </p:sp>
      <p:sp>
        <p:nvSpPr>
          <p:cNvPr id="35" name="TextBox 34"/>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Connect the screen, open the address, go full screen – done. After that no further intervention is needed.</a:t>
            </a:r>
          </a:p>
        </p:txBody>
      </p:sp>
      <p:sp>
        <p:nvSpPr>
          <p:cNvPr id="36" name="TextBox 35"/>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Survives interruptions</a:t>
            </a:r>
          </a:p>
        </p:txBody>
      </p:sp>
      <p:sp>
        <p:nvSpPr>
          <p:cNvPr id="37" name="TextBox 36"/>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the network drops briefly, the display keeps counting locally and fetches the data as soon as the connection returns.</a:t>
            </a:r>
          </a:p>
        </p:txBody>
      </p:sp>
      <p:sp>
        <p:nvSpPr>
          <p:cNvPr id="38" name="TextBox 37"/>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Shows the state right now</a:t>
            </a:r>
          </a:p>
        </p:txBody>
      </p:sp>
      <p:sp>
        <p:nvSpPr>
          <p:cNvPr id="39" name="TextBox 38"/>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At the top what is running, below it what starts next – with a countdown.</a:t>
            </a:r>
          </a:p>
        </p:txBody>
      </p:sp>
      <p:sp>
        <p:nvSpPr>
          <p:cNvPr id="40" name="TextBox 39"/>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One screen per room?</a:t>
            </a:r>
          </a:p>
        </p:txBody>
      </p:sp>
      <p:sp>
        <p:nvSpPr>
          <p:cNvPr id="41" name="TextBox 40"/>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That is what the add-on </a:t>
            </a:r>
            <a:r>
              <a:rPr sz="1000" b="1" i="0" lang="en-US">
                <a:solidFill>
                  <a:srgbClr val="3B4A57"/>
                </a:solidFill>
                <a:latin typeface="Segoe UI"/>
              </a:rPr>
              <a:t>Room Monitor &amp; Kiosk Hub</a:t>
            </a:r>
            <a:r>
              <a:rPr sz="1000" b="0" i="0" lang="en-US">
                <a:solidFill>
                  <a:srgbClr val="3B4A57"/>
                </a:solidFill>
                <a:latin typeface="Segoe UI"/>
              </a:rPr>
              <a:t> does.</a:t>
            </a:r>
          </a:p>
        </p:txBody>
      </p:sp>
      <p:sp>
        <p:nvSpPr>
          <p:cNvPr id="42" name="Rectangle 4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5" name="TextBox 4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need a dedicated computer for screens: a smart TV with a browser or a small stick is enough.</a:t>
            </a:r>
          </a:p>
        </p:txBody>
      </p:sp>
      <p:sp>
        <p:nvSpPr>
          <p:cNvPr id="46" name="Rectangle 4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48" name="TextBox 4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 / 140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your guests can do without signing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909143"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Feature</a:t>
            </a:r>
          </a:p>
        </p:txBody>
      </p:sp>
      <p:sp>
        <p:nvSpPr>
          <p:cNvPr id="8" name="TextBox 7"/>
          <p:cNvSpPr txBox="1"/>
          <p:nvPr/>
        </p:nvSpPr>
        <p:spPr>
          <a:xfrm>
            <a:off x="2768679" y="1435608"/>
            <a:ext cx="5395849"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happens</a:t>
            </a:r>
          </a:p>
        </p:txBody>
      </p:sp>
      <p:sp>
        <p:nvSpPr>
          <p:cNvPr id="9" name="TextBox 8"/>
          <p:cNvSpPr txBox="1"/>
          <p:nvPr/>
        </p:nvSpPr>
        <p:spPr>
          <a:xfrm>
            <a:off x="8347409" y="1435608"/>
            <a:ext cx="320420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Where it appears</a:t>
            </a:r>
          </a:p>
        </p:txBody>
      </p:sp>
      <p:sp>
        <p:nvSpPr>
          <p:cNvPr id="10" name="TextBox 9"/>
          <p:cNvSpPr txBox="1"/>
          <p:nvPr/>
        </p:nvSpPr>
        <p:spPr>
          <a:xfrm>
            <a:off x="676656" y="1777015"/>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Search</a:t>
            </a:r>
          </a:p>
        </p:txBody>
      </p:sp>
      <p:sp>
        <p:nvSpPr>
          <p:cNvPr id="11" name="TextBox 10"/>
          <p:cNvSpPr txBox="1"/>
          <p:nvPr/>
        </p:nvSpPr>
        <p:spPr>
          <a:xfrm>
            <a:off x="2768679" y="1777015"/>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Full-text search across title, description and the people involved</a:t>
            </a:r>
          </a:p>
        </p:txBody>
      </p:sp>
      <p:sp>
        <p:nvSpPr>
          <p:cNvPr id="12" name="TextBox 11"/>
          <p:cNvSpPr txBox="1"/>
          <p:nvPr/>
        </p:nvSpPr>
        <p:spPr>
          <a:xfrm>
            <a:off x="8347409" y="1777015"/>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Calendar, timetable</a:t>
            </a:r>
          </a:p>
        </p:txBody>
      </p:sp>
      <p:sp>
        <p:nvSpPr>
          <p:cNvPr id="13" name="Rectangle 12"/>
          <p:cNvSpPr/>
          <p:nvPr/>
        </p:nvSpPr>
        <p:spPr>
          <a:xfrm>
            <a:off x="566928" y="20321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32190"/>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44998"/>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Filter</a:t>
            </a:r>
          </a:p>
        </p:txBody>
      </p:sp>
      <p:sp>
        <p:nvSpPr>
          <p:cNvPr id="16" name="TextBox 15"/>
          <p:cNvSpPr txBox="1"/>
          <p:nvPr/>
        </p:nvSpPr>
        <p:spPr>
          <a:xfrm>
            <a:off x="2768679" y="2144998"/>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Narrow down by day, category, venue, role and person – several venues and categories at once</a:t>
            </a:r>
          </a:p>
        </p:txBody>
      </p:sp>
      <p:sp>
        <p:nvSpPr>
          <p:cNvPr id="17" name="TextBox 16"/>
          <p:cNvSpPr txBox="1"/>
          <p:nvPr/>
        </p:nvSpPr>
        <p:spPr>
          <a:xfrm>
            <a:off x="8347409" y="2144998"/>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Calendar, timetable</a:t>
            </a:r>
          </a:p>
        </p:txBody>
      </p:sp>
      <p:sp>
        <p:nvSpPr>
          <p:cNvPr id="18" name="Rectangle 17"/>
          <p:cNvSpPr/>
          <p:nvPr/>
        </p:nvSpPr>
        <p:spPr>
          <a:xfrm>
            <a:off x="566928" y="240017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12980"/>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Pass on a filter</a:t>
            </a:r>
          </a:p>
        </p:txBody>
      </p:sp>
      <p:sp>
        <p:nvSpPr>
          <p:cNvPr id="20" name="TextBox 19"/>
          <p:cNvSpPr txBox="1"/>
          <p:nvPr/>
        </p:nvSpPr>
        <p:spPr>
          <a:xfrm>
            <a:off x="2768679" y="2512980"/>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“Copy filter link”: the link opens the calendar with the same selection</a:t>
            </a:r>
          </a:p>
        </p:txBody>
      </p:sp>
      <p:sp>
        <p:nvSpPr>
          <p:cNvPr id="21" name="TextBox 20"/>
          <p:cNvSpPr txBox="1"/>
          <p:nvPr/>
        </p:nvSpPr>
        <p:spPr>
          <a:xfrm>
            <a:off x="8347409" y="2512980"/>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Calendar</a:t>
            </a:r>
          </a:p>
        </p:txBody>
      </p:sp>
      <p:sp>
        <p:nvSpPr>
          <p:cNvPr id="22" name="Rectangle 21"/>
          <p:cNvSpPr/>
          <p:nvPr/>
        </p:nvSpPr>
        <p:spPr>
          <a:xfrm>
            <a:off x="566928" y="27681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768155"/>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880963"/>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Upcoming only</a:t>
            </a:r>
          </a:p>
        </p:txBody>
      </p:sp>
      <p:sp>
        <p:nvSpPr>
          <p:cNvPr id="25" name="TextBox 24"/>
          <p:cNvSpPr txBox="1"/>
          <p:nvPr/>
        </p:nvSpPr>
        <p:spPr>
          <a:xfrm>
            <a:off x="2768679" y="2880963"/>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Hides everything that has already finished</a:t>
            </a:r>
          </a:p>
        </p:txBody>
      </p:sp>
      <p:sp>
        <p:nvSpPr>
          <p:cNvPr id="26" name="TextBox 25"/>
          <p:cNvSpPr txBox="1"/>
          <p:nvPr/>
        </p:nvSpPr>
        <p:spPr>
          <a:xfrm>
            <a:off x="8347409" y="2880963"/>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Calendar</a:t>
            </a:r>
          </a:p>
        </p:txBody>
      </p:sp>
      <p:sp>
        <p:nvSpPr>
          <p:cNvPr id="27" name="Rectangle 26"/>
          <p:cNvSpPr/>
          <p:nvPr/>
        </p:nvSpPr>
        <p:spPr>
          <a:xfrm>
            <a:off x="566928" y="31361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248945"/>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Favourites</a:t>
            </a:r>
          </a:p>
        </p:txBody>
      </p:sp>
      <p:sp>
        <p:nvSpPr>
          <p:cNvPr id="29" name="TextBox 28"/>
          <p:cNvSpPr txBox="1"/>
          <p:nvPr/>
        </p:nvSpPr>
        <p:spPr>
          <a:xfrm>
            <a:off x="2768679" y="3248945"/>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Put programme items on a personal shortlist (heart symbol)</a:t>
            </a:r>
          </a:p>
        </p:txBody>
      </p:sp>
      <p:sp>
        <p:nvSpPr>
          <p:cNvPr id="30" name="TextBox 29"/>
          <p:cNvSpPr txBox="1"/>
          <p:nvPr/>
        </p:nvSpPr>
        <p:spPr>
          <a:xfrm>
            <a:off x="8347409" y="3248945"/>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everywhere items appear</a:t>
            </a:r>
          </a:p>
        </p:txBody>
      </p:sp>
      <p:sp>
        <p:nvSpPr>
          <p:cNvPr id="31" name="Rectangle 30"/>
          <p:cNvSpPr/>
          <p:nvPr/>
        </p:nvSpPr>
        <p:spPr>
          <a:xfrm>
            <a:off x="566928" y="35041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04120"/>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16928"/>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Share the shortlist</a:t>
            </a:r>
          </a:p>
        </p:txBody>
      </p:sp>
      <p:sp>
        <p:nvSpPr>
          <p:cNvPr id="34" name="TextBox 33"/>
          <p:cNvSpPr txBox="1"/>
          <p:nvPr/>
        </p:nvSpPr>
        <p:spPr>
          <a:xfrm>
            <a:off x="2768679" y="3616928"/>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Pass your own selection on to others by link or QR code</a:t>
            </a:r>
          </a:p>
        </p:txBody>
      </p:sp>
      <p:sp>
        <p:nvSpPr>
          <p:cNvPr id="35" name="TextBox 34"/>
          <p:cNvSpPr txBox="1"/>
          <p:nvPr/>
        </p:nvSpPr>
        <p:spPr>
          <a:xfrm>
            <a:off x="8347409" y="3616928"/>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Shortlist</a:t>
            </a:r>
          </a:p>
        </p:txBody>
      </p:sp>
      <p:sp>
        <p:nvSpPr>
          <p:cNvPr id="36" name="Rectangle 35"/>
          <p:cNvSpPr/>
          <p:nvPr/>
        </p:nvSpPr>
        <p:spPr>
          <a:xfrm>
            <a:off x="566928" y="38721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3984910"/>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Add to calendar</a:t>
            </a:r>
          </a:p>
        </p:txBody>
      </p:sp>
      <p:sp>
        <p:nvSpPr>
          <p:cNvPr id="38" name="TextBox 37"/>
          <p:cNvSpPr txBox="1"/>
          <p:nvPr/>
        </p:nvSpPr>
        <p:spPr>
          <a:xfrm>
            <a:off x="2768679" y="3984910"/>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Download a single item or the whole shortlist as an appointment (Outlook, Apple, Google)</a:t>
            </a:r>
          </a:p>
        </p:txBody>
      </p:sp>
      <p:sp>
        <p:nvSpPr>
          <p:cNvPr id="39" name="TextBox 38"/>
          <p:cNvSpPr txBox="1"/>
          <p:nvPr/>
        </p:nvSpPr>
        <p:spPr>
          <a:xfrm>
            <a:off x="8347409" y="3984910"/>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 shortlist</a:t>
            </a:r>
          </a:p>
        </p:txBody>
      </p:sp>
      <p:sp>
        <p:nvSpPr>
          <p:cNvPr id="40" name="Rectangle 39"/>
          <p:cNvSpPr/>
          <p:nvPr/>
        </p:nvSpPr>
        <p:spPr>
          <a:xfrm>
            <a:off x="566928" y="424008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240085"/>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352893"/>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Recommend</a:t>
            </a:r>
          </a:p>
        </p:txBody>
      </p:sp>
      <p:sp>
        <p:nvSpPr>
          <p:cNvPr id="43" name="TextBox 42"/>
          <p:cNvSpPr txBox="1"/>
          <p:nvPr/>
        </p:nvSpPr>
        <p:spPr>
          <a:xfrm>
            <a:off x="2768679" y="4352893"/>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device's own share button, plus “Copy link” and a QR code</a:t>
            </a:r>
          </a:p>
        </p:txBody>
      </p:sp>
      <p:sp>
        <p:nvSpPr>
          <p:cNvPr id="44" name="TextBox 43"/>
          <p:cNvSpPr txBox="1"/>
          <p:nvPr/>
        </p:nvSpPr>
        <p:spPr>
          <a:xfrm>
            <a:off x="8347409" y="4352893"/>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a:t>
            </a:r>
          </a:p>
        </p:txBody>
      </p:sp>
      <p:sp>
        <p:nvSpPr>
          <p:cNvPr id="45" name="Rectangle 44"/>
          <p:cNvSpPr/>
          <p:nvPr/>
        </p:nvSpPr>
        <p:spPr>
          <a:xfrm>
            <a:off x="566928" y="46080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720875"/>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Find the hall</a:t>
            </a:r>
          </a:p>
        </p:txBody>
      </p:sp>
      <p:sp>
        <p:nvSpPr>
          <p:cNvPr id="47" name="TextBox 46"/>
          <p:cNvSpPr txBox="1"/>
          <p:nvPr/>
        </p:nvSpPr>
        <p:spPr>
          <a:xfrm>
            <a:off x="2768679" y="4720875"/>
            <a:ext cx="5395849"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Open the hall plan, zoom in, and your own room is highlighted</a:t>
            </a:r>
          </a:p>
        </p:txBody>
      </p:sp>
      <p:sp>
        <p:nvSpPr>
          <p:cNvPr id="48" name="TextBox 47"/>
          <p:cNvSpPr txBox="1"/>
          <p:nvPr/>
        </p:nvSpPr>
        <p:spPr>
          <a:xfrm>
            <a:off x="8347409" y="4720875"/>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a:t>
            </a:r>
          </a:p>
        </p:txBody>
      </p:sp>
      <p:sp>
        <p:nvSpPr>
          <p:cNvPr id="49" name="Rectangle 48"/>
          <p:cNvSpPr/>
          <p:nvPr/>
        </p:nvSpPr>
        <p:spPr>
          <a:xfrm>
            <a:off x="566928" y="4976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4976050"/>
            <a:ext cx="11057839" cy="51034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160041"/>
            <a:ext cx="1909143"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Like an app</a:t>
            </a:r>
          </a:p>
        </p:txBody>
      </p:sp>
      <p:sp>
        <p:nvSpPr>
          <p:cNvPr id="52" name="TextBox 51"/>
          <p:cNvSpPr txBox="1"/>
          <p:nvPr/>
        </p:nvSpPr>
        <p:spPr>
          <a:xfrm>
            <a:off x="2768679" y="5088858"/>
            <a:ext cx="5395849"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Programme, timetable and speakers as a full-screen page, on the phone with a navigation bar at the bottom</a:t>
            </a:r>
          </a:p>
        </p:txBody>
      </p:sp>
      <p:sp>
        <p:nvSpPr>
          <p:cNvPr id="53" name="TextBox 52"/>
          <p:cNvSpPr txBox="1"/>
          <p:nvPr/>
        </p:nvSpPr>
        <p:spPr>
          <a:xfrm>
            <a:off x="8347409" y="5160041"/>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or QR code</a:t>
            </a:r>
          </a:p>
        </p:txBody>
      </p:sp>
      <p:sp>
        <p:nvSpPr>
          <p:cNvPr id="54" name="Rectangle 53"/>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8" name="TextBox 5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None of this requires an account. Shortlist and filters are stored in the guest's browser and survive closing the page.</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 / 140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Your workspace: the “Events” menu</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864607"/>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4645151"/>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713232" y="4951476"/>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Plugins</a:t>
            </a:r>
          </a:p>
        </p:txBody>
      </p:sp>
      <p:sp>
        <p:nvSpPr>
          <p:cNvPr id="29" name="TextBox 28"/>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Kept clear</a:t>
            </a:r>
          </a:p>
        </p:txBody>
      </p:sp>
      <p:sp>
        <p:nvSpPr>
          <p:cNvPr id="30" name="TextBox 29"/>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Dashboard</a:t>
            </a:r>
          </a:p>
        </p:txBody>
      </p:sp>
      <p:sp>
        <p:nvSpPr>
          <p:cNvPr id="31" name="TextBox 30"/>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first entry – and the page a click on “Events” opens. See chapter 4.</a:t>
            </a:r>
          </a:p>
        </p:txBody>
      </p:sp>
      <p:sp>
        <p:nvSpPr>
          <p:cNvPr id="32" name="TextBox 31"/>
          <p:cNvSpPr txBox="1"/>
          <p:nvPr/>
        </p:nvSpPr>
        <p:spPr>
          <a:xfrm>
            <a:off x="7013448" y="2331466"/>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All Events · New Event</a:t>
            </a:r>
          </a:p>
        </p:txBody>
      </p:sp>
      <p:sp>
        <p:nvSpPr>
          <p:cNvPr id="33" name="TextBox 32"/>
          <p:cNvSpPr txBox="1"/>
          <p:nvPr/>
        </p:nvSpPr>
        <p:spPr>
          <a:xfrm>
            <a:off x="7013448" y="2551176"/>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list and the way to a new programme item – see chapter 5.</a:t>
            </a:r>
          </a:p>
        </p:txBody>
      </p:sp>
      <p:sp>
        <p:nvSpPr>
          <p:cNvPr id="34" name="TextBox 33"/>
          <p:cNvSpPr txBox="1"/>
          <p:nvPr/>
        </p:nvSpPr>
        <p:spPr>
          <a:xfrm>
            <a:off x="7013448" y="2925572"/>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Speakers · Categories · Venues · Roles</a:t>
            </a:r>
          </a:p>
        </p:txBody>
      </p:sp>
      <p:sp>
        <p:nvSpPr>
          <p:cNvPr id="35" name="TextBox 34"/>
          <p:cNvSpPr txBox="1"/>
          <p:nvPr/>
        </p:nvSpPr>
        <p:spPr>
          <a:xfrm>
            <a:off x="7013448" y="3145282"/>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people and the three ways of organising – see chapters 6 and 7.</a:t>
            </a:r>
          </a:p>
        </p:txBody>
      </p:sp>
      <p:sp>
        <p:nvSpPr>
          <p:cNvPr id="36" name="TextBox 35"/>
          <p:cNvSpPr txBox="1"/>
          <p:nvPr/>
        </p:nvSpPr>
        <p:spPr>
          <a:xfrm>
            <a:off x="7013448" y="3519678"/>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Master Editor · Import / Export</a:t>
            </a:r>
          </a:p>
        </p:txBody>
      </p:sp>
      <p:sp>
        <p:nvSpPr>
          <p:cNvPr id="37" name="TextBox 36"/>
          <p:cNvSpPr txBox="1"/>
          <p:nvPr/>
        </p:nvSpPr>
        <p:spPr>
          <a:xfrm>
            <a:off x="7013448" y="3739388"/>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Many items at once, programmes from Excel – in PRO, see chapters 8 and 9.</a:t>
            </a:r>
          </a:p>
        </p:txBody>
      </p:sp>
      <p:sp>
        <p:nvSpPr>
          <p:cNvPr id="38" name="TextBox 37"/>
          <p:cNvSpPr txBox="1"/>
          <p:nvPr/>
        </p:nvSpPr>
        <p:spPr>
          <a:xfrm>
            <a:off x="7013448" y="4113784"/>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Settings</a:t>
            </a:r>
          </a:p>
        </p:txBody>
      </p:sp>
      <p:sp>
        <p:nvSpPr>
          <p:cNvPr id="39" name="TextBox 38"/>
          <p:cNvSpPr txBox="1"/>
          <p:nvPr/>
        </p:nvSpPr>
        <p:spPr>
          <a:xfrm>
            <a:off x="7013448" y="4333494"/>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Eight tabs: appearance, labels, Full-screen &amp; App, ticker, security and the public API – see chapter 3.</a:t>
            </a:r>
          </a:p>
        </p:txBody>
      </p:sp>
      <p:sp>
        <p:nvSpPr>
          <p:cNvPr id="40" name="TextBox 39"/>
          <p:cNvSpPr txBox="1"/>
          <p:nvPr/>
        </p:nvSpPr>
        <p:spPr>
          <a:xfrm>
            <a:off x="7013448" y="486283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Help · Account</a:t>
            </a:r>
          </a:p>
        </p:txBody>
      </p:sp>
      <p:sp>
        <p:nvSpPr>
          <p:cNvPr id="41" name="TextBox 40"/>
          <p:cNvSpPr txBox="1"/>
          <p:nvPr/>
        </p:nvSpPr>
        <p:spPr>
          <a:xfrm>
            <a:off x="7013448" y="5082540"/>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short documentation of every block and your license – for administrators, depending on the situation, also “Upgrade to PRO” (appendix A).</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 / 140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the plugin deliberately does not do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recurring events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There is no “every Monday” rule. The plugin is built for self-contained programmes, not for a calendar without end. Repeating items are created once each – or imported in one go.</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chapter 8</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ticket sales</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You can link to a pre-sale and display a price. The sale itself still runs through your usual ticketing system.</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guest registration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There is no sign-up and no seat management. Shortlists stay anonymous in the guest's browser.</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Privacy-friendly</a:t>
            </a:r>
          </a:p>
        </p:txBody>
      </p:sp>
      <p:sp>
        <p:nvSpPr>
          <p:cNvPr id="20" name="Rectangle 19"/>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Hall plans only work together with the companion exhibitor plugin. Without it the feature stays completely invisible – no errors occur, the button simply is not there.</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 / 140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First-time setup</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About a quarter of an hour from installation to your first published programme page.</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route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Activate the plugin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Build the framework</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Create the first page</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final check</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2 · First-time setup</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16 / 140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route: six steps, fixed order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145514"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145514"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Activate</a:t>
            </a:r>
          </a:p>
        </p:txBody>
      </p:sp>
      <p:sp>
        <p:nvSpPr>
          <p:cNvPr id="11" name="TextBox 10"/>
          <p:cNvSpPr txBox="1"/>
          <p:nvPr/>
        </p:nvSpPr>
        <p:spPr>
          <a:xfrm>
            <a:off x="713232"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Install the plugin and switch it on. The “Events” menu appears.</a:t>
            </a:r>
          </a:p>
        </p:txBody>
      </p:sp>
      <p:sp>
        <p:nvSpPr>
          <p:cNvPr id="12" name="Right Arrow 11"/>
          <p:cNvSpPr/>
          <p:nvPr/>
        </p:nvSpPr>
        <p:spPr>
          <a:xfrm>
            <a:off x="217215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473909"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473909"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05249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05249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2620213"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Create order</a:t>
            </a:r>
          </a:p>
        </p:txBody>
      </p:sp>
      <p:sp>
        <p:nvSpPr>
          <p:cNvPr id="18" name="TextBox 17"/>
          <p:cNvSpPr txBox="1"/>
          <p:nvPr/>
        </p:nvSpPr>
        <p:spPr>
          <a:xfrm>
            <a:off x="2620213"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Set up venues, categories and roles – the framework for everything else.</a:t>
            </a:r>
          </a:p>
        </p:txBody>
      </p:sp>
      <p:sp>
        <p:nvSpPr>
          <p:cNvPr id="19" name="Right Arrow 18"/>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4380890"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380890"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495947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95947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4527194"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Main event</a:t>
            </a:r>
          </a:p>
        </p:txBody>
      </p:sp>
      <p:sp>
        <p:nvSpPr>
          <p:cNvPr id="25" name="TextBox 24"/>
          <p:cNvSpPr txBox="1"/>
          <p:nvPr/>
        </p:nvSpPr>
        <p:spPr>
          <a:xfrm>
            <a:off x="4527194"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Create the bracket, e.g. “Book Fair 2026”.</a:t>
            </a:r>
          </a:p>
        </p:txBody>
      </p:sp>
      <p:sp>
        <p:nvSpPr>
          <p:cNvPr id="26" name="Right Arrow 25"/>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287871"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287871"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6866458"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866458"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6434175"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Programme items</a:t>
            </a:r>
          </a:p>
        </p:txBody>
      </p:sp>
      <p:sp>
        <p:nvSpPr>
          <p:cNvPr id="32" name="TextBox 31"/>
          <p:cNvSpPr txBox="1"/>
          <p:nvPr/>
        </p:nvSpPr>
        <p:spPr>
          <a:xfrm>
            <a:off x="6434175"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Enter the individual dates and assign them to the main event.</a:t>
            </a:r>
          </a:p>
        </p:txBody>
      </p:sp>
      <p:sp>
        <p:nvSpPr>
          <p:cNvPr id="33" name="Right Arrow 32"/>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8194852"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194852"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877343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77343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8341156"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Build the page</a:t>
            </a:r>
          </a:p>
        </p:txBody>
      </p:sp>
      <p:sp>
        <p:nvSpPr>
          <p:cNvPr id="39" name="TextBox 38"/>
          <p:cNvSpPr txBox="1"/>
          <p:nvPr/>
        </p:nvSpPr>
        <p:spPr>
          <a:xfrm>
            <a:off x="8341156"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New WordPress page, insert the shortcode, publish.</a:t>
            </a:r>
          </a:p>
        </p:txBody>
      </p:sp>
      <p:sp>
        <p:nvSpPr>
          <p:cNvPr id="40" name="Right Arrow 39"/>
          <p:cNvSpPr/>
          <p:nvPr/>
        </p:nvSpPr>
        <p:spPr>
          <a:xfrm>
            <a:off x="9800082"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0101834"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10101834"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Oval 42"/>
          <p:cNvSpPr/>
          <p:nvPr/>
        </p:nvSpPr>
        <p:spPr>
          <a:xfrm>
            <a:off x="1068042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068042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6</a:t>
            </a:r>
          </a:p>
        </p:txBody>
      </p:sp>
      <p:sp>
        <p:nvSpPr>
          <p:cNvPr id="45" name="TextBox 44"/>
          <p:cNvSpPr txBox="1"/>
          <p:nvPr/>
        </p:nvSpPr>
        <p:spPr>
          <a:xfrm>
            <a:off x="10248138"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Check</a:t>
            </a:r>
          </a:p>
        </p:txBody>
      </p:sp>
      <p:sp>
        <p:nvSpPr>
          <p:cNvPr id="46" name="TextBox 45"/>
          <p:cNvSpPr txBox="1"/>
          <p:nvPr/>
        </p:nvSpPr>
        <p:spPr>
          <a:xfrm>
            <a:off x="10248138"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Open the dashboard and close the gaps it reports.</a:t>
            </a:r>
          </a:p>
        </p:txBody>
      </p:sp>
      <p:sp>
        <p:nvSpPr>
          <p:cNvPr id="47" name="Rectangle 46"/>
          <p:cNvSpPr/>
          <p:nvPr/>
        </p:nvSpPr>
        <p:spPr>
          <a:xfrm>
            <a:off x="566928" y="5675376"/>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75376"/>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50" name="TextBox 4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Keep to this order. Anyone who creates programme items first and venues afterwards has to touch every item a second time. Steps 2 and 3 together rarely take more than ten minutes.</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17 / 140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1: activate the plugin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WordPress menu open </a:t>
            </a:r>
            <a:r>
              <a:rPr sz="1150" b="0" i="0" lang="en-US">
                <a:solidFill>
                  <a:srgbClr val="25333F"/>
                </a:solidFill>
                <a:latin typeface="Consolas"/>
              </a:rPr>
              <a:t>Plugins → Installed Plugins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Find the entry </a:t>
            </a:r>
            <a:r>
              <a:rPr sz="1150" b="1" i="0" lang="en-US">
                <a:solidFill>
                  <a:srgbClr val="25333F"/>
                </a:solidFill>
                <a:latin typeface="Segoe UI"/>
              </a:rPr>
              <a:t>Convention Schedule &amp; Program Planner</a:t>
            </a:r>
            <a:r>
              <a:rPr sz="1150" b="0" i="0" lang="en-US">
                <a:solidFill>
                  <a:srgbClr val="25333F"/>
                </a:solidFill>
                <a:latin typeface="Segoe UI"/>
              </a:rPr>
              <a:t> and click </a:t>
            </a:r>
            <a:r>
              <a:rPr sz="1150" b="1" i="0" lang="en-US">
                <a:solidFill>
                  <a:srgbClr val="25333F"/>
                </a:solidFill>
                <a:latin typeface="Segoe UI"/>
              </a:rPr>
              <a:t>Activate</a:t>
            </a:r>
            <a:r>
              <a:rPr sz="1150" b="0" i="0" lang="en-US">
                <a:solidFill>
                  <a:srgbClr val="25333F"/>
                </a:solidFill>
                <a:latin typeface="Segoe UI"/>
              </a:rPr>
              <a:t>.</a:t>
            </a:r>
          </a:p>
        </p:txBody>
      </p:sp>
      <p:sp>
        <p:nvSpPr>
          <p:cNvPr id="12" name="TextBox 11"/>
          <p:cNvSpPr txBox="1"/>
          <p:nvPr/>
        </p:nvSpPr>
        <p:spPr>
          <a:xfrm>
            <a:off x="950976" y="217131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the plugin has not been uploaded yet: </a:t>
            </a:r>
            <a:r>
              <a:rPr sz="950" b="0" i="0" lang="en-US">
                <a:solidFill>
                  <a:srgbClr val="6B7A88"/>
                </a:solidFill>
                <a:latin typeface="Consolas"/>
              </a:rPr>
              <a:t>Plugins → Add New → Upload Plugin</a:t>
            </a:r>
            <a:r>
              <a:rPr sz="950" b="0" i="0" lang="en-US">
                <a:solidFill>
                  <a:srgbClr val="6B7A88"/>
                </a:solidFill>
                <a:latin typeface="Segoe UI"/>
              </a:rPr>
              <a:t>, then select the ZIP file.</a:t>
            </a:r>
          </a:p>
        </p:txBody>
      </p:sp>
      <p:sp>
        <p:nvSpPr>
          <p:cNvPr id="13" name="Oval 12"/>
          <p:cNvSpPr/>
          <p:nvPr/>
        </p:nvSpPr>
        <p:spPr>
          <a:xfrm>
            <a:off x="566928" y="27077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9862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Check that the new entry </a:t>
            </a:r>
            <a:r>
              <a:rPr sz="1150" b="1" i="0" lang="en-US">
                <a:solidFill>
                  <a:srgbClr val="25333F"/>
                </a:solidFill>
                <a:latin typeface="Segoe UI"/>
              </a:rPr>
              <a:t>Events</a:t>
            </a:r>
            <a:r>
              <a:rPr sz="1150" b="0" i="0" lang="en-US">
                <a:solidFill>
                  <a:srgbClr val="25333F"/>
                </a:solidFill>
                <a:latin typeface="Segoe UI"/>
              </a:rPr>
              <a:t> has appeared in the menu on the left.</a:t>
            </a:r>
          </a:p>
        </p:txBody>
      </p:sp>
      <p:sp>
        <p:nvSpPr>
          <p:cNvPr id="16" name="TextBox 15"/>
          <p:cNvSpPr txBox="1"/>
          <p:nvPr/>
        </p:nvSpPr>
        <p:spPr>
          <a:xfrm>
            <a:off x="950976" y="310070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it has not, the activation did not complete.</a:t>
            </a:r>
          </a:p>
        </p:txBody>
      </p:sp>
      <p:sp>
        <p:nvSpPr>
          <p:cNvPr id="17" name="Oval 16"/>
          <p:cNvSpPr/>
          <p:nvPr/>
        </p:nvSpPr>
        <p:spPr>
          <a:xfrm>
            <a:off x="566928" y="34923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483229"/>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Done. On first start the plugin creates around 25 common roles in the background so you can begin straight away.</a:t>
            </a:r>
          </a:p>
        </p:txBody>
      </p:sp>
      <p:sp>
        <p:nvSpPr>
          <p:cNvPr id="20" name="Rectangle 19"/>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3" name="Rectangle 22"/>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5" name="TextBox 24"/>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Events</a:t>
            </a:r>
          </a:p>
        </p:txBody>
      </p:sp>
      <p:sp>
        <p:nvSpPr>
          <p:cNvPr id="26" name="TextBox 25"/>
          <p:cNvSpPr txBox="1"/>
          <p:nvPr/>
        </p:nvSpPr>
        <p:spPr>
          <a:xfrm>
            <a:off x="5370271" y="215341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7" name="TextBox 26"/>
          <p:cNvSpPr txBox="1"/>
          <p:nvPr/>
        </p:nvSpPr>
        <p:spPr>
          <a:xfrm>
            <a:off x="5370271" y="2391156"/>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8" name="TextBox 27"/>
          <p:cNvSpPr txBox="1"/>
          <p:nvPr/>
        </p:nvSpPr>
        <p:spPr>
          <a:xfrm>
            <a:off x="5370271" y="2628899"/>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9" name="Rectangle 28"/>
          <p:cNvSpPr/>
          <p:nvPr/>
        </p:nvSpPr>
        <p:spPr>
          <a:xfrm>
            <a:off x="5223967" y="2825495"/>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2866643"/>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Plugins</a:t>
            </a:r>
          </a:p>
        </p:txBody>
      </p:sp>
      <p:sp>
        <p:nvSpPr>
          <p:cNvPr id="31" name="Rectangle 30"/>
          <p:cNvSpPr/>
          <p:nvPr/>
        </p:nvSpPr>
        <p:spPr>
          <a:xfrm>
            <a:off x="5223967" y="3063239"/>
            <a:ext cx="1481328" cy="4206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3104387"/>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Installed Plugins</a:t>
            </a:r>
          </a:p>
        </p:txBody>
      </p:sp>
      <p:sp>
        <p:nvSpPr>
          <p:cNvPr id="33" name="TextBox 32"/>
          <p:cNvSpPr txBox="1"/>
          <p:nvPr/>
        </p:nvSpPr>
        <p:spPr>
          <a:xfrm>
            <a:off x="5498287" y="3287267"/>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4" name="TextBox 33"/>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Plugins</a:t>
            </a:r>
          </a:p>
        </p:txBody>
      </p:sp>
      <p:sp>
        <p:nvSpPr>
          <p:cNvPr id="35" name="Rectangle 34"/>
          <p:cNvSpPr/>
          <p:nvPr/>
        </p:nvSpPr>
        <p:spPr>
          <a:xfrm>
            <a:off x="6906463" y="2148840"/>
            <a:ext cx="451713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970471" y="2203704"/>
            <a:ext cx="1986442"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Plugin</a:t>
            </a:r>
          </a:p>
        </p:txBody>
      </p:sp>
      <p:sp>
        <p:nvSpPr>
          <p:cNvPr id="37" name="TextBox 36"/>
          <p:cNvSpPr txBox="1"/>
          <p:nvPr/>
        </p:nvSpPr>
        <p:spPr>
          <a:xfrm>
            <a:off x="9048353" y="2203704"/>
            <a:ext cx="234781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Description</a:t>
            </a:r>
          </a:p>
        </p:txBody>
      </p:sp>
      <p:sp>
        <p:nvSpPr>
          <p:cNvPr id="38" name="Rectangle 37"/>
          <p:cNvSpPr/>
          <p:nvPr/>
        </p:nvSpPr>
        <p:spPr>
          <a:xfrm>
            <a:off x="6906463" y="2386584"/>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70471" y="2532888"/>
            <a:ext cx="198644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Convention Schedule &amp; Program Planner</a:t>
            </a:r>
          </a:p>
        </p:txBody>
      </p:sp>
      <p:sp>
        <p:nvSpPr>
          <p:cNvPr id="40" name="TextBox 39"/>
          <p:cNvSpPr txBox="1"/>
          <p:nvPr/>
        </p:nvSpPr>
        <p:spPr>
          <a:xfrm>
            <a:off x="9048353" y="2532888"/>
            <a:ext cx="234781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Programme planning for conventions</a:t>
            </a:r>
          </a:p>
        </p:txBody>
      </p:sp>
      <p:sp>
        <p:nvSpPr>
          <p:cNvPr id="41" name="Rectangle 40"/>
          <p:cNvSpPr/>
          <p:nvPr/>
        </p:nvSpPr>
        <p:spPr>
          <a:xfrm>
            <a:off x="6906463" y="2807208"/>
            <a:ext cx="4517136" cy="42062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2807208"/>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70471" y="2953512"/>
            <a:ext cx="198644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Event Exhibitor Manager</a:t>
            </a:r>
          </a:p>
        </p:txBody>
      </p:sp>
      <p:sp>
        <p:nvSpPr>
          <p:cNvPr id="44" name="TextBox 43"/>
          <p:cNvSpPr txBox="1"/>
          <p:nvPr/>
        </p:nvSpPr>
        <p:spPr>
          <a:xfrm>
            <a:off x="9048353" y="2953512"/>
            <a:ext cx="234781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Exhibitors and hall plans (optional)</a:t>
            </a:r>
          </a:p>
        </p:txBody>
      </p:sp>
      <p:sp>
        <p:nvSpPr>
          <p:cNvPr id="45" name="Rectangle 44"/>
          <p:cNvSpPr/>
          <p:nvPr/>
        </p:nvSpPr>
        <p:spPr>
          <a:xfrm>
            <a:off x="6906463" y="3227832"/>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0471" y="2578608"/>
            <a:ext cx="1828800" cy="137160"/>
          </a:xfrm>
          <a:prstGeom prst="rect">
            <a:avLst/>
          </a:prstGeom>
          <a:noFill/>
        </p:spPr>
        <p:txBody>
          <a:bodyPr wrap="square" lIns="0" rIns="0" tIns="0" bIns="0" anchor="t">
            <a:spAutoFit/>
          </a:bodyPr>
          <a:lstStyle/>
          <a:p>
            <a:pPr algn="l">
              <a:lnSpc>
                <a:spcPct val="100000"/>
              </a:lnSpc>
            </a:pPr>
            <a:r>
              <a:rPr sz="650" b="0" i="0" lang="en-US">
                <a:solidFill>
                  <a:srgbClr val="2271B1"/>
                </a:solidFill>
                <a:latin typeface="Segoe UI"/>
              </a:rPr>
              <a:t>Activate  |  Delete</a:t>
            </a:r>
          </a:p>
        </p:txBody>
      </p:sp>
      <p:sp>
        <p:nvSpPr>
          <p:cNvPr id="47" name="Oval 46"/>
          <p:cNvSpPr/>
          <p:nvPr/>
        </p:nvSpPr>
        <p:spPr>
          <a:xfrm>
            <a:off x="6659575"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659575"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9" name="Oval 48"/>
          <p:cNvSpPr/>
          <p:nvPr/>
        </p:nvSpPr>
        <p:spPr>
          <a:xfrm>
            <a:off x="7464247" y="2843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464247" y="29032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1" name="Oval 50"/>
          <p:cNvSpPr/>
          <p:nvPr/>
        </p:nvSpPr>
        <p:spPr>
          <a:xfrm>
            <a:off x="5955487" y="2148840"/>
            <a:ext cx="274320" cy="274320"/>
          </a:xfrm>
          <a:prstGeom prst="ellipse">
            <a:avLst/>
          </a:prstGeom>
          <a:solidFill>
            <a:srgbClr val="0B3A5D"/>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955487"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3" name="Rectangle 52"/>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6" name="TextBox 55"/>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need administrator rights to activate. For the day-to-day work on the programme the “Editor” role is sufficient – more on that in chapter 3.</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18 / 140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2: build the framework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Venues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Events → Venues</a:t>
            </a:r>
          </a:p>
          <a:p>
            <a:pPr algn="l">
              <a:lnSpc>
                <a:spcPct val="125000"/>
              </a:lnSpc>
            </a:pPr>
          </a:p>
          <a:p>
            <a:pPr algn="l">
              <a:lnSpc>
                <a:spcPct val="125000"/>
              </a:lnSpc>
            </a:pPr>
            <a:r>
              <a:rPr sz="1050" b="0" i="0" lang="en-US">
                <a:solidFill>
                  <a:srgbClr val="3B4A57"/>
                </a:solidFill>
                <a:latin typeface="Segoe UI"/>
              </a:rPr>
              <a:t>Every room, every stage, every tent. Give each venue a </a:t>
            </a:r>
            <a:r>
              <a:rPr sz="1050" b="1" i="0" lang="en-US">
                <a:solidFill>
                  <a:srgbClr val="3B4A57"/>
                </a:solidFill>
                <a:latin typeface="Segoe UI"/>
              </a:rPr>
              <a:t>colour</a:t>
            </a:r>
            <a:r>
              <a:rPr sz="1050" b="0" i="0" lang="en-US">
                <a:solidFill>
                  <a:srgbClr val="3B4A57"/>
                </a:solidFill>
                <a:latin typeface="Segoe UI"/>
              </a:rPr>
              <a:t> and an </a:t>
            </a:r>
            <a:r>
              <a:rPr sz="1050" b="1" i="0" lang="en-US">
                <a:solidFill>
                  <a:srgbClr val="3B4A57"/>
                </a:solidFill>
                <a:latin typeface="Segoe UI"/>
              </a:rPr>
              <a:t>image</a:t>
            </a:r>
            <a:r>
              <a:rPr sz="1050" b="0" i="0" lang="en-US">
                <a:solidFill>
                  <a:srgbClr val="3B4A57"/>
                </a:solidFill>
                <a:latin typeface="Segoe UI"/>
              </a:rPr>
              <a:t> – both are used automatically later in the timetable and as a fallback image.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 venues, no timetable</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Categories</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Events → Categories</a:t>
            </a:r>
          </a:p>
          <a:p>
            <a:pPr algn="l">
              <a:lnSpc>
                <a:spcPct val="125000"/>
              </a:lnSpc>
            </a:pPr>
          </a:p>
          <a:p>
            <a:pPr algn="l">
              <a:lnSpc>
                <a:spcPct val="125000"/>
              </a:lnSpc>
            </a:pPr>
            <a:r>
              <a:rPr sz="1050" b="0" i="0" lang="en-US">
                <a:solidFill>
                  <a:srgbClr val="3B4A57"/>
                </a:solidFill>
                <a:latin typeface="Segoe UI"/>
              </a:rPr>
              <a:t>The subject areas: talk, workshop, concert, reading. They supply the coloured badge on the tile and the filters for your guests.</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Less is more: 5–10 is plenty</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Roles</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Events → Roles</a:t>
            </a:r>
          </a:p>
          <a:p>
            <a:pPr algn="l">
              <a:lnSpc>
                <a:spcPct val="125000"/>
              </a:lnSpc>
            </a:pPr>
          </a:p>
          <a:p>
            <a:pPr algn="l">
              <a:lnSpc>
                <a:spcPct val="125000"/>
              </a:lnSpc>
            </a:pPr>
            <a:r>
              <a:rPr sz="1050" b="0" i="0" lang="en-US">
                <a:solidFill>
                  <a:srgbClr val="3B4A57"/>
                </a:solidFill>
                <a:latin typeface="Segoe UI"/>
              </a:rPr>
              <a:t>The function of the people involved. You can extend, rename or shorten the list that ships with the plugin.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Already pre-filled</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Chapter 6</a:t>
            </a:r>
            <a:r>
              <a:rPr sz="1000" b="0" i="0" lang="en-US">
                <a:solidFill>
                  <a:srgbClr val="2B3844"/>
                </a:solidFill>
                <a:latin typeface="Segoe UI"/>
              </a:rPr>
              <a:t> shows in detail how to create venues, categories and roles. For the initial setup it is enough to enter the names – colours and images can follow at any time.</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19 / 140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3: create the main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Go to </a:t>
            </a:r>
            <a:r>
              <a:rPr sz="1150" b="0" i="0" lang="en-US">
                <a:solidFill>
                  <a:srgbClr val="25333F"/>
                </a:solidFill>
                <a:latin typeface="Consolas"/>
              </a:rPr>
              <a:t>Events → New Event</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name of your overall event as the title, e.g. </a:t>
            </a:r>
            <a:r>
              <a:rPr sz="1150" b="1" i="0" lang="en-US">
                <a:solidFill>
                  <a:srgbClr val="25333F"/>
                </a:solidFill>
                <a:latin typeface="Segoe UI"/>
              </a:rPr>
              <a:t>Book Fair 2026</a:t>
            </a:r>
            <a:r>
              <a:rPr sz="1150" b="0" i="0" lang="en-US">
                <a:solidFill>
                  <a:srgbClr val="25333F"/>
                </a:solidFill>
                <a:latin typeface="Segoe UI"/>
              </a:rPr>
              <a:t>.</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“Event Data” box leave the field </a:t>
            </a:r>
            <a:r>
              <a:rPr sz="1150" b="1" i="0" lang="en-US">
                <a:solidFill>
                  <a:srgbClr val="25333F"/>
                </a:solidFill>
                <a:latin typeface="Segoe UI"/>
              </a:rPr>
              <a:t>Main Event (Parent)</a:t>
            </a:r>
            <a:r>
              <a:rPr sz="1150" b="0" i="0" lang="en-US">
                <a:solidFill>
                  <a:srgbClr val="25333F"/>
                </a:solidFill>
                <a:latin typeface="Segoe UI"/>
              </a:rPr>
              <a:t> set to </a:t>
            </a:r>
            <a:r>
              <a:rPr sz="1150" b="1" i="0" lang="en-US">
                <a:solidFill>
                  <a:srgbClr val="25333F"/>
                </a:solidFill>
                <a:latin typeface="Segoe UI"/>
              </a:rPr>
              <a:t>“— None (Main Event) —”</a:t>
            </a:r>
            <a:r>
              <a:rPr sz="1150" b="0" i="0" lang="en-US">
                <a:solidFill>
                  <a:srgbClr val="25333F"/>
                </a:solidFill>
                <a:latin typeface="Segoe UI"/>
              </a:rPr>
              <a:t>.</a:t>
            </a:r>
          </a:p>
        </p:txBody>
      </p:sp>
      <p:sp>
        <p:nvSpPr>
          <p:cNvPr id="15" name="TextBox 14"/>
          <p:cNvSpPr txBox="1"/>
          <p:nvPr/>
        </p:nvSpPr>
        <p:spPr>
          <a:xfrm>
            <a:off x="950976" y="276542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That is exactly what makes this entry a main event.</a:t>
            </a:r>
          </a:p>
        </p:txBody>
      </p:sp>
      <p:sp>
        <p:nvSpPr>
          <p:cNvPr id="16" name="Oval 15"/>
          <p:cNvSpPr/>
          <p:nvPr/>
        </p:nvSpPr>
        <p:spPr>
          <a:xfrm>
            <a:off x="566928" y="3157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9824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147949"/>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Date and start time may stay empty here. The plugin derives the period from the programme items assigned to it later.</a:t>
            </a:r>
          </a:p>
        </p:txBody>
      </p:sp>
      <p:sp>
        <p:nvSpPr>
          <p:cNvPr id="19" name="Oval 18"/>
          <p:cNvSpPr/>
          <p:nvPr/>
        </p:nvSpPr>
        <p:spPr>
          <a:xfrm>
            <a:off x="566928" y="39293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9705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1" name="TextBox 20"/>
          <p:cNvSpPr txBox="1"/>
          <p:nvPr/>
        </p:nvSpPr>
        <p:spPr>
          <a:xfrm>
            <a:off x="950976" y="3920236"/>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Publish</a:t>
            </a:r>
            <a:r>
              <a:rPr sz="1150" b="0" i="0" lang="en-US">
                <a:solidFill>
                  <a:srgbClr val="25333F"/>
                </a:solidFill>
                <a:latin typeface="Segoe UI"/>
              </a:rPr>
              <a:t>.</a:t>
            </a:r>
          </a:p>
        </p:txBody>
      </p:sp>
      <p:sp>
        <p:nvSpPr>
          <p:cNvPr id="22" name="Rectangle 21"/>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5" name="Rectangle 24"/>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9" name="Rectangle 28"/>
          <p:cNvSpPr/>
          <p:nvPr/>
        </p:nvSpPr>
        <p:spPr>
          <a:xfrm>
            <a:off x="5223967" y="2112264"/>
            <a:ext cx="1481328" cy="18836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4" name="TextBox 33"/>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5" name="TextBox 34"/>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6" name="TextBox 35"/>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7" name="TextBox 36"/>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8" name="TextBox 37"/>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0" name="TextBox 39"/>
          <p:cNvSpPr txBox="1"/>
          <p:nvPr/>
        </p:nvSpPr>
        <p:spPr>
          <a:xfrm>
            <a:off x="6906463" y="1719072"/>
            <a:ext cx="36576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Add New Event</a:t>
            </a:r>
          </a:p>
        </p:txBody>
      </p:sp>
      <p:sp>
        <p:nvSpPr>
          <p:cNvPr id="41" name="Rectangle 40"/>
          <p:cNvSpPr/>
          <p:nvPr/>
        </p:nvSpPr>
        <p:spPr>
          <a:xfrm>
            <a:off x="6906463" y="2011680"/>
            <a:ext cx="316199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997903" y="2089404"/>
            <a:ext cx="2743200" cy="182880"/>
          </a:xfrm>
          <a:prstGeom prst="rect">
            <a:avLst/>
          </a:prstGeom>
          <a:noFill/>
        </p:spPr>
        <p:txBody>
          <a:bodyPr wrap="square" lIns="0" rIns="0" tIns="0" bIns="0" anchor="t">
            <a:spAutoFit/>
          </a:bodyPr>
          <a:lstStyle/>
          <a:p>
            <a:pPr algn="l">
              <a:lnSpc>
                <a:spcPct val="100000"/>
              </a:lnSpc>
            </a:pPr>
            <a:r>
              <a:rPr sz="1000" b="1" i="0" lang="en-US">
                <a:solidFill>
                  <a:srgbClr val="1F2933"/>
                </a:solidFill>
                <a:latin typeface="Segoe UI"/>
              </a:rPr>
              <a:t>Book Fair 2026</a:t>
            </a:r>
          </a:p>
        </p:txBody>
      </p:sp>
      <p:sp>
        <p:nvSpPr>
          <p:cNvPr id="43" name="Rectangle 42"/>
          <p:cNvSpPr/>
          <p:nvPr/>
        </p:nvSpPr>
        <p:spPr>
          <a:xfrm>
            <a:off x="6906463" y="2487168"/>
            <a:ext cx="3161995" cy="12984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06463" y="2487168"/>
            <a:ext cx="316199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2761488"/>
            <a:ext cx="316199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16191" y="2555748"/>
            <a:ext cx="294253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Event Data</a:t>
            </a:r>
          </a:p>
        </p:txBody>
      </p:sp>
      <p:sp>
        <p:nvSpPr>
          <p:cNvPr id="47" name="TextBox 46"/>
          <p:cNvSpPr txBox="1"/>
          <p:nvPr/>
        </p:nvSpPr>
        <p:spPr>
          <a:xfrm>
            <a:off x="7034479" y="2889504"/>
            <a:ext cx="137068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Date</a:t>
            </a:r>
          </a:p>
        </p:txBody>
      </p:sp>
      <p:sp>
        <p:nvSpPr>
          <p:cNvPr id="48" name="Rounded Rectangle 47"/>
          <p:cNvSpPr/>
          <p:nvPr/>
        </p:nvSpPr>
        <p:spPr>
          <a:xfrm>
            <a:off x="7034479" y="3099816"/>
            <a:ext cx="137068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25919" y="3150108"/>
            <a:ext cx="986637" cy="146304"/>
          </a:xfrm>
          <a:prstGeom prst="rect">
            <a:avLst/>
          </a:prstGeom>
          <a:noFill/>
        </p:spPr>
        <p:txBody>
          <a:bodyPr wrap="square" lIns="0" rIns="0" tIns="0" bIns="0" anchor="t">
            <a:spAutoFit/>
          </a:bodyPr>
          <a:lstStyle/>
          <a:p>
            <a:pPr algn="l">
              <a:lnSpc>
                <a:spcPct val="100000"/>
              </a:lnSpc>
            </a:pPr>
          </a:p>
        </p:txBody>
      </p:sp>
      <p:sp>
        <p:nvSpPr>
          <p:cNvPr id="50" name="TextBox 49"/>
          <p:cNvSpPr txBox="1"/>
          <p:nvPr/>
        </p:nvSpPr>
        <p:spPr>
          <a:xfrm>
            <a:off x="8167420" y="3140964"/>
            <a:ext cx="164592" cy="164592"/>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17</a:t>
            </a:r>
          </a:p>
        </p:txBody>
      </p:sp>
      <p:sp>
        <p:nvSpPr>
          <p:cNvPr id="51" name="TextBox 50"/>
          <p:cNvSpPr txBox="1"/>
          <p:nvPr/>
        </p:nvSpPr>
        <p:spPr>
          <a:xfrm>
            <a:off x="8569756" y="2889504"/>
            <a:ext cx="137068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Time</a:t>
            </a:r>
          </a:p>
        </p:txBody>
      </p:sp>
      <p:sp>
        <p:nvSpPr>
          <p:cNvPr id="52" name="Rounded Rectangle 51"/>
          <p:cNvSpPr/>
          <p:nvPr/>
        </p:nvSpPr>
        <p:spPr>
          <a:xfrm>
            <a:off x="8569756" y="3099816"/>
            <a:ext cx="137068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8661196" y="3150108"/>
            <a:ext cx="986637" cy="146304"/>
          </a:xfrm>
          <a:prstGeom prst="rect">
            <a:avLst/>
          </a:prstGeom>
          <a:noFill/>
        </p:spPr>
        <p:txBody>
          <a:bodyPr wrap="square" lIns="0" rIns="0" tIns="0" bIns="0" anchor="t">
            <a:spAutoFit/>
          </a:bodyPr>
          <a:lstStyle/>
          <a:p>
            <a:pPr algn="l">
              <a:lnSpc>
                <a:spcPct val="100000"/>
              </a:lnSpc>
            </a:pPr>
          </a:p>
        </p:txBody>
      </p:sp>
      <p:sp>
        <p:nvSpPr>
          <p:cNvPr id="54" name="TextBox 53"/>
          <p:cNvSpPr txBox="1"/>
          <p:nvPr/>
        </p:nvSpPr>
        <p:spPr>
          <a:xfrm>
            <a:off x="7034479" y="3438144"/>
            <a:ext cx="290596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Main Event (Parent)</a:t>
            </a:r>
          </a:p>
        </p:txBody>
      </p:sp>
      <p:sp>
        <p:nvSpPr>
          <p:cNvPr id="55" name="Rounded Rectangle 54"/>
          <p:cNvSpPr/>
          <p:nvPr/>
        </p:nvSpPr>
        <p:spPr>
          <a:xfrm>
            <a:off x="7034479" y="3648456"/>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125919" y="3698748"/>
            <a:ext cx="252191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None (Main Event) —</a:t>
            </a:r>
          </a:p>
        </p:txBody>
      </p:sp>
      <p:sp>
        <p:nvSpPr>
          <p:cNvPr id="57" name="TextBox 56"/>
          <p:cNvSpPr txBox="1"/>
          <p:nvPr/>
        </p:nvSpPr>
        <p:spPr>
          <a:xfrm>
            <a:off x="9720986" y="369874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8" name="Rectangle 57"/>
          <p:cNvSpPr/>
          <p:nvPr/>
        </p:nvSpPr>
        <p:spPr>
          <a:xfrm>
            <a:off x="10158801" y="2011680"/>
            <a:ext cx="1264798"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10158801" y="2011680"/>
            <a:ext cx="126479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10158801" y="2286000"/>
            <a:ext cx="126479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10268529" y="2080260"/>
            <a:ext cx="1045342"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62" name="Rounded Rectangle 61"/>
          <p:cNvSpPr/>
          <p:nvPr/>
        </p:nvSpPr>
        <p:spPr>
          <a:xfrm>
            <a:off x="10286817" y="2432304"/>
            <a:ext cx="917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86817" y="2482596"/>
            <a:ext cx="917326"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64" name="Oval 63"/>
          <p:cNvSpPr/>
          <p:nvPr/>
        </p:nvSpPr>
        <p:spPr>
          <a:xfrm>
            <a:off x="7098487"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98487"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6" name="Oval 65"/>
          <p:cNvSpPr/>
          <p:nvPr/>
        </p:nvSpPr>
        <p:spPr>
          <a:xfrm>
            <a:off x="8652967" y="33009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8652967" y="33604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8" name="Oval 67"/>
          <p:cNvSpPr/>
          <p:nvPr/>
        </p:nvSpPr>
        <p:spPr>
          <a:xfrm>
            <a:off x="1061892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618927" y="24460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70" name="Rectangle 6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3" name="TextBox 7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Technically a main event is the same thing as a programme item – just without a parent. So you can create further ones at any time, for instance one per year.</a:t>
            </a:r>
          </a:p>
        </p:txBody>
      </p:sp>
      <p:sp>
        <p:nvSpPr>
          <p:cNvPr id="74" name="Rectangle 7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76" name="TextBox 7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20 / 140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4: enter the first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Consolas"/>
              </a:rPr>
              <a:t>Events → New Event</a:t>
            </a:r>
            <a:r>
              <a:rPr sz="1150" b="0" i="0" lang="en-US">
                <a:solidFill>
                  <a:srgbClr val="25333F"/>
                </a:solidFill>
                <a:latin typeface="Segoe UI"/>
              </a:rPr>
              <a:t> again.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a title, e.g. </a:t>
            </a:r>
            <a:r>
              <a:rPr sz="1150" b="1" i="0" lang="en-US">
                <a:solidFill>
                  <a:srgbClr val="25333F"/>
                </a:solidFill>
                <a:latin typeface="Segoe UI"/>
              </a:rPr>
              <a:t>Opening Keynote</a:t>
            </a:r>
            <a:r>
              <a:rPr sz="1150" b="0" i="0" lang="en-US">
                <a:solidFill>
                  <a:srgbClr val="25333F"/>
                </a:solidFill>
                <a:latin typeface="Segoe UI"/>
              </a:rPr>
              <a: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Fill in </a:t>
            </a:r>
            <a:r>
              <a:rPr sz="1150" b="1" i="0" lang="en-US">
                <a:solidFill>
                  <a:srgbClr val="25333F"/>
                </a:solidFill>
                <a:latin typeface="Segoe UI"/>
              </a:rPr>
              <a:t>Date</a:t>
            </a:r>
            <a:r>
              <a:rPr sz="1150" b="0" i="0" lang="en-US">
                <a:solidFill>
                  <a:srgbClr val="25333F"/>
                </a:solidFill>
                <a:latin typeface="Segoe UI"/>
              </a:rPr>
              <a:t> and </a:t>
            </a:r>
            <a:r>
              <a:rPr sz="1150" b="1" i="0" lang="en-US">
                <a:solidFill>
                  <a:srgbClr val="25333F"/>
                </a:solidFill>
                <a:latin typeface="Segoe UI"/>
              </a:rPr>
              <a:t>Start Time</a:t>
            </a:r>
            <a:r>
              <a:rPr sz="1150" b="0" i="0" lang="en-US">
                <a:solidFill>
                  <a:srgbClr val="25333F"/>
                </a:solidFill>
                <a:latin typeface="Segoe UI"/>
              </a:rPr>
              <a:t> – both are mandatory.</a:t>
            </a:r>
          </a:p>
        </p:txBody>
      </p:sp>
      <p:sp>
        <p:nvSpPr>
          <p:cNvPr id="15" name="TextBox 14"/>
          <p:cNvSpPr txBox="1"/>
          <p:nvPr/>
        </p:nvSpPr>
        <p:spPr>
          <a:xfrm>
            <a:off x="950976" y="2409062"/>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those two the item appears in no time-based view: not in the timetable and not in the live ticker.</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79158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Main Event (Parent)</a:t>
            </a:r>
            <a:r>
              <a:rPr sz="1150" b="0" i="0" lang="en-US">
                <a:solidFill>
                  <a:srgbClr val="25333F"/>
                </a:solidFill>
                <a:latin typeface="Segoe UI"/>
              </a:rPr>
              <a:t> select the main event you just created.</a:t>
            </a:r>
          </a:p>
        </p:txBody>
      </p:sp>
      <p:sp>
        <p:nvSpPr>
          <p:cNvPr id="19" name="TextBox 18"/>
          <p:cNvSpPr txBox="1"/>
          <p:nvPr/>
        </p:nvSpPr>
        <p:spPr>
          <a:xfrm>
            <a:off x="950976" y="3015487"/>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this assignment the item is homeless.</a:t>
            </a:r>
          </a:p>
        </p:txBody>
      </p:sp>
      <p:sp>
        <p:nvSpPr>
          <p:cNvPr id="20" name="Oval 19"/>
          <p:cNvSpPr/>
          <p:nvPr/>
        </p:nvSpPr>
        <p:spPr>
          <a:xfrm>
            <a:off x="566928" y="3407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4483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3980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a </a:t>
            </a:r>
            <a:r>
              <a:rPr sz="1150" b="1" i="0" lang="en-US">
                <a:solidFill>
                  <a:srgbClr val="25333F"/>
                </a:solidFill>
                <a:latin typeface="Segoe UI"/>
              </a:rPr>
              <a:t>Venue</a:t>
            </a:r>
            <a:r>
              <a:rPr sz="1150" b="0" i="0" lang="en-US">
                <a:solidFill>
                  <a:srgbClr val="25333F"/>
                </a:solidFill>
                <a:latin typeface="Segoe UI"/>
              </a:rPr>
              <a:t> and a </a:t>
            </a:r>
            <a:r>
              <a:rPr sz="1150" b="1" i="0" lang="en-US">
                <a:solidFill>
                  <a:srgbClr val="25333F"/>
                </a:solidFill>
                <a:latin typeface="Segoe UI"/>
              </a:rPr>
              <a:t>Category</a:t>
            </a:r>
            <a:r>
              <a:rPr sz="1150" b="0" i="0" lang="en-US">
                <a:solidFill>
                  <a:srgbClr val="25333F"/>
                </a:solidFill>
                <a:latin typeface="Segoe UI"/>
              </a:rPr>
              <a:t>, and set a </a:t>
            </a:r>
            <a:r>
              <a:rPr sz="1150" b="1" i="0" lang="en-US">
                <a:solidFill>
                  <a:srgbClr val="25333F"/>
                </a:solidFill>
                <a:latin typeface="Segoe UI"/>
              </a:rPr>
              <a:t>featured image</a:t>
            </a:r>
            <a:r>
              <a:rPr sz="1150" b="0" i="0" lang="en-US">
                <a:solidFill>
                  <a:srgbClr val="25333F"/>
                </a:solidFill>
                <a:latin typeface="Segoe UI"/>
              </a:rPr>
              <a:t> on the right.</a:t>
            </a:r>
          </a:p>
        </p:txBody>
      </p:sp>
      <p:sp>
        <p:nvSpPr>
          <p:cNvPr id="23" name="Oval 22"/>
          <p:cNvSpPr/>
          <p:nvPr/>
        </p:nvSpPr>
        <p:spPr>
          <a:xfrm>
            <a:off x="566928" y="38230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38642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3813936"/>
            <a:ext cx="1067379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Publish</a:t>
            </a:r>
            <a:r>
              <a:rPr sz="1150" b="0" i="0" lang="en-US">
                <a:solidFill>
                  <a:srgbClr val="25333F"/>
                </a:solidFill>
                <a:latin typeface="Segoe UI"/>
              </a:rPr>
              <a:t>. Repeat for all further items.</a:t>
            </a:r>
          </a:p>
        </p:txBody>
      </p:sp>
      <p:sp>
        <p:nvSpPr>
          <p:cNvPr id="26" name="TextBox 25"/>
          <p:cNvSpPr txBox="1"/>
          <p:nvPr/>
        </p:nvSpPr>
        <p:spPr>
          <a:xfrm>
            <a:off x="950976" y="4037837"/>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Beyond roughly 30 items importing from Excel pays off – see chapter 8.</a:t>
            </a:r>
          </a:p>
        </p:txBody>
      </p:sp>
      <p:sp>
        <p:nvSpPr>
          <p:cNvPr id="27" name="Rectangle 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0" name="TextBox 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Chapter 5</a:t>
            </a:r>
            <a:r>
              <a:rPr sz="1000" b="0" i="0" lang="en-US">
                <a:solidFill>
                  <a:srgbClr val="2B3844"/>
                </a:solidFill>
                <a:latin typeface="Segoe UI"/>
              </a:rPr>
              <a:t> explains every field of the edit screen in detail. To begin with, title, date, start time and the assignment to a main event are enough.</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21 / 140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5: publish the programme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Pages → Add New</a:t>
            </a:r>
            <a:r>
              <a:rPr sz="1150" b="0" i="0" lang="en-US">
                <a:solidFill>
                  <a:srgbClr val="25333F"/>
                </a:solidFill>
                <a:latin typeface="Segoe UI"/>
              </a:rPr>
              <a:t> and give the page a title, e.g. </a:t>
            </a:r>
            <a:r>
              <a:rPr sz="1150" b="1" i="0" lang="en-US">
                <a:solidFill>
                  <a:srgbClr val="25333F"/>
                </a:solidFill>
                <a:latin typeface="Segoe UI"/>
              </a:rPr>
              <a:t>Programme</a:t>
            </a:r>
            <a:r>
              <a:rPr sz="1150" b="0" i="0" lang="en-US">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the </a:t>
            </a:r>
            <a:r>
              <a:rPr sz="1150" b="1" i="0" lang="en-US">
                <a:solidFill>
                  <a:srgbClr val="25333F"/>
                </a:solidFill>
                <a:latin typeface="Segoe UI"/>
              </a:rPr>
              <a:t>+</a:t>
            </a:r>
            <a:r>
              <a:rPr sz="1150" b="0" i="0" lang="en-US">
                <a:solidFill>
                  <a:srgbClr val="25333F"/>
                </a:solidFill>
                <a:latin typeface="Segoe UI"/>
              </a:rPr>
              <a:t> and choose the </a:t>
            </a:r>
            <a:r>
              <a:rPr sz="1150" b="1" i="0" lang="en-US">
                <a:solidFill>
                  <a:srgbClr val="25333F"/>
                </a:solidFill>
                <a:latin typeface="Segoe UI"/>
              </a:rPr>
              <a:t>Shortcode</a:t>
            </a:r>
            <a:r>
              <a:rPr sz="1150" b="0" i="0" lang="en-US">
                <a:solidFill>
                  <a:srgbClr val="25333F"/>
                </a:solidFill>
                <a:latin typeface="Segoe UI"/>
              </a:rPr>
              <a:t> block.</a:t>
            </a:r>
          </a:p>
        </p:txBody>
      </p:sp>
      <p:sp>
        <p:nvSpPr>
          <p:cNvPr id="12" name="TextBox 11"/>
          <p:cNvSpPr txBox="1"/>
          <p:nvPr/>
        </p:nvSpPr>
        <p:spPr>
          <a:xfrm>
            <a:off x="950976" y="2171319"/>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Alternatively type </a:t>
            </a:r>
            <a:r>
              <a:rPr sz="950" b="0" i="0" lang="en-US">
                <a:solidFill>
                  <a:srgbClr val="6B7A88"/>
                </a:solidFill>
                <a:latin typeface="Consolas"/>
              </a:rPr>
              <a:t>/shortcode</a:t>
            </a:r>
            <a:r>
              <a:rPr sz="950" b="0" i="0" lang="en-US">
                <a:solidFill>
                  <a:srgbClr val="6B7A88"/>
                </a:solidFill>
                <a:latin typeface="Segoe UI"/>
              </a:rPr>
              <a:t> and press Enter.</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exactly this into the field: </a:t>
            </a:r>
            <a:r>
              <a:rPr sz="1150" b="0" i="0" lang="en-US">
                <a:solidFill>
                  <a:srgbClr val="25333F"/>
                </a:solidFill>
                <a:latin typeface="Consolas"/>
              </a:rPr>
              <a:t>[event_calendar]</a:t>
            </a:r>
          </a:p>
        </p:txBody>
      </p:sp>
      <p:sp>
        <p:nvSpPr>
          <p:cNvPr id="16" name="TextBox 15"/>
          <p:cNvSpPr txBox="1"/>
          <p:nvPr/>
        </p:nvSpPr>
        <p:spPr>
          <a:xfrm>
            <a:off x="950976" y="2955925"/>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the square brackets, and no spaces before or after.</a:t>
            </a:r>
          </a:p>
        </p:txBody>
      </p:sp>
      <p:sp>
        <p:nvSpPr>
          <p:cNvPr id="17" name="Oval 16"/>
          <p:cNvSpPr/>
          <p:nvPr/>
        </p:nvSpPr>
        <p:spPr>
          <a:xfrm>
            <a:off x="566928" y="33475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8874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38449"/>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Publish</a:t>
            </a:r>
            <a:r>
              <a:rPr sz="1150" b="0" i="0" lang="en-US">
                <a:solidFill>
                  <a:srgbClr val="25333F"/>
                </a:solidFill>
                <a:latin typeface="Segoe UI"/>
              </a:rPr>
              <a:t> and then view the page.</a:t>
            </a:r>
          </a:p>
        </p:txBody>
      </p:sp>
      <p:sp>
        <p:nvSpPr>
          <p:cNvPr id="20" name="Rectangle 19"/>
          <p:cNvSpPr/>
          <p:nvPr/>
        </p:nvSpPr>
        <p:spPr>
          <a:xfrm>
            <a:off x="4858207" y="1417320"/>
            <a:ext cx="676656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858207" y="1417320"/>
            <a:ext cx="676656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4967935" y="1495044"/>
            <a:ext cx="1828800" cy="164592"/>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   Add block</a:t>
            </a:r>
          </a:p>
        </p:txBody>
      </p:sp>
      <p:sp>
        <p:nvSpPr>
          <p:cNvPr id="23" name="Rounded Rectangle 22"/>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Preview</a:t>
            </a:r>
          </a:p>
        </p:txBody>
      </p:sp>
      <p:sp>
        <p:nvSpPr>
          <p:cNvPr id="25" name="Rounded Rectangle 24"/>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Publish</a:t>
            </a:r>
          </a:p>
        </p:txBody>
      </p:sp>
      <p:sp>
        <p:nvSpPr>
          <p:cNvPr id="27" name="TextBox 26"/>
          <p:cNvSpPr txBox="1"/>
          <p:nvPr/>
        </p:nvSpPr>
        <p:spPr>
          <a:xfrm>
            <a:off x="5406847" y="1984248"/>
            <a:ext cx="5669280" cy="310896"/>
          </a:xfrm>
          <a:prstGeom prst="rect">
            <a:avLst/>
          </a:prstGeom>
          <a:noFill/>
        </p:spPr>
        <p:txBody>
          <a:bodyPr wrap="square" lIns="0" rIns="0" tIns="0" bIns="0" anchor="t">
            <a:spAutoFit/>
          </a:bodyPr>
          <a:lstStyle/>
          <a:p>
            <a:pPr algn="l">
              <a:lnSpc>
                <a:spcPct val="100000"/>
              </a:lnSpc>
            </a:pPr>
            <a:r>
              <a:rPr sz="1700" b="1" i="0" lang="en-US">
                <a:solidFill>
                  <a:srgbClr val="1F2933"/>
                </a:solidFill>
                <a:latin typeface="Segoe UI"/>
              </a:rPr>
              <a:t>Programme</a:t>
            </a:r>
          </a:p>
        </p:txBody>
      </p:sp>
      <p:sp>
        <p:nvSpPr>
          <p:cNvPr id="28" name="Rounded Rectangle 27"/>
          <p:cNvSpPr/>
          <p:nvPr/>
        </p:nvSpPr>
        <p:spPr>
          <a:xfrm>
            <a:off x="5406847" y="2478024"/>
            <a:ext cx="566928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16575" y="2569464"/>
            <a:ext cx="2194560" cy="146304"/>
          </a:xfrm>
          <a:prstGeom prst="rect">
            <a:avLst/>
          </a:prstGeom>
          <a:noFill/>
        </p:spPr>
        <p:txBody>
          <a:bodyPr wrap="square" lIns="0" rIns="0" tIns="0" bIns="0" anchor="t">
            <a:spAutoFit/>
          </a:bodyPr>
          <a:lstStyle/>
          <a:p>
            <a:pPr algn="l">
              <a:lnSpc>
                <a:spcPct val="100000"/>
              </a:lnSpc>
            </a:pPr>
            <a:r>
              <a:rPr sz="650" b="1" i="0" lang="en-US">
                <a:solidFill>
                  <a:srgbClr val="2271B1"/>
                </a:solidFill>
                <a:latin typeface="Segoe UI"/>
              </a:rPr>
              <a:t>Shortcode</a:t>
            </a:r>
          </a:p>
        </p:txBody>
      </p:sp>
      <p:sp>
        <p:nvSpPr>
          <p:cNvPr id="30" name="TextBox 29"/>
          <p:cNvSpPr txBox="1"/>
          <p:nvPr/>
        </p:nvSpPr>
        <p:spPr>
          <a:xfrm>
            <a:off x="5516575" y="2743200"/>
            <a:ext cx="5394960" cy="182880"/>
          </a:xfrm>
          <a:prstGeom prst="rect">
            <a:avLst/>
          </a:prstGeom>
          <a:noFill/>
        </p:spPr>
        <p:txBody>
          <a:bodyPr wrap="square" lIns="0" rIns="0" tIns="0" bIns="0" anchor="t">
            <a:spAutoFit/>
          </a:bodyPr>
          <a:lstStyle/>
          <a:p>
            <a:pPr algn="l">
              <a:lnSpc>
                <a:spcPct val="100000"/>
              </a:lnSpc>
            </a:pPr>
            <a:r>
              <a:rPr sz="950" b="0" i="0" lang="en-US">
                <a:solidFill>
                  <a:srgbClr val="1F2933"/>
                </a:solidFill>
                <a:latin typeface="Consolas"/>
              </a:rPr>
              <a:t>[event_calendar]</a:t>
            </a:r>
          </a:p>
        </p:txBody>
      </p:sp>
      <p:sp>
        <p:nvSpPr>
          <p:cNvPr id="31" name="Oval 30"/>
          <p:cNvSpPr/>
          <p:nvPr/>
        </p:nvSpPr>
        <p:spPr>
          <a:xfrm>
            <a:off x="5287975"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287975" y="14950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3" name="Oval 32"/>
          <p:cNvSpPr/>
          <p:nvPr/>
        </p:nvSpPr>
        <p:spPr>
          <a:xfrm>
            <a:off x="541599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15991" y="27294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35" name="Oval 34"/>
          <p:cNvSpPr/>
          <p:nvPr/>
        </p:nvSpPr>
        <p:spPr>
          <a:xfrm>
            <a:off x="11066983"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1066983" y="14950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the timetable use </a:t>
            </a:r>
            <a:r>
              <a:rPr sz="1000" b="0" i="0" lang="en-US">
                <a:solidFill>
                  <a:srgbClr val="2B3844"/>
                </a:solidFill>
                <a:latin typeface="Consolas"/>
              </a:rPr>
              <a:t>[event_timetable]</a:t>
            </a:r>
            <a:r>
              <a:rPr sz="1000" b="0" i="0" lang="en-US">
                <a:solidFill>
                  <a:srgbClr val="2B3844"/>
                </a:solidFill>
                <a:latin typeface="Segoe UI"/>
              </a:rPr>
              <a:t>, for a screen in the foyer </a:t>
            </a:r>
            <a:r>
              <a:rPr sz="1000" b="0" i="0" lang="en-US">
                <a:solidFill>
                  <a:srgbClr val="2B3844"/>
                </a:solidFill>
                <a:latin typeface="Consolas"/>
              </a:rPr>
              <a:t>[event_live_ticker]</a:t>
            </a:r>
            <a:r>
              <a:rPr sz="1000" b="0" i="0" lang="en-US">
                <a:solidFill>
                  <a:srgbClr val="2B3844"/>
                </a:solidFill>
                <a:latin typeface="Segoe UI"/>
              </a:rPr>
              <a:t>. The Shortcode Generator builds every block and its options for you – see chapter 3.</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22 / 140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Which block belongs on which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41507"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Page</a:t>
            </a:r>
          </a:p>
        </p:txBody>
      </p:sp>
      <p:sp>
        <p:nvSpPr>
          <p:cNvPr id="8" name="TextBox 7"/>
          <p:cNvSpPr txBox="1"/>
          <p:nvPr/>
        </p:nvSpPr>
        <p:spPr>
          <a:xfrm>
            <a:off x="3601043" y="1435608"/>
            <a:ext cx="3107055"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Block</a:t>
            </a:r>
          </a:p>
        </p:txBody>
      </p:sp>
      <p:sp>
        <p:nvSpPr>
          <p:cNvPr id="9" name="TextBox 8"/>
          <p:cNvSpPr txBox="1"/>
          <p:nvPr/>
        </p:nvSpPr>
        <p:spPr>
          <a:xfrm>
            <a:off x="6890978" y="1435608"/>
            <a:ext cx="4660636"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Purpose</a:t>
            </a:r>
          </a:p>
        </p:txBody>
      </p:sp>
      <p:sp>
        <p:nvSpPr>
          <p:cNvPr id="10" name="TextBox 9"/>
          <p:cNvSpPr txBox="1"/>
          <p:nvPr/>
        </p:nvSpPr>
        <p:spPr>
          <a:xfrm>
            <a:off x="676656" y="1856232"/>
            <a:ext cx="274150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Programme</a:t>
            </a:r>
          </a:p>
        </p:txBody>
      </p:sp>
      <p:sp>
        <p:nvSpPr>
          <p:cNvPr id="11" name="TextBox 10"/>
          <p:cNvSpPr txBox="1"/>
          <p:nvPr/>
        </p:nvSpPr>
        <p:spPr>
          <a:xfrm>
            <a:off x="3601043" y="1856232"/>
            <a:ext cx="310705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Consolas"/>
              </a:rPr>
              <a:t>[event_calendar]</a:t>
            </a:r>
          </a:p>
        </p:txBody>
      </p:sp>
      <p:sp>
        <p:nvSpPr>
          <p:cNvPr id="12" name="TextBox 11"/>
          <p:cNvSpPr txBox="1"/>
          <p:nvPr/>
        </p:nvSpPr>
        <p:spPr>
          <a:xfrm>
            <a:off x="6890978" y="1856232"/>
            <a:ext cx="466063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main overview with search, day selection and filters</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74150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Timetable</a:t>
            </a:r>
          </a:p>
        </p:txBody>
      </p:sp>
      <p:sp>
        <p:nvSpPr>
          <p:cNvPr id="16" name="TextBox 15"/>
          <p:cNvSpPr txBox="1"/>
          <p:nvPr/>
        </p:nvSpPr>
        <p:spPr>
          <a:xfrm>
            <a:off x="3601043" y="2397633"/>
            <a:ext cx="310705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Consolas"/>
              </a:rPr>
              <a:t>[event_timetable]</a:t>
            </a:r>
          </a:p>
        </p:txBody>
      </p:sp>
      <p:sp>
        <p:nvSpPr>
          <p:cNvPr id="17" name="TextBox 16"/>
          <p:cNvSpPr txBox="1"/>
          <p:nvPr/>
        </p:nvSpPr>
        <p:spPr>
          <a:xfrm>
            <a:off x="6890978" y="2397633"/>
            <a:ext cx="466063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grid of rooms and times</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74150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Home page</a:t>
            </a:r>
          </a:p>
        </p:txBody>
      </p:sp>
      <p:sp>
        <p:nvSpPr>
          <p:cNvPr id="20" name="TextBox 19"/>
          <p:cNvSpPr txBox="1"/>
          <p:nvPr/>
        </p:nvSpPr>
        <p:spPr>
          <a:xfrm>
            <a:off x="3601043" y="2939033"/>
            <a:ext cx="310705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Consolas"/>
              </a:rPr>
              <a:t>[event_card id="123"]</a:t>
            </a:r>
          </a:p>
        </p:txBody>
      </p:sp>
      <p:sp>
        <p:nvSpPr>
          <p:cNvPr id="21" name="TextBox 20"/>
          <p:cNvSpPr txBox="1"/>
          <p:nvPr/>
        </p:nvSpPr>
        <p:spPr>
          <a:xfrm>
            <a:off x="6890978" y="2939033"/>
            <a:ext cx="466063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Highlight a single item prominently</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74150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Info tablet at the entrance</a:t>
            </a:r>
          </a:p>
        </p:txBody>
      </p:sp>
      <p:sp>
        <p:nvSpPr>
          <p:cNvPr id="25" name="TextBox 24"/>
          <p:cNvSpPr txBox="1"/>
          <p:nvPr/>
        </p:nvSpPr>
        <p:spPr>
          <a:xfrm>
            <a:off x="3601043" y="3480434"/>
            <a:ext cx="310705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Consolas"/>
              </a:rPr>
              <a:t>[event_live_ticker]</a:t>
            </a:r>
          </a:p>
        </p:txBody>
      </p:sp>
      <p:sp>
        <p:nvSpPr>
          <p:cNvPr id="26" name="TextBox 25"/>
          <p:cNvSpPr txBox="1"/>
          <p:nvPr/>
        </p:nvSpPr>
        <p:spPr>
          <a:xfrm>
            <a:off x="6890978" y="3480434"/>
            <a:ext cx="466063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What is running now, what comes next</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021835"/>
            <a:ext cx="274150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Speaker page</a:t>
            </a:r>
          </a:p>
        </p:txBody>
      </p:sp>
      <p:sp>
        <p:nvSpPr>
          <p:cNvPr id="29" name="TextBox 28"/>
          <p:cNvSpPr txBox="1"/>
          <p:nvPr/>
        </p:nvSpPr>
        <p:spPr>
          <a:xfrm>
            <a:off x="3601043" y="4021835"/>
            <a:ext cx="310705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Consolas"/>
              </a:rPr>
              <a:t>[event_speakers]</a:t>
            </a:r>
          </a:p>
        </p:txBody>
      </p:sp>
      <p:sp>
        <p:nvSpPr>
          <p:cNvPr id="30" name="TextBox 29"/>
          <p:cNvSpPr txBox="1"/>
          <p:nvPr/>
        </p:nvSpPr>
        <p:spPr>
          <a:xfrm>
            <a:off x="6890978" y="4021835"/>
            <a:ext cx="466063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Every contributor as a grid or a list</a:t>
            </a:r>
          </a:p>
        </p:txBody>
      </p:sp>
      <p:sp>
        <p:nvSpPr>
          <p:cNvPr id="31" name="Rectangle 30"/>
          <p:cNvSpPr/>
          <p:nvPr/>
        </p:nvSpPr>
        <p:spPr>
          <a:xfrm>
            <a:off x="566928" y="43712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5723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5723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49808" y="46912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5" name="TextBox 34"/>
          <p:cNvSpPr txBox="1"/>
          <p:nvPr/>
        </p:nvSpPr>
        <p:spPr>
          <a:xfrm>
            <a:off x="1773936" y="46912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Every block also works without any additions. The finer points – only one room, only one category, without the search bar – are set later through parameters. Screens outside the halls get blocks of their own with the add-on </a:t>
            </a:r>
            <a:r>
              <a:rPr sz="1000" b="1" i="0" lang="en-US">
                <a:solidFill>
                  <a:srgbClr val="2B3844"/>
                </a:solidFill>
                <a:latin typeface="Segoe UI"/>
              </a:rPr>
              <a:t>Room Monitor &amp; Kiosk Hub</a:t>
            </a:r>
            <a:r>
              <a:rPr sz="1000" b="0" i="0" lang="en-US">
                <a:solidFill>
                  <a:srgbClr val="2B3844"/>
                </a:solidFill>
                <a:latin typeface="Segoe UI"/>
              </a:rPr>
              <a:t>.</a:t>
            </a:r>
          </a:p>
        </p:txBody>
      </p:sp>
      <p:sp>
        <p:nvSpPr>
          <p:cNvPr id="36" name="Rectangle 3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38" name="TextBox 3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23 / 140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2.7 · THE MOST COMMON STUMBLING BLOCK</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One step that is often forgotten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After every change to the URL slug, save the permalinks once.</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you change the URL slug in the settings (for example from “events” to “programme”), the detail pages will show “Page not found” until you have clicked “Save Changes” once under </a:t>
            </a:r>
            <a:r>
              <a:rPr sz="1200" b="0" i="0" lang="en-US">
                <a:solidFill>
                  <a:srgbClr val="4A5D6E"/>
                </a:solidFill>
                <a:latin typeface="Consolas"/>
              </a:rPr>
              <a:t>Settings → Permalinks</a:t>
            </a:r>
            <a:r>
              <a:rPr sz="1200" b="0" i="0" lang="en-US">
                <a:solidFill>
                  <a:srgbClr val="4A5D6E"/>
                </a:solidFill>
                <a:latin typeface="Segoe UI"/>
              </a:rPr>
              <a:t>. You do not have to change anything there – the click alone is enough.</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24 / 140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Your final check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Events</a:t>
            </a:r>
            <a:r>
              <a:rPr sz="1150" b="0" i="0" lang="en-US">
                <a:solidFill>
                  <a:srgbClr val="2B3844"/>
                </a:solidFill>
                <a:latin typeface="Segoe UI"/>
              </a:rPr>
              <a:t> menu is visible in the backend.</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There is at least one </a:t>
            </a:r>
            <a:r>
              <a:rPr sz="1150" b="1" i="0" lang="en-US">
                <a:solidFill>
                  <a:srgbClr val="2B3844"/>
                </a:solidFill>
                <a:latin typeface="Segoe UI"/>
              </a:rPr>
              <a:t>venue</a:t>
            </a:r>
            <a:r>
              <a:rPr sz="1150" b="0" i="0" lang="en-US">
                <a:solidFill>
                  <a:srgbClr val="2B3844"/>
                </a:solidFill>
                <a:latin typeface="Segoe UI"/>
              </a:rPr>
              <a:t> and one </a:t>
            </a:r>
            <a:r>
              <a:rPr sz="1150" b="1" i="0" lang="en-US">
                <a:solidFill>
                  <a:srgbClr val="2B3844"/>
                </a:solidFill>
                <a:latin typeface="Segoe UI"/>
              </a:rPr>
              <a:t>category</a:t>
            </a:r>
            <a:r>
              <a:rPr sz="1150" b="0" i="0" lang="en-US">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 </a:t>
            </a:r>
            <a:r>
              <a:rPr sz="1150" b="1" i="0" lang="en-US">
                <a:solidFill>
                  <a:srgbClr val="2B3844"/>
                </a:solidFill>
                <a:latin typeface="Segoe UI"/>
              </a:rPr>
              <a:t>main event</a:t>
            </a:r>
            <a:r>
              <a:rPr sz="1150" b="0" i="0" lang="en-US">
                <a:solidFill>
                  <a:srgbClr val="2B3844"/>
                </a:solidFill>
                <a:latin typeface="Segoe UI"/>
              </a:rPr>
              <a:t> has been created and published.</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has a </a:t>
            </a:r>
            <a:r>
              <a:rPr sz="1150" b="1" i="0" lang="en-US">
                <a:solidFill>
                  <a:srgbClr val="2B3844"/>
                </a:solidFill>
                <a:latin typeface="Segoe UI"/>
              </a:rPr>
              <a:t>date and a start time</a:t>
            </a:r>
            <a:r>
              <a:rPr sz="1150" b="0" i="0" lang="en-US">
                <a:solidFill>
                  <a:srgbClr val="2B3844"/>
                </a:solidFill>
                <a:latin typeface="Segoe UI"/>
              </a:rPr>
              <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is </a:t>
            </a:r>
            <a:r>
              <a:rPr sz="1150" b="1" i="0" lang="en-US">
                <a:solidFill>
                  <a:srgbClr val="2B3844"/>
                </a:solidFill>
                <a:latin typeface="Segoe UI"/>
              </a:rPr>
              <a:t>assigned to a main event</a:t>
            </a:r>
            <a:r>
              <a:rPr sz="1150" b="0" i="0" lang="en-US">
                <a:solidFill>
                  <a:srgbClr val="2B3844"/>
                </a:solidFill>
                <a:latin typeface="Segoe UI"/>
              </a:rPr>
              <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page containing </a:t>
            </a:r>
            <a:r>
              <a:rPr sz="1150" b="0" i="0" lang="en-US">
                <a:solidFill>
                  <a:srgbClr val="2B3844"/>
                </a:solidFill>
                <a:latin typeface="Consolas"/>
              </a:rPr>
              <a:t>[event_calendar]</a:t>
            </a:r>
            <a:r>
              <a:rPr sz="1150" b="0" i="0" lang="en-US">
                <a:solidFill>
                  <a:srgbClr val="2B3844"/>
                </a:solidFill>
                <a:latin typeface="Segoe UI"/>
              </a:rPr>
              <a:t> is </a:t>
            </a:r>
            <a:r>
              <a:rPr sz="1150" b="1" i="0" lang="en-US">
                <a:solidFill>
                  <a:srgbClr val="2B3844"/>
                </a:solidFill>
                <a:latin typeface="Segoe UI"/>
              </a:rPr>
              <a:t>published</a:t>
            </a:r>
            <a:r>
              <a:rPr sz="1150" b="0" i="0" lang="en-US">
                <a:solidFill>
                  <a:srgbClr val="2B3844"/>
                </a:solidFill>
                <a:latin typeface="Segoe UI"/>
              </a:rPr>
              <a:t> and shows entries.</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dashboard</a:t>
            </a:r>
            <a:r>
              <a:rPr sz="1150" b="0" i="0" lang="en-US">
                <a:solidFill>
                  <a:srgbClr val="2B3844"/>
                </a:solidFill>
                <a:latin typeface="Segoe UI"/>
              </a:rPr>
              <a:t> no longer reports any critical items.</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After changing the URL slug the </a:t>
            </a:r>
            <a:r>
              <a:rPr sz="1150" b="1" i="0" lang="en-US">
                <a:solidFill>
                  <a:srgbClr val="2B3844"/>
                </a:solidFill>
                <a:latin typeface="Segoe UI"/>
              </a:rPr>
              <a:t>permalinks were saved</a:t>
            </a:r>
            <a:r>
              <a:rPr sz="1150" b="0" i="0" lang="en-US">
                <a:solidFill>
                  <a:srgbClr val="2B3844"/>
                </a:solidFill>
                <a:latin typeface="Segoe UI"/>
              </a:rPr>
              <a:t>.</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programme page stays empty, one of two things is almost always missing: date and start time on the item, or the assignment to a main event. The dashboard in chapter 4 finds both in seconds.</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First-time setup</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25 / 140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settings</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Colours, labels, views, the live ticker, full-screen &amp; app and the public interface – set once here, valid everywhere.</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eight tabs</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Design &amp; Options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live ticker</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Text &amp; Labels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API tab</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Shortcode Generator</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Full-screen &amp; App</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3 · The settings</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26 / 140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 · </a:t>
            </a:r>
            <a:r>
              <a:rPr sz="900" b="1" i="0" lang="en-US">
                <a:solidFill>
                  <a:srgbClr val="C25708"/>
                </a:solidFill>
                <a:latin typeface="Consolas"/>
              </a:rPr>
              <a:t>EVENTS → SETTINGS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Where to find the settings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30936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2249424" y="1719072"/>
            <a:ext cx="442569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Calendar Settings</a:t>
            </a:r>
          </a:p>
        </p:txBody>
      </p:sp>
      <p:sp>
        <p:nvSpPr>
          <p:cNvPr id="29" name="Rectangle 28"/>
          <p:cNvSpPr/>
          <p:nvPr/>
        </p:nvSpPr>
        <p:spPr>
          <a:xfrm>
            <a:off x="2249424" y="2103120"/>
            <a:ext cx="56159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2103120"/>
            <a:ext cx="56159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2180844"/>
            <a:ext cx="561596"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Design &amp; Options</a:t>
            </a:r>
          </a:p>
        </p:txBody>
      </p:sp>
      <p:sp>
        <p:nvSpPr>
          <p:cNvPr id="32" name="Rectangle 31"/>
          <p:cNvSpPr/>
          <p:nvPr/>
        </p:nvSpPr>
        <p:spPr>
          <a:xfrm>
            <a:off x="2847596" y="2103120"/>
            <a:ext cx="48081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847596" y="2180844"/>
            <a:ext cx="48081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34" name="Rectangle 33"/>
          <p:cNvSpPr/>
          <p:nvPr/>
        </p:nvSpPr>
        <p:spPr>
          <a:xfrm>
            <a:off x="3364992" y="2103120"/>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364992" y="2180844"/>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36" name="Rectangle 35"/>
          <p:cNvSpPr/>
          <p:nvPr/>
        </p:nvSpPr>
        <p:spPr>
          <a:xfrm>
            <a:off x="3990090" y="2103120"/>
            <a:ext cx="69622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990090" y="2180844"/>
            <a:ext cx="69622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38" name="Rectangle 37"/>
          <p:cNvSpPr/>
          <p:nvPr/>
        </p:nvSpPr>
        <p:spPr>
          <a:xfrm>
            <a:off x="4722892" y="2103120"/>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722892" y="2180844"/>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40" name="Rectangle 39"/>
          <p:cNvSpPr/>
          <p:nvPr/>
        </p:nvSpPr>
        <p:spPr>
          <a:xfrm>
            <a:off x="5482620" y="2103120"/>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482620" y="2180844"/>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42" name="Rectangle 41"/>
          <p:cNvSpPr/>
          <p:nvPr/>
        </p:nvSpPr>
        <p:spPr>
          <a:xfrm>
            <a:off x="5730757" y="2103120"/>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730757" y="2180844"/>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44" name="Rectangle 43"/>
          <p:cNvSpPr/>
          <p:nvPr/>
        </p:nvSpPr>
        <p:spPr>
          <a:xfrm>
            <a:off x="6409707" y="2103120"/>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409707" y="2180844"/>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6" name="Rectangle 45"/>
          <p:cNvSpPr/>
          <p:nvPr/>
        </p:nvSpPr>
        <p:spPr>
          <a:xfrm>
            <a:off x="2249424" y="2377440"/>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425696" cy="22402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Colors &amp; Live Preview</a:t>
            </a:r>
          </a:p>
        </p:txBody>
      </p:sp>
      <p:sp>
        <p:nvSpPr>
          <p:cNvPr id="51" name="TextBox 50"/>
          <p:cNvSpPr txBox="1"/>
          <p:nvPr/>
        </p:nvSpPr>
        <p:spPr>
          <a:xfrm>
            <a:off x="2377440" y="2926080"/>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Primary Color</a:t>
            </a:r>
          </a:p>
        </p:txBody>
      </p:sp>
      <p:sp>
        <p:nvSpPr>
          <p:cNvPr id="52" name="Rounded Rectangle 51"/>
          <p:cNvSpPr/>
          <p:nvPr/>
        </p:nvSpPr>
        <p:spPr>
          <a:xfrm>
            <a:off x="237744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423160" y="3182112"/>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651760" y="3186684"/>
            <a:ext cx="16093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#f76b15</a:t>
            </a:r>
          </a:p>
        </p:txBody>
      </p:sp>
      <p:sp>
        <p:nvSpPr>
          <p:cNvPr id="55" name="TextBox 54"/>
          <p:cNvSpPr txBox="1"/>
          <p:nvPr/>
        </p:nvSpPr>
        <p:spPr>
          <a:xfrm>
            <a:off x="4572000" y="2926080"/>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Secondary Color</a:t>
            </a:r>
          </a:p>
        </p:txBody>
      </p:sp>
      <p:sp>
        <p:nvSpPr>
          <p:cNvPr id="56" name="Rounded Rectangle 55"/>
          <p:cNvSpPr/>
          <p:nvPr/>
        </p:nvSpPr>
        <p:spPr>
          <a:xfrm>
            <a:off x="457200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4617720" y="3182112"/>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4846320" y="3186684"/>
            <a:ext cx="16093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#eef4fa</a:t>
            </a:r>
          </a:p>
        </p:txBody>
      </p:sp>
      <p:sp>
        <p:nvSpPr>
          <p:cNvPr id="59" name="TextBox 58"/>
          <p:cNvSpPr txBox="1"/>
          <p:nvPr/>
        </p:nvSpPr>
        <p:spPr>
          <a:xfrm>
            <a:off x="2377440" y="349300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Border Color</a:t>
            </a:r>
          </a:p>
        </p:txBody>
      </p:sp>
      <p:sp>
        <p:nvSpPr>
          <p:cNvPr id="60" name="Rounded Rectangle 59"/>
          <p:cNvSpPr/>
          <p:nvPr/>
        </p:nvSpPr>
        <p:spPr>
          <a:xfrm>
            <a:off x="237744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2423160" y="3749040"/>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651760" y="3753612"/>
            <a:ext cx="16093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#dcebf7</a:t>
            </a:r>
          </a:p>
        </p:txBody>
      </p:sp>
      <p:sp>
        <p:nvSpPr>
          <p:cNvPr id="63" name="TextBox 62"/>
          <p:cNvSpPr txBox="1"/>
          <p:nvPr/>
        </p:nvSpPr>
        <p:spPr>
          <a:xfrm>
            <a:off x="4572000" y="349300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Background (Toolbar)</a:t>
            </a:r>
          </a:p>
        </p:txBody>
      </p:sp>
      <p:sp>
        <p:nvSpPr>
          <p:cNvPr id="64" name="Rounded Rectangle 63"/>
          <p:cNvSpPr/>
          <p:nvPr/>
        </p:nvSpPr>
        <p:spPr>
          <a:xfrm>
            <a:off x="457200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4617720" y="3749040"/>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846320" y="3753612"/>
            <a:ext cx="16093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#fff8f0</a:t>
            </a:r>
          </a:p>
        </p:txBody>
      </p:sp>
      <p:sp>
        <p:nvSpPr>
          <p:cNvPr id="67" name="TextBox 66"/>
          <p:cNvSpPr txBox="1"/>
          <p:nvPr/>
        </p:nvSpPr>
        <p:spPr>
          <a:xfrm>
            <a:off x="2377440" y="4078224"/>
            <a:ext cx="1828800"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Live preview</a:t>
            </a:r>
          </a:p>
        </p:txBody>
      </p:sp>
      <p:sp>
        <p:nvSpPr>
          <p:cNvPr id="68" name="Rounded Rectangle 67"/>
          <p:cNvSpPr/>
          <p:nvPr/>
        </p:nvSpPr>
        <p:spPr>
          <a:xfrm>
            <a:off x="2377440" y="4242816"/>
            <a:ext cx="4169663" cy="384048"/>
          </a:xfrm>
          <a:prstGeom prst="roundRect">
            <a:avLst>
              <a:gd name="adj" fmla="val 8000"/>
            </a:avLst>
          </a:prstGeom>
          <a:solidFill>
            <a:srgbClr val="FFF8F0"/>
          </a:solidFill>
          <a:ln w="11430">
            <a:solidFill>
              <a:srgbClr val="DCEBF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ounded Rectangle 68"/>
          <p:cNvSpPr/>
          <p:nvPr/>
        </p:nvSpPr>
        <p:spPr>
          <a:xfrm>
            <a:off x="2468880" y="4315968"/>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468880" y="4366260"/>
            <a:ext cx="1068019"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Example button</a:t>
            </a:r>
          </a:p>
        </p:txBody>
      </p:sp>
      <p:sp>
        <p:nvSpPr>
          <p:cNvPr id="71" name="TextBox 7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Eight tabs</a:t>
            </a:r>
          </a:p>
        </p:txBody>
      </p:sp>
      <p:sp>
        <p:nvSpPr>
          <p:cNvPr id="72" name="Oval 71"/>
          <p:cNvSpPr/>
          <p:nvPr/>
        </p:nvSpPr>
        <p:spPr>
          <a:xfrm>
            <a:off x="7287768" y="1819656"/>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525512" y="1737360"/>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Design &amp; Options</a:t>
            </a:r>
            <a:r>
              <a:rPr sz="1050" b="0" i="0" lang="en-US">
                <a:solidFill>
                  <a:srgbClr val="3B4A57"/>
                </a:solidFill>
                <a:latin typeface="Segoe UI"/>
              </a:rPr>
              <a:t> – appearance and behaviour of the front end.</a:t>
            </a:r>
          </a:p>
        </p:txBody>
      </p:sp>
      <p:sp>
        <p:nvSpPr>
          <p:cNvPr id="74" name="Oval 73"/>
          <p:cNvSpPr/>
          <p:nvPr/>
        </p:nvSpPr>
        <p:spPr>
          <a:xfrm>
            <a:off x="7287768" y="2165223"/>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525512" y="2082927"/>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Text &amp; Labels</a:t>
            </a:r>
            <a:r>
              <a:rPr sz="1050" b="0" i="0" lang="en-US">
                <a:solidFill>
                  <a:srgbClr val="3B4A57"/>
                </a:solidFill>
                <a:latin typeface="Segoe UI"/>
              </a:rPr>
              <a:t> – every word your guests see.</a:t>
            </a:r>
          </a:p>
        </p:txBody>
      </p:sp>
      <p:sp>
        <p:nvSpPr>
          <p:cNvPr id="76" name="Oval 75"/>
          <p:cNvSpPr/>
          <p:nvPr/>
        </p:nvSpPr>
        <p:spPr>
          <a:xfrm>
            <a:off x="7287768" y="2510790"/>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525512" y="2428494"/>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Full-screen &amp; App</a:t>
            </a:r>
            <a:r>
              <a:rPr sz="1050" b="0" i="0" lang="en-US">
                <a:solidFill>
                  <a:srgbClr val="3B4A57"/>
                </a:solidFill>
                <a:latin typeface="Segoe UI"/>
              </a:rPr>
              <a:t> (PRO) – full-screen pages with app navigation.</a:t>
            </a:r>
          </a:p>
        </p:txBody>
      </p:sp>
      <p:sp>
        <p:nvSpPr>
          <p:cNvPr id="78" name="Oval 77"/>
          <p:cNvSpPr/>
          <p:nvPr/>
        </p:nvSpPr>
        <p:spPr>
          <a:xfrm>
            <a:off x="7287768" y="2856357"/>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525512" y="2774061"/>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Live-Ticker &amp; Monitor</a:t>
            </a:r>
            <a:r>
              <a:rPr sz="1050" b="0" i="0" lang="en-US">
                <a:solidFill>
                  <a:srgbClr val="3B4A57"/>
                </a:solidFill>
                <a:latin typeface="Segoe UI"/>
              </a:rPr>
              <a:t> – ticker values and the cards of active add-ons.</a:t>
            </a:r>
          </a:p>
        </p:txBody>
      </p:sp>
      <p:sp>
        <p:nvSpPr>
          <p:cNvPr id="80" name="Oval 79"/>
          <p:cNvSpPr/>
          <p:nvPr/>
        </p:nvSpPr>
        <p:spPr>
          <a:xfrm>
            <a:off x="7287768" y="3364611"/>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525512" y="3282315"/>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Security &amp; Maintenance</a:t>
            </a:r>
            <a:r>
              <a:rPr sz="1050" b="0" i="0" lang="en-US">
                <a:solidFill>
                  <a:srgbClr val="3B4A57"/>
                </a:solidFill>
                <a:latin typeface="Segoe UI"/>
              </a:rPr>
              <a:t> – import protection, danger zone, settings backup.</a:t>
            </a:r>
          </a:p>
        </p:txBody>
      </p:sp>
      <p:sp>
        <p:nvSpPr>
          <p:cNvPr id="82" name="Oval 81"/>
          <p:cNvSpPr/>
          <p:nvPr/>
        </p:nvSpPr>
        <p:spPr>
          <a:xfrm>
            <a:off x="7287768" y="3872865"/>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525512" y="3790569"/>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API</a:t>
            </a:r>
            <a:r>
              <a:rPr sz="1050" b="0" i="0" lang="en-US">
                <a:solidFill>
                  <a:srgbClr val="3B4A57"/>
                </a:solidFill>
                <a:latin typeface="Segoe UI"/>
              </a:rPr>
              <a:t> (PRO) – the public interface for other programs.</a:t>
            </a:r>
          </a:p>
        </p:txBody>
      </p:sp>
      <p:sp>
        <p:nvSpPr>
          <p:cNvPr id="84" name="Oval 83"/>
          <p:cNvSpPr/>
          <p:nvPr/>
        </p:nvSpPr>
        <p:spPr>
          <a:xfrm>
            <a:off x="7287768" y="4218432"/>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525512" y="4136136"/>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Shortcode Generator</a:t>
            </a:r>
            <a:r>
              <a:rPr sz="1050" b="0" i="0" lang="en-US">
                <a:solidFill>
                  <a:srgbClr val="3B4A57"/>
                </a:solidFill>
                <a:latin typeface="Segoe UI"/>
              </a:rPr>
              <a:t> – blocks and links to copy, for all roles.</a:t>
            </a:r>
          </a:p>
        </p:txBody>
      </p:sp>
      <p:sp>
        <p:nvSpPr>
          <p:cNvPr id="86" name="Oval 85"/>
          <p:cNvSpPr/>
          <p:nvPr/>
        </p:nvSpPr>
        <p:spPr>
          <a:xfrm>
            <a:off x="7287768" y="4563999"/>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525512" y="4481703"/>
            <a:ext cx="4099255" cy="219456"/>
          </a:xfrm>
          <a:prstGeom prst="rect">
            <a:avLst/>
          </a:prstGeom>
          <a:noFill/>
        </p:spPr>
        <p:txBody>
          <a:bodyPr wrap="square" lIns="0" rIns="0" tIns="0" bIns="0" anchor="t">
            <a:spAutoFit/>
          </a:bodyPr>
          <a:lstStyle/>
          <a:p>
            <a:pPr algn="l">
              <a:lnSpc>
                <a:spcPct val="122000"/>
              </a:lnSpc>
            </a:pPr>
            <a:r>
              <a:rPr sz="1050" b="1" i="0" lang="en-US">
                <a:solidFill>
                  <a:srgbClr val="3B4A57"/>
                </a:solidFill>
                <a:latin typeface="Segoe UI"/>
              </a:rPr>
              <a:t>About</a:t>
            </a:r>
            <a:r>
              <a:rPr sz="1050" b="0" i="0" lang="en-US">
                <a:solidFill>
                  <a:srgbClr val="3B4A57"/>
                </a:solidFill>
                <a:latin typeface="Segoe UI"/>
              </a:rPr>
              <a:t> – version, package &amp; license, for all roles.</a:t>
            </a:r>
          </a:p>
        </p:txBody>
      </p:sp>
      <p:sp>
        <p:nvSpPr>
          <p:cNvPr id="88" name="Rectangle 8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1" name="TextBox 9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Every tab saves on its own</a:t>
            </a:r>
            <a:r>
              <a:rPr sz="1000" b="0" i="0" lang="en-US">
                <a:solidFill>
                  <a:srgbClr val="2B3844"/>
                </a:solidFill>
                <a:latin typeface="Segoe UI"/>
              </a:rPr>
              <a:t> – its own button, its own form. The administrator tabs are not even delivered to other roles; calling them through the address bar returns you to a permitted tab. The </a:t>
            </a:r>
            <a:r>
              <a:rPr sz="1000" b="1" i="0" lang="en-US">
                <a:solidFill>
                  <a:srgbClr val="2B3844"/>
                </a:solidFill>
                <a:latin typeface="Segoe UI"/>
              </a:rPr>
              <a:t>Help</a:t>
            </a:r>
            <a:r>
              <a:rPr sz="1000" b="0" i="0" lang="en-US">
                <a:solidFill>
                  <a:srgbClr val="2B3844"/>
                </a:solidFill>
                <a:latin typeface="Segoe UI"/>
              </a:rPr>
              <a:t> is no longer a tab but a menu entry of its own.</a:t>
            </a:r>
          </a:p>
        </p:txBody>
      </p:sp>
      <p:sp>
        <p:nvSpPr>
          <p:cNvPr id="92" name="Rectangle 9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94" name="TextBox 9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27 / 140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 · DESIGN &amp; OPTIONS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Colours: eight controls for your look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8639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945930" y="1435608"/>
            <a:ext cx="5778737"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Where it applies</a:t>
            </a:r>
          </a:p>
        </p:txBody>
      </p:sp>
      <p:sp>
        <p:nvSpPr>
          <p:cNvPr id="9" name="TextBox 8"/>
          <p:cNvSpPr txBox="1"/>
          <p:nvPr/>
        </p:nvSpPr>
        <p:spPr>
          <a:xfrm>
            <a:off x="9907547" y="1435608"/>
            <a:ext cx="1644067"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Default</a:t>
            </a:r>
          </a:p>
        </p:txBody>
      </p:sp>
      <p:sp>
        <p:nvSpPr>
          <p:cNvPr id="10" name="TextBox 9"/>
          <p:cNvSpPr txBox="1"/>
          <p:nvPr/>
        </p:nvSpPr>
        <p:spPr>
          <a:xfrm>
            <a:off x="676656" y="1828165"/>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Primary Color</a:t>
            </a:r>
          </a:p>
        </p:txBody>
      </p:sp>
      <p:sp>
        <p:nvSpPr>
          <p:cNvPr id="11" name="TextBox 10"/>
          <p:cNvSpPr txBox="1"/>
          <p:nvPr/>
        </p:nvSpPr>
        <p:spPr>
          <a:xfrm>
            <a:off x="3945930" y="1828165"/>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Buttons, links, active states, borders</a:t>
            </a:r>
          </a:p>
        </p:txBody>
      </p:sp>
      <p:sp>
        <p:nvSpPr>
          <p:cNvPr id="12" name="TextBox 11"/>
          <p:cNvSpPr txBox="1"/>
          <p:nvPr/>
        </p:nvSpPr>
        <p:spPr>
          <a:xfrm>
            <a:off x="9907547" y="1828165"/>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#f76b15</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5939"/>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Secondary Color</a:t>
            </a:r>
          </a:p>
        </p:txBody>
      </p:sp>
      <p:sp>
        <p:nvSpPr>
          <p:cNvPr id="16" name="TextBox 15"/>
          <p:cNvSpPr txBox="1"/>
          <p:nvPr/>
        </p:nvSpPr>
        <p:spPr>
          <a:xfrm>
            <a:off x="3945930" y="2305939"/>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Table headers, date badges, subtle backgrounds</a:t>
            </a:r>
          </a:p>
        </p:txBody>
      </p:sp>
      <p:sp>
        <p:nvSpPr>
          <p:cNvPr id="17" name="TextBox 16"/>
          <p:cNvSpPr txBox="1"/>
          <p:nvPr/>
        </p:nvSpPr>
        <p:spPr>
          <a:xfrm>
            <a:off x="9907547" y="2305939"/>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#eef4fa</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3713"/>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Background (Toolbar)</a:t>
            </a:r>
          </a:p>
        </p:txBody>
      </p:sp>
      <p:sp>
        <p:nvSpPr>
          <p:cNvPr id="20" name="TextBox 19"/>
          <p:cNvSpPr txBox="1"/>
          <p:nvPr/>
        </p:nvSpPr>
        <p:spPr>
          <a:xfrm>
            <a:off x="3945930" y="2783713"/>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search and filter toolbar above the calendar</a:t>
            </a:r>
          </a:p>
        </p:txBody>
      </p:sp>
      <p:sp>
        <p:nvSpPr>
          <p:cNvPr id="21" name="TextBox 20"/>
          <p:cNvSpPr txBox="1"/>
          <p:nvPr/>
        </p:nvSpPr>
        <p:spPr>
          <a:xfrm>
            <a:off x="9907547" y="2783713"/>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#fff8f0</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1487"/>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Border Color</a:t>
            </a:r>
          </a:p>
        </p:txBody>
      </p:sp>
      <p:sp>
        <p:nvSpPr>
          <p:cNvPr id="25" name="TextBox 24"/>
          <p:cNvSpPr txBox="1"/>
          <p:nvPr/>
        </p:nvSpPr>
        <p:spPr>
          <a:xfrm>
            <a:off x="3945930" y="3261487"/>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Lines, table borders and separators</a:t>
            </a:r>
          </a:p>
        </p:txBody>
      </p:sp>
      <p:sp>
        <p:nvSpPr>
          <p:cNvPr id="26" name="TextBox 25"/>
          <p:cNvSpPr txBox="1"/>
          <p:nvPr/>
        </p:nvSpPr>
        <p:spPr>
          <a:xfrm>
            <a:off x="9907547" y="3261487"/>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#dcebf7</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39261"/>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Background (Tabs)</a:t>
            </a:r>
          </a:p>
        </p:txBody>
      </p:sp>
      <p:sp>
        <p:nvSpPr>
          <p:cNvPr id="29" name="TextBox 28"/>
          <p:cNvSpPr txBox="1"/>
          <p:nvPr/>
        </p:nvSpPr>
        <p:spPr>
          <a:xfrm>
            <a:off x="3945930" y="3739261"/>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date tabs above the calendar</a:t>
            </a:r>
          </a:p>
        </p:txBody>
      </p:sp>
      <p:sp>
        <p:nvSpPr>
          <p:cNvPr id="30" name="TextBox 29"/>
          <p:cNvSpPr txBox="1"/>
          <p:nvPr/>
        </p:nvSpPr>
        <p:spPr>
          <a:xfrm>
            <a:off x="9907547" y="3739261"/>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#ffffff</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17035"/>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Background (Live Section)</a:t>
            </a:r>
          </a:p>
        </p:txBody>
      </p:sp>
      <p:sp>
        <p:nvSpPr>
          <p:cNvPr id="34" name="TextBox 33"/>
          <p:cNvSpPr txBox="1"/>
          <p:nvPr/>
        </p:nvSpPr>
        <p:spPr>
          <a:xfrm>
            <a:off x="3945930" y="4217035"/>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“on now” area in the ticker</a:t>
            </a:r>
          </a:p>
        </p:txBody>
      </p:sp>
      <p:sp>
        <p:nvSpPr>
          <p:cNvPr id="35" name="TextBox 34"/>
          <p:cNvSpPr txBox="1"/>
          <p:nvPr/>
        </p:nvSpPr>
        <p:spPr>
          <a:xfrm>
            <a:off x="9907547" y="4217035"/>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#fff9f9</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4809"/>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Background (Upcoming Section)</a:t>
            </a:r>
          </a:p>
        </p:txBody>
      </p:sp>
      <p:sp>
        <p:nvSpPr>
          <p:cNvPr id="38" name="TextBox 37"/>
          <p:cNvSpPr txBox="1"/>
          <p:nvPr/>
        </p:nvSpPr>
        <p:spPr>
          <a:xfrm>
            <a:off x="3945930" y="4694809"/>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“upcoming” area in the ticker</a:t>
            </a:r>
          </a:p>
        </p:txBody>
      </p:sp>
      <p:sp>
        <p:nvSpPr>
          <p:cNvPr id="39" name="TextBox 38"/>
          <p:cNvSpPr txBox="1"/>
          <p:nvPr/>
        </p:nvSpPr>
        <p:spPr>
          <a:xfrm>
            <a:off x="9907547" y="4694809"/>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#ffffff</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2583"/>
            <a:ext cx="30863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Background (Card Footer)</a:t>
            </a:r>
          </a:p>
        </p:txBody>
      </p:sp>
      <p:sp>
        <p:nvSpPr>
          <p:cNvPr id="43" name="TextBox 42"/>
          <p:cNvSpPr txBox="1"/>
          <p:nvPr/>
        </p:nvSpPr>
        <p:spPr>
          <a:xfrm>
            <a:off x="3945930" y="5172583"/>
            <a:ext cx="577873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action bar of the compact cards</a:t>
            </a:r>
          </a:p>
        </p:txBody>
      </p:sp>
      <p:sp>
        <p:nvSpPr>
          <p:cNvPr id="44" name="TextBox 43"/>
          <p:cNvSpPr txBox="1"/>
          <p:nvPr/>
        </p:nvSpPr>
        <p:spPr>
          <a:xfrm>
            <a:off x="9907547" y="5172583"/>
            <a:ext cx="1644067"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#ffffff</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9" name="TextBox 4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Every colour change is immediately visible in the built-in preview below – you do not have to save to try something out. If the new colour does not show on the site, clear the browser cache with Ctrl + F5.</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28 / 140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 · COLOR HIGHLIGHTING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Color by venue or by category?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Venue color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The default.</a:t>
            </a:r>
            <a:r>
              <a:rPr sz="1050" b="0" i="0" lang="en-US">
                <a:solidFill>
                  <a:srgbClr val="3B4A57"/>
                </a:solidFill>
                <a:latin typeface="Segoe UI"/>
              </a:rPr>
              <a:t> Everything is colored by room. Good for events spread across many rooms – guests recognise from the shade where something takes place.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The previous behaviour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Category color</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Everything is colored by category. Good for programmes structured by subject – talk, workshop and concert then differ at a glance.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Set a color per category</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Colors are inherited</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Create rooms or categories under a parent term and one color there is enough – everything below adopts it. A parent term “Ground floor” colors all of its rooms at once.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Applies to both</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It is an either/or, not a mixed mode. </a:t>
            </a:r>
            <a:r>
              <a:rPr sz="1000" b="1" i="0" lang="en-US">
                <a:solidFill>
                  <a:srgbClr val="2B3844"/>
                </a:solidFill>
                <a:latin typeface="Segoe UI"/>
              </a:rPr>
              <a:t>Only</a:t>
            </a:r>
            <a:r>
              <a:rPr sz="1000" b="0" i="0" lang="en-US">
                <a:solidFill>
                  <a:srgbClr val="2B3844"/>
                </a:solidFill>
                <a:latin typeface="Segoe UI"/>
              </a:rPr>
              <a:t> the timetable column headers and the floor plan highlight always stay venue-colored. The color swatches in the filter follow the setting – with category color they sit on the category filter. Very light colors are safe: the text color adapts automatically.</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29 / 140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 · IMAGES &amp; PLACEHOLDERS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Images, preview and the placeholder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2249424"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Calendar Settings</a:t>
            </a:r>
          </a:p>
        </p:txBody>
      </p:sp>
      <p:sp>
        <p:nvSpPr>
          <p:cNvPr id="29" name="Rectangle 28"/>
          <p:cNvSpPr/>
          <p:nvPr/>
        </p:nvSpPr>
        <p:spPr>
          <a:xfrm>
            <a:off x="2249424" y="2103120"/>
            <a:ext cx="57391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2103120"/>
            <a:ext cx="57391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2180844"/>
            <a:ext cx="573912"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Design &amp; Options</a:t>
            </a:r>
          </a:p>
        </p:txBody>
      </p:sp>
      <p:sp>
        <p:nvSpPr>
          <p:cNvPr id="32" name="Rectangle 31"/>
          <p:cNvSpPr/>
          <p:nvPr/>
        </p:nvSpPr>
        <p:spPr>
          <a:xfrm>
            <a:off x="2859912" y="2103120"/>
            <a:ext cx="49136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859912" y="2180844"/>
            <a:ext cx="49136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34" name="Rectangle 33"/>
          <p:cNvSpPr/>
          <p:nvPr/>
        </p:nvSpPr>
        <p:spPr>
          <a:xfrm>
            <a:off x="3387852" y="2103120"/>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387852" y="2180844"/>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36" name="Rectangle 35"/>
          <p:cNvSpPr/>
          <p:nvPr/>
        </p:nvSpPr>
        <p:spPr>
          <a:xfrm>
            <a:off x="4025856" y="2103120"/>
            <a:ext cx="71149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025856" y="2180844"/>
            <a:ext cx="71149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38" name="Rectangle 37"/>
          <p:cNvSpPr/>
          <p:nvPr/>
        </p:nvSpPr>
        <p:spPr>
          <a:xfrm>
            <a:off x="4773927" y="2103120"/>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773927" y="2180844"/>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40" name="Rectangle 39"/>
          <p:cNvSpPr/>
          <p:nvPr/>
        </p:nvSpPr>
        <p:spPr>
          <a:xfrm>
            <a:off x="5549513" y="2103120"/>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549513" y="2180844"/>
            <a:ext cx="21619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42" name="Rectangle 41"/>
          <p:cNvSpPr/>
          <p:nvPr/>
        </p:nvSpPr>
        <p:spPr>
          <a:xfrm>
            <a:off x="5802289" y="2103120"/>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802289" y="2180844"/>
            <a:ext cx="65646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44" name="Rectangle 43"/>
          <p:cNvSpPr/>
          <p:nvPr/>
        </p:nvSpPr>
        <p:spPr>
          <a:xfrm>
            <a:off x="6495327" y="2103120"/>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495327" y="2180844"/>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6" name="Rectangle 45"/>
          <p:cNvSpPr/>
          <p:nvPr/>
        </p:nvSpPr>
        <p:spPr>
          <a:xfrm>
            <a:off x="2249424"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517136"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Images &amp; Placeholders</a:t>
            </a:r>
          </a:p>
        </p:txBody>
      </p:sp>
      <p:sp>
        <p:nvSpPr>
          <p:cNvPr id="51" name="TextBox 50"/>
          <p:cNvSpPr txBox="1"/>
          <p:nvPr/>
        </p:nvSpPr>
        <p:spPr>
          <a:xfrm>
            <a:off x="2377440" y="2926080"/>
            <a:ext cx="2743200"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Default Placeholder Image</a:t>
            </a:r>
          </a:p>
        </p:txBody>
      </p:sp>
      <p:sp>
        <p:nvSpPr>
          <p:cNvPr id="52" name="Rectangle 51"/>
          <p:cNvSpPr/>
          <p:nvPr/>
        </p:nvSpPr>
        <p:spPr>
          <a:xfrm>
            <a:off x="2377440" y="3145536"/>
            <a:ext cx="1188720" cy="56692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77440" y="3346704"/>
            <a:ext cx="1188720"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Preview</a:t>
            </a:r>
          </a:p>
        </p:txBody>
      </p:sp>
      <p:sp>
        <p:nvSpPr>
          <p:cNvPr id="54" name="Rounded Rectangle 53"/>
          <p:cNvSpPr/>
          <p:nvPr/>
        </p:nvSpPr>
        <p:spPr>
          <a:xfrm>
            <a:off x="3694176" y="3310128"/>
            <a:ext cx="95463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3694176" y="3360420"/>
            <a:ext cx="954633"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Select Image</a:t>
            </a:r>
          </a:p>
        </p:txBody>
      </p:sp>
      <p:sp>
        <p:nvSpPr>
          <p:cNvPr id="56" name="Rounded Rectangle 55"/>
          <p:cNvSpPr/>
          <p:nvPr/>
        </p:nvSpPr>
        <p:spPr>
          <a:xfrm>
            <a:off x="4864608" y="3310128"/>
            <a:ext cx="61447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864608" y="3360420"/>
            <a:ext cx="6144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58" name="Rectangle 57"/>
          <p:cNvSpPr/>
          <p:nvPr/>
        </p:nvSpPr>
        <p:spPr>
          <a:xfrm>
            <a:off x="2249424" y="3858768"/>
            <a:ext cx="4517136" cy="10972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2249424" y="3858768"/>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2249424" y="4133088"/>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359152" y="3927348"/>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Functions &amp; Defaults</a:t>
            </a:r>
          </a:p>
        </p:txBody>
      </p:sp>
      <p:sp>
        <p:nvSpPr>
          <p:cNvPr id="62" name="TextBox 61"/>
          <p:cNvSpPr txBox="1"/>
          <p:nvPr/>
        </p:nvSpPr>
        <p:spPr>
          <a:xfrm>
            <a:off x="2377440" y="4261104"/>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URL Slug (Permalink)</a:t>
            </a:r>
          </a:p>
        </p:txBody>
      </p:sp>
      <p:sp>
        <p:nvSpPr>
          <p:cNvPr id="63" name="Rounded Rectangle 62"/>
          <p:cNvSpPr/>
          <p:nvPr/>
        </p:nvSpPr>
        <p:spPr>
          <a:xfrm>
            <a:off x="2377440" y="4471416"/>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2468880" y="4521708"/>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events</a:t>
            </a:r>
          </a:p>
        </p:txBody>
      </p:sp>
      <p:sp>
        <p:nvSpPr>
          <p:cNvPr id="65" name="TextBox 64"/>
          <p:cNvSpPr txBox="1"/>
          <p:nvPr/>
        </p:nvSpPr>
        <p:spPr>
          <a:xfrm>
            <a:off x="4617720" y="4261104"/>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 Detail View</a:t>
            </a:r>
          </a:p>
        </p:txBody>
      </p:sp>
      <p:sp>
        <p:nvSpPr>
          <p:cNvPr id="66" name="Rounded Rectangle 65"/>
          <p:cNvSpPr/>
          <p:nvPr/>
        </p:nvSpPr>
        <p:spPr>
          <a:xfrm>
            <a:off x="4617720" y="4471416"/>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4709160" y="4521708"/>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Pop-up Modal</a:t>
            </a:r>
          </a:p>
        </p:txBody>
      </p:sp>
      <p:sp>
        <p:nvSpPr>
          <p:cNvPr id="68" name="TextBox 67"/>
          <p:cNvSpPr txBox="1"/>
          <p:nvPr/>
        </p:nvSpPr>
        <p:spPr>
          <a:xfrm>
            <a:off x="6419087" y="452170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9" name="TextBox 68"/>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How an image is found</a:t>
            </a:r>
          </a:p>
        </p:txBody>
      </p:sp>
      <p:sp>
        <p:nvSpPr>
          <p:cNvPr id="70" name="TextBox 69"/>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Default Placeholder Image</a:t>
            </a:r>
          </a:p>
        </p:txBody>
      </p:sp>
      <p:sp>
        <p:nvSpPr>
          <p:cNvPr id="71" name="TextBox 70"/>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Appears whenever a programme item cannot obtain an image at all.</a:t>
            </a:r>
          </a:p>
        </p:txBody>
      </p:sp>
      <p:sp>
        <p:nvSpPr>
          <p:cNvPr id="72" name="TextBox 71"/>
          <p:cNvSpPr txBox="1"/>
          <p:nvPr/>
        </p:nvSpPr>
        <p:spPr>
          <a:xfrm>
            <a:off x="7379208" y="233146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How an image is inherited</a:t>
            </a:r>
          </a:p>
        </p:txBody>
      </p:sp>
      <p:sp>
        <p:nvSpPr>
          <p:cNvPr id="73" name="TextBox 72"/>
          <p:cNvSpPr txBox="1"/>
          <p:nvPr/>
        </p:nvSpPr>
        <p:spPr>
          <a:xfrm>
            <a:off x="7379208" y="255117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plugin looks in this order: the item's own featured image → the main event's image → the venue's image → the placeholder. Only when everything is missing does the placeholder appear.</a:t>
            </a:r>
          </a:p>
        </p:txBody>
      </p:sp>
      <p:sp>
        <p:nvSpPr>
          <p:cNvPr id="74" name="TextBox 73"/>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Live preview</a:t>
            </a:r>
          </a:p>
        </p:txBody>
      </p:sp>
      <p:sp>
        <p:nvSpPr>
          <p:cNvPr id="75" name="TextBox 74"/>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panel below the colour fields shows immediately how tiles and buttons will look.</a:t>
            </a:r>
          </a:p>
        </p:txBody>
      </p:sp>
      <p:sp>
        <p:nvSpPr>
          <p:cNvPr id="76" name="Rectangle 7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9" name="TextBox 7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good venue image saves a lot of work: it serves as the fallback image for every programme item in that room and fills the background in the add-on's room monitor.</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30 / 140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FUNCTIONS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Functions: Event Detail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controls</a:t>
            </a:r>
          </a:p>
        </p:txBody>
      </p:sp>
      <p:sp>
        <p:nvSpPr>
          <p:cNvPr id="9" name="TextBox 8"/>
          <p:cNvSpPr txBox="1"/>
          <p:nvPr/>
        </p:nvSpPr>
        <p:spPr>
          <a:xfrm>
            <a:off x="676656" y="1931162"/>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URL Slug (Permalink)</a:t>
            </a:r>
          </a:p>
        </p:txBody>
      </p:sp>
      <p:sp>
        <p:nvSpPr>
          <p:cNvPr id="10" name="TextBox 9"/>
          <p:cNvSpPr txBox="1"/>
          <p:nvPr/>
        </p:nvSpPr>
        <p:spPr>
          <a:xfrm>
            <a:off x="3764881" y="1856232"/>
            <a:ext cx="778673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Default </a:t>
            </a:r>
            <a:r>
              <a:rPr sz="1000" b="0" i="0" lang="en-US">
                <a:solidFill>
                  <a:srgbClr val="1F2933"/>
                </a:solidFill>
                <a:latin typeface="Consolas"/>
              </a:rPr>
              <a:t>events</a:t>
            </a:r>
            <a:r>
              <a:rPr sz="1000" b="0" i="0" lang="en-US">
                <a:solidFill>
                  <a:srgbClr val="1F2933"/>
                </a:solidFill>
                <a:latin typeface="Segoe UI"/>
              </a:rPr>
              <a:t>. Enter </a:t>
            </a:r>
            <a:r>
              <a:rPr sz="1000" b="0" i="0" lang="en-US">
                <a:solidFill>
                  <a:srgbClr val="1F2933"/>
                </a:solidFill>
                <a:latin typeface="Consolas"/>
              </a:rPr>
              <a:t>programme</a:t>
            </a:r>
            <a:r>
              <a:rPr sz="1000" b="0" i="0" lang="en-US">
                <a:solidFill>
                  <a:srgbClr val="1F2933"/>
                </a:solidFill>
                <a:latin typeface="Segoe UI"/>
              </a:rPr>
              <a:t> and the address becomes </a:t>
            </a:r>
            <a:r>
              <a:rPr sz="1000" b="0" i="0" lang="en-US">
                <a:solidFill>
                  <a:srgbClr val="1F2933"/>
                </a:solidFill>
                <a:latin typeface="Consolas"/>
              </a:rPr>
              <a:t>your-site.com/programme/name-of-the-item</a:t>
            </a:r>
            <a:r>
              <a:rPr sz="1000" b="0" i="0" lang="en-US">
                <a:solidFill>
                  <a:srgbClr val="1F2933"/>
                </a:solidFill>
                <a:latin typeface="Segoe UI"/>
              </a:rPr>
              <a:t>. </a:t>
            </a:r>
            <a:r>
              <a:rPr sz="1000" b="1" i="0" lang="en-US">
                <a:solidFill>
                  <a:srgbClr val="1F2933"/>
                </a:solidFill>
                <a:latin typeface="Segoe UI"/>
              </a:rPr>
              <a:t>Afterwards you must save once under </a:t>
            </a:r>
            <a:r>
              <a:rPr sz="1000" b="1" i="0" lang="en-US">
                <a:solidFill>
                  <a:srgbClr val="1F2933"/>
                </a:solidFill>
                <a:latin typeface="Consolas"/>
              </a:rPr>
              <a:t>Settings → Permalinks</a:t>
            </a:r>
            <a:r>
              <a:rPr sz="1000" b="1" i="0" lang="en-US">
                <a:solidFill>
                  <a:srgbClr val="1F2933"/>
                </a:solidFill>
                <a:latin typeface="Segoe UI"/>
              </a:rPr>
              <a:t>.</a:t>
            </a:r>
          </a:p>
        </p:txBody>
      </p:sp>
      <p:sp>
        <p:nvSpPr>
          <p:cNvPr id="11" name="Rectangle 10"/>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34797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614930"/>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 Detail View</a:t>
            </a:r>
          </a:p>
        </p:txBody>
      </p:sp>
      <p:sp>
        <p:nvSpPr>
          <p:cNvPr id="14" name="TextBox 13"/>
          <p:cNvSpPr txBox="1"/>
          <p:nvPr/>
        </p:nvSpPr>
        <p:spPr>
          <a:xfrm>
            <a:off x="3764881" y="2540000"/>
            <a:ext cx="7786733" cy="482600"/>
          </a:xfrm>
          <a:prstGeom prst="rect">
            <a:avLst/>
          </a:prstGeom>
          <a:noFill/>
        </p:spPr>
        <p:txBody>
          <a:bodyPr wrap="square" lIns="0" rIns="0" tIns="0" bIns="0" anchor="t">
            <a:spAutoFit/>
          </a:bodyPr>
          <a:lstStyle/>
          <a:p>
            <a:pPr algn="l">
              <a:lnSpc>
                <a:spcPct val="118000"/>
              </a:lnSpc>
            </a:pPr>
            <a:r>
              <a:rPr sz="1000" b="0" i="1" lang="en-US">
                <a:solidFill>
                  <a:srgbClr val="1F2933"/>
                </a:solidFill>
                <a:latin typeface="Segoe UI"/>
              </a:rPr>
              <a:t>Separate Page</a:t>
            </a:r>
            <a:r>
              <a:rPr sz="1000" b="0" i="0" lang="en-US">
                <a:solidFill>
                  <a:srgbClr val="1F2933"/>
                </a:solidFill>
                <a:latin typeface="Segoe UI"/>
              </a:rPr>
              <a:t> – a classic subpage with its own address, good for search engines and for sharing. </a:t>
            </a:r>
            <a:r>
              <a:rPr sz="1000" b="0" i="1" lang="en-US">
                <a:solidFill>
                  <a:srgbClr val="1F2933"/>
                </a:solidFill>
                <a:latin typeface="Segoe UI"/>
              </a:rPr>
              <a:t>Pop-up Modal</a:t>
            </a:r>
            <a:r>
              <a:rPr sz="1000" b="0" i="0" lang="en-US">
                <a:solidFill>
                  <a:srgbClr val="1F2933"/>
                </a:solidFill>
                <a:latin typeface="Segoe UI"/>
              </a:rPr>
              <a:t> – opens on top of the overview; the guest keeps their filters and scroll position.</a:t>
            </a:r>
          </a:p>
        </p:txBody>
      </p:sp>
      <p:sp>
        <p:nvSpPr>
          <p:cNvPr id="15" name="Rectangle 14"/>
          <p:cNvSpPr/>
          <p:nvPr/>
        </p:nvSpPr>
        <p:spPr>
          <a:xfrm>
            <a:off x="566928" y="30317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223768"/>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Open Event Detail Page in</a:t>
            </a:r>
          </a:p>
        </p:txBody>
      </p:sp>
      <p:sp>
        <p:nvSpPr>
          <p:cNvPr id="17" name="TextBox 16"/>
          <p:cNvSpPr txBox="1"/>
          <p:nvPr/>
        </p:nvSpPr>
        <p:spPr>
          <a:xfrm>
            <a:off x="3764881" y="3223768"/>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Same or new window. Can be overridden per programme item.</a:t>
            </a:r>
          </a:p>
        </p:txBody>
      </p:sp>
      <p:sp>
        <p:nvSpPr>
          <p:cNvPr id="18" name="Rectangle 17"/>
          <p:cNvSpPr/>
          <p:nvPr/>
        </p:nvSpPr>
        <p:spPr>
          <a:xfrm>
            <a:off x="566928" y="3565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56565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757676"/>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External Link Button</a:t>
            </a:r>
          </a:p>
        </p:txBody>
      </p:sp>
      <p:sp>
        <p:nvSpPr>
          <p:cNvPr id="21" name="TextBox 20"/>
          <p:cNvSpPr txBox="1"/>
          <p:nvPr/>
        </p:nvSpPr>
        <p:spPr>
          <a:xfrm>
            <a:off x="3764881" y="3757676"/>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Shows the “More information” button below the description, linking to the stored external address.</a:t>
            </a:r>
          </a:p>
        </p:txBody>
      </p:sp>
      <p:sp>
        <p:nvSpPr>
          <p:cNvPr id="22" name="Rectangle 21"/>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366514"/>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Related Events</a:t>
            </a:r>
          </a:p>
        </p:txBody>
      </p:sp>
      <p:sp>
        <p:nvSpPr>
          <p:cNvPr id="24" name="TextBox 23"/>
          <p:cNvSpPr txBox="1"/>
          <p:nvPr/>
        </p:nvSpPr>
        <p:spPr>
          <a:xfrm>
            <a:off x="3764881" y="4291584"/>
            <a:ext cx="778673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On/off, default on. Off: the “Other Dates &amp; Related Sessions” area is neither shown nor calculated. Below it the </a:t>
            </a:r>
            <a:r>
              <a:rPr sz="1000" b="1" i="0" lang="en-US">
                <a:solidFill>
                  <a:srgbClr val="1F2933"/>
                </a:solidFill>
                <a:latin typeface="Segoe UI"/>
              </a:rPr>
              <a:t>smart display</a:t>
            </a:r>
            <a:r>
              <a:rPr sz="1000" b="0" i="0" lang="en-US">
                <a:solidFill>
                  <a:srgbClr val="1F2933"/>
                </a:solidFill>
                <a:latin typeface="Segoe UI"/>
              </a:rPr>
              <a:t>: while the event is running, past dates are hidden; once everything is over, they all reappear.</a:t>
            </a:r>
          </a:p>
        </p:txBody>
      </p:sp>
      <p:sp>
        <p:nvSpPr>
          <p:cNvPr id="25" name="Rectangle 24"/>
          <p:cNvSpPr/>
          <p:nvPr/>
        </p:nvSpPr>
        <p:spPr>
          <a:xfrm>
            <a:off x="566928" y="478332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8" name="TextBox 2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31 / 140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FUNCTIONS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Functions: Speakers &amp; Speaker Directory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702306"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Setting</a:t>
            </a:r>
          </a:p>
        </p:txBody>
      </p:sp>
      <p:sp>
        <p:nvSpPr>
          <p:cNvPr id="8" name="TextBox 7"/>
          <p:cNvSpPr txBox="1"/>
          <p:nvPr/>
        </p:nvSpPr>
        <p:spPr>
          <a:xfrm>
            <a:off x="4561842" y="1435608"/>
            <a:ext cx="698977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it controls</a:t>
            </a:r>
          </a:p>
        </p:txBody>
      </p:sp>
      <p:sp>
        <p:nvSpPr>
          <p:cNvPr id="9" name="Rectangle 8"/>
          <p:cNvSpPr/>
          <p:nvPr/>
        </p:nvSpPr>
        <p:spPr>
          <a:xfrm>
            <a:off x="566928" y="1664208"/>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66928" y="1664208"/>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76656" y="1856232"/>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Directory Search &amp; Role Filter</a:t>
            </a:r>
          </a:p>
        </p:txBody>
      </p:sp>
      <p:sp>
        <p:nvSpPr>
          <p:cNvPr id="12" name="TextBox 11"/>
          <p:cNvSpPr txBox="1"/>
          <p:nvPr/>
        </p:nvSpPr>
        <p:spPr>
          <a:xfrm>
            <a:off x="4561842" y="1856232"/>
            <a:ext cx="698977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Default off. On: search field and the multiple selection “All Roles” above the directory.</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2190623"/>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0623"/>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82647"/>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Directory Default Layout</a:t>
            </a:r>
          </a:p>
        </p:txBody>
      </p:sp>
      <p:sp>
        <p:nvSpPr>
          <p:cNvPr id="18" name="TextBox 17"/>
          <p:cNvSpPr txBox="1"/>
          <p:nvPr/>
        </p:nvSpPr>
        <p:spPr>
          <a:xfrm>
            <a:off x="4561842" y="2382647"/>
            <a:ext cx="6989772" cy="325247"/>
          </a:xfrm>
          <a:prstGeom prst="rect">
            <a:avLst/>
          </a:prstGeom>
          <a:noFill/>
        </p:spPr>
        <p:txBody>
          <a:bodyPr wrap="square" lIns="0" rIns="0" tIns="0" bIns="0" anchor="t">
            <a:spAutoFit/>
          </a:bodyPr>
          <a:lstStyle/>
          <a:p>
            <a:pPr algn="l">
              <a:lnSpc>
                <a:spcPct val="118000"/>
              </a:lnSpc>
            </a:pPr>
            <a:r>
              <a:rPr sz="950" b="0" i="1" lang="en-US">
                <a:solidFill>
                  <a:srgbClr val="1F2933"/>
                </a:solidFill>
                <a:latin typeface="Segoe UI"/>
              </a:rPr>
              <a:t>Grid (default)</a:t>
            </a:r>
            <a:r>
              <a:rPr sz="950" b="0" i="0" lang="en-US">
                <a:solidFill>
                  <a:srgbClr val="1F2933"/>
                </a:solidFill>
                <a:latin typeface="Segoe UI"/>
              </a:rPr>
              <a:t>, </a:t>
            </a:r>
            <a:r>
              <a:rPr sz="950" b="0" i="1" lang="en-US">
                <a:solidFill>
                  <a:srgbClr val="1F2933"/>
                </a:solidFill>
                <a:latin typeface="Segoe UI"/>
              </a:rPr>
              <a:t>List</a:t>
            </a:r>
            <a:r>
              <a:rPr sz="950" b="0" i="0" lang="en-US">
                <a:solidFill>
                  <a:srgbClr val="1F2933"/>
                </a:solidFill>
                <a:latin typeface="Segoe UI"/>
              </a:rPr>
              <a:t> or </a:t>
            </a:r>
            <a:r>
              <a:rPr sz="950" b="0" i="1" lang="en-US">
                <a:solidFill>
                  <a:srgbClr val="1F2933"/>
                </a:solidFill>
                <a:latin typeface="Segoe UI"/>
              </a:rPr>
              <a:t>Grid (Desktop) / List (Mobile)</a:t>
            </a:r>
            <a:r>
              <a:rPr sz="950" b="0" i="0" lang="en-US">
                <a:solidFill>
                  <a:srgbClr val="1F2933"/>
                </a:solidFill>
                <a:latin typeface="Segoe UI"/>
              </a:rPr>
              <a:t> – on a phone then a list without switcher.</a:t>
            </a:r>
          </a:p>
        </p:txBody>
      </p:sp>
      <p:sp>
        <p:nvSpPr>
          <p:cNvPr id="19" name="Rectangle 18"/>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2717038"/>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2717038"/>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09062"/>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Directory View Switcher</a:t>
            </a:r>
          </a:p>
        </p:txBody>
      </p:sp>
      <p:sp>
        <p:nvSpPr>
          <p:cNvPr id="23" name="TextBox 22"/>
          <p:cNvSpPr txBox="1"/>
          <p:nvPr/>
        </p:nvSpPr>
        <p:spPr>
          <a:xfrm>
            <a:off x="4561842" y="2909062"/>
            <a:ext cx="698977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Default on. Grid / list switcher in the toolbar.</a:t>
            </a:r>
          </a:p>
        </p:txBody>
      </p:sp>
      <p:sp>
        <p:nvSpPr>
          <p:cNvPr id="24" name="Rectangle 23"/>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243453"/>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243453"/>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35477"/>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Directory Sorting &amp; Grouping</a:t>
            </a:r>
          </a:p>
        </p:txBody>
      </p:sp>
      <p:sp>
        <p:nvSpPr>
          <p:cNvPr id="29" name="TextBox 28"/>
          <p:cNvSpPr txBox="1"/>
          <p:nvPr/>
        </p:nvSpPr>
        <p:spPr>
          <a:xfrm>
            <a:off x="4561842" y="3435477"/>
            <a:ext cx="6989772" cy="325247"/>
          </a:xfrm>
          <a:prstGeom prst="rect">
            <a:avLst/>
          </a:prstGeom>
          <a:noFill/>
        </p:spPr>
        <p:txBody>
          <a:bodyPr wrap="square" lIns="0" rIns="0" tIns="0" bIns="0" anchor="t">
            <a:spAutoFit/>
          </a:bodyPr>
          <a:lstStyle/>
          <a:p>
            <a:pPr algn="l">
              <a:lnSpc>
                <a:spcPct val="118000"/>
              </a:lnSpc>
            </a:pPr>
            <a:r>
              <a:rPr sz="950" b="0" i="1" lang="en-US">
                <a:solidFill>
                  <a:srgbClr val="1F2933"/>
                </a:solidFill>
                <a:latin typeface="Segoe UI"/>
              </a:rPr>
              <a:t>Alphabetical by name (default)</a:t>
            </a:r>
            <a:r>
              <a:rPr sz="950" b="0" i="0" lang="en-US">
                <a:solidFill>
                  <a:srgbClr val="1F2933"/>
                </a:solidFill>
                <a:latin typeface="Segoe UI"/>
              </a:rPr>
              <a:t> or </a:t>
            </a:r>
            <a:r>
              <a:rPr sz="950" b="0" i="1" lang="en-US">
                <a:solidFill>
                  <a:srgbClr val="1F2933"/>
                </a:solidFill>
                <a:latin typeface="Segoe UI"/>
              </a:rPr>
              <a:t>Grouped by role (alphabetical headings)</a:t>
            </a:r>
            <a:r>
              <a:rPr sz="950" b="0" i="0" lang="en-US">
                <a:solidFill>
                  <a:srgbClr val="1F2933"/>
                </a:solidFill>
                <a:latin typeface="Segoe UI"/>
              </a:rPr>
              <a:t>.</a:t>
            </a:r>
          </a:p>
        </p:txBody>
      </p:sp>
      <p:sp>
        <p:nvSpPr>
          <p:cNvPr id="30" name="Rectangle 29"/>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76656" y="3961891"/>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URL Slug (Permalink)</a:t>
            </a:r>
          </a:p>
        </p:txBody>
      </p:sp>
      <p:sp>
        <p:nvSpPr>
          <p:cNvPr id="32" name="TextBox 31"/>
          <p:cNvSpPr txBox="1"/>
          <p:nvPr/>
        </p:nvSpPr>
        <p:spPr>
          <a:xfrm>
            <a:off x="4561842" y="3961891"/>
            <a:ext cx="698977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Default </a:t>
            </a:r>
            <a:r>
              <a:rPr sz="950" b="0" i="0" lang="en-US">
                <a:solidFill>
                  <a:srgbClr val="1F2933"/>
                </a:solidFill>
                <a:latin typeface="Consolas"/>
              </a:rPr>
              <a:t>speakers</a:t>
            </a:r>
            <a:r>
              <a:rPr sz="950" b="0" i="0" lang="en-US">
                <a:solidFill>
                  <a:srgbClr val="1F2933"/>
                </a:solidFill>
                <a:latin typeface="Segoe UI"/>
              </a:rPr>
              <a:t>. Save the permalinks once afterwards.</a:t>
            </a:r>
          </a:p>
        </p:txBody>
      </p:sp>
      <p:sp>
        <p:nvSpPr>
          <p:cNvPr id="33" name="Rectangle 32"/>
          <p:cNvSpPr/>
          <p:nvPr/>
        </p:nvSpPr>
        <p:spPr>
          <a:xfrm>
            <a:off x="566928" y="42962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429628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76656" y="4488306"/>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Detail View</a:t>
            </a:r>
          </a:p>
        </p:txBody>
      </p:sp>
      <p:sp>
        <p:nvSpPr>
          <p:cNvPr id="36" name="TextBox 35"/>
          <p:cNvSpPr txBox="1"/>
          <p:nvPr/>
        </p:nvSpPr>
        <p:spPr>
          <a:xfrm>
            <a:off x="4561842" y="4488306"/>
            <a:ext cx="6989772" cy="325247"/>
          </a:xfrm>
          <a:prstGeom prst="rect">
            <a:avLst/>
          </a:prstGeom>
          <a:noFill/>
        </p:spPr>
        <p:txBody>
          <a:bodyPr wrap="square" lIns="0" rIns="0" tIns="0" bIns="0" anchor="t">
            <a:spAutoFit/>
          </a:bodyPr>
          <a:lstStyle/>
          <a:p>
            <a:pPr algn="l">
              <a:lnSpc>
                <a:spcPct val="118000"/>
              </a:lnSpc>
            </a:pPr>
            <a:r>
              <a:rPr sz="950" b="0" i="1" lang="en-US">
                <a:solidFill>
                  <a:srgbClr val="1F2933"/>
                </a:solidFill>
                <a:latin typeface="Segoe UI"/>
              </a:rPr>
              <a:t>Same as events (default)</a:t>
            </a:r>
            <a:r>
              <a:rPr sz="950" b="0" i="0" lang="en-US">
                <a:solidFill>
                  <a:srgbClr val="1F2933"/>
                </a:solidFill>
                <a:latin typeface="Segoe UI"/>
              </a:rPr>
              <a:t>, </a:t>
            </a:r>
            <a:r>
              <a:rPr sz="950" b="0" i="1" lang="en-US">
                <a:solidFill>
                  <a:srgbClr val="1F2933"/>
                </a:solidFill>
                <a:latin typeface="Segoe UI"/>
              </a:rPr>
              <a:t>Separate Page</a:t>
            </a:r>
            <a:r>
              <a:rPr sz="950" b="0" i="0" lang="en-US">
                <a:solidFill>
                  <a:srgbClr val="1F2933"/>
                </a:solidFill>
                <a:latin typeface="Segoe UI"/>
              </a:rPr>
              <a:t> or </a:t>
            </a:r>
            <a:r>
              <a:rPr sz="950" b="0" i="1" lang="en-US">
                <a:solidFill>
                  <a:srgbClr val="1F2933"/>
                </a:solidFill>
                <a:latin typeface="Segoe UI"/>
              </a:rPr>
              <a:t>Pop-up Modal</a:t>
            </a:r>
            <a:r>
              <a:rPr sz="950" b="0" i="0" lang="en-US">
                <a:solidFill>
                  <a:srgbClr val="1F2933"/>
                </a:solidFill>
                <a:latin typeface="Segoe UI"/>
              </a:rPr>
              <a:t>.</a:t>
            </a:r>
          </a:p>
        </p:txBody>
      </p:sp>
      <p:sp>
        <p:nvSpPr>
          <p:cNvPr id="37" name="Rectangle 36"/>
          <p:cNvSpPr/>
          <p:nvPr/>
        </p:nvSpPr>
        <p:spPr>
          <a:xfrm>
            <a:off x="566928" y="48226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5014721"/>
            <a:ext cx="370230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Speaker: Appearances / Exhibitor Booths</a:t>
            </a:r>
          </a:p>
        </p:txBody>
      </p:sp>
      <p:sp>
        <p:nvSpPr>
          <p:cNvPr id="39" name="TextBox 38"/>
          <p:cNvSpPr txBox="1"/>
          <p:nvPr/>
        </p:nvSpPr>
        <p:spPr>
          <a:xfrm>
            <a:off x="4561842" y="5014721"/>
            <a:ext cx="698977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On/off, default on, each with a smart display: past ones are hidden as long as upcoming ones exist.</a:t>
            </a:r>
          </a:p>
        </p:txBody>
      </p:sp>
      <p:sp>
        <p:nvSpPr>
          <p:cNvPr id="40" name="Rectangle 39"/>
          <p:cNvSpPr/>
          <p:nvPr/>
        </p:nvSpPr>
        <p:spPr>
          <a:xfrm>
            <a:off x="566928" y="5349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550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550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669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669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Every directory setting can be overridden per embed: </a:t>
            </a:r>
            <a:r>
              <a:rPr sz="1000" b="0" i="0" lang="en-US">
                <a:solidFill>
                  <a:srgbClr val="2B3844"/>
                </a:solidFill>
                <a:latin typeface="Consolas"/>
              </a:rPr>
              <a:t>search</a:t>
            </a:r>
            <a:r>
              <a:rPr sz="1000" b="0" i="0" lang="en-US">
                <a:solidFill>
                  <a:srgbClr val="2B3844"/>
                </a:solidFill>
                <a:latin typeface="Segoe UI"/>
              </a:rPr>
              <a:t>, </a:t>
            </a:r>
            <a:r>
              <a:rPr sz="1000" b="0" i="0" lang="en-US">
                <a:solidFill>
                  <a:srgbClr val="2B3844"/>
                </a:solidFill>
                <a:latin typeface="Consolas"/>
              </a:rPr>
              <a:t>layout</a:t>
            </a:r>
            <a:r>
              <a:rPr sz="1000" b="0" i="0" lang="en-US">
                <a:solidFill>
                  <a:srgbClr val="2B3844"/>
                </a:solidFill>
                <a:latin typeface="Segoe UI"/>
              </a:rPr>
              <a:t>, </a:t>
            </a:r>
            <a:r>
              <a:rPr sz="1000" b="0" i="0" lang="en-US">
                <a:solidFill>
                  <a:srgbClr val="2B3844"/>
                </a:solidFill>
                <a:latin typeface="Consolas"/>
              </a:rPr>
              <a:t>show_view_toggles</a:t>
            </a:r>
            <a:r>
              <a:rPr sz="1000" b="0" i="0" lang="en-US">
                <a:solidFill>
                  <a:srgbClr val="2B3844"/>
                </a:solidFill>
                <a:latin typeface="Segoe UI"/>
              </a:rPr>
              <a:t>, </a:t>
            </a:r>
            <a:r>
              <a:rPr sz="1000" b="0" i="0" lang="en-US">
                <a:solidFill>
                  <a:srgbClr val="2B3844"/>
                </a:solidFill>
                <a:latin typeface="Consolas"/>
              </a:rPr>
              <a:t>group_by</a:t>
            </a:r>
            <a:r>
              <a:rPr sz="1000" b="0" i="0" lang="en-US">
                <a:solidFill>
                  <a:srgbClr val="2B3844"/>
                </a:solidFill>
                <a:latin typeface="Segoe UI"/>
              </a:rPr>
              <a:t> – see chapter 7.</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32 / 140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FUNCTIONS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Functions: Calendar View &amp; Layout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controls</a:t>
            </a:r>
          </a:p>
        </p:txBody>
      </p:sp>
      <p:sp>
        <p:nvSpPr>
          <p:cNvPr id="9" name="TextBox 8"/>
          <p:cNvSpPr txBox="1"/>
          <p:nvPr/>
        </p:nvSpPr>
        <p:spPr>
          <a:xfrm>
            <a:off x="676656" y="1856232"/>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Default View</a:t>
            </a:r>
          </a:p>
        </p:txBody>
      </p:sp>
      <p:sp>
        <p:nvSpPr>
          <p:cNvPr id="10" name="TextBox 9"/>
          <p:cNvSpPr txBox="1"/>
          <p:nvPr/>
        </p:nvSpPr>
        <p:spPr>
          <a:xfrm>
            <a:off x="3764881" y="1856232"/>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How the calendar starts: </a:t>
            </a:r>
            <a:r>
              <a:rPr sz="1000" b="0" i="1" lang="en-US">
                <a:solidFill>
                  <a:srgbClr val="1F2933"/>
                </a:solidFill>
                <a:latin typeface="Segoe UI"/>
              </a:rPr>
              <a:t>Grid</a:t>
            </a:r>
            <a:r>
              <a:rPr sz="1000" b="0" i="0" lang="en-US">
                <a:solidFill>
                  <a:srgbClr val="1F2933"/>
                </a:solidFill>
                <a:latin typeface="Segoe UI"/>
              </a:rPr>
              <a:t> (with images) or </a:t>
            </a:r>
            <a:r>
              <a:rPr sz="1000" b="0" i="1" lang="en-US">
                <a:solidFill>
                  <a:srgbClr val="1F2933"/>
                </a:solidFill>
                <a:latin typeface="Segoe UI"/>
              </a:rPr>
              <a:t>List</a:t>
            </a:r>
            <a:r>
              <a:rPr sz="1000" b="0" i="0" lang="en-US">
                <a:solidFill>
                  <a:srgbClr val="1F2933"/>
                </a:solidFill>
                <a:latin typeface="Segoe UI"/>
              </a:rPr>
              <a:t> (compact).</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65070"/>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Grid Layout Mode</a:t>
            </a:r>
          </a:p>
        </p:txBody>
      </p:sp>
      <p:sp>
        <p:nvSpPr>
          <p:cNvPr id="14" name="TextBox 13"/>
          <p:cNvSpPr txBox="1"/>
          <p:nvPr/>
        </p:nvSpPr>
        <p:spPr>
          <a:xfrm>
            <a:off x="3764881" y="2390140"/>
            <a:ext cx="7786733" cy="482600"/>
          </a:xfrm>
          <a:prstGeom prst="rect">
            <a:avLst/>
          </a:prstGeom>
          <a:noFill/>
        </p:spPr>
        <p:txBody>
          <a:bodyPr wrap="square" lIns="0" rIns="0" tIns="0" bIns="0" anchor="t">
            <a:spAutoFit/>
          </a:bodyPr>
          <a:lstStyle/>
          <a:p>
            <a:pPr algn="l">
              <a:lnSpc>
                <a:spcPct val="118000"/>
              </a:lnSpc>
            </a:pPr>
            <a:r>
              <a:rPr sz="1000" b="0" i="1" lang="en-US">
                <a:solidFill>
                  <a:srgbClr val="1F2933"/>
                </a:solidFill>
                <a:latin typeface="Segoe UI"/>
              </a:rPr>
              <a:t>Full Width</a:t>
            </a:r>
            <a:r>
              <a:rPr sz="1000" b="0" i="0" lang="en-US">
                <a:solidFill>
                  <a:srgbClr val="1F2933"/>
                </a:solidFill>
                <a:latin typeface="Segoe UI"/>
              </a:rPr>
              <a:t> uses all available space – on very wide screens that produces many columns. </a:t>
            </a:r>
            <a:r>
              <a:rPr sz="1000" b="0" i="1" lang="en-US">
                <a:solidFill>
                  <a:srgbClr val="1F2933"/>
                </a:solidFill>
                <a:latin typeface="Segoe UI"/>
              </a:rPr>
              <a:t>Boxed</a:t>
            </a:r>
            <a:r>
              <a:rPr sz="1000" b="0" i="0" lang="en-US">
                <a:solidFill>
                  <a:srgbClr val="1F2933"/>
                </a:solidFill>
                <a:latin typeface="Segoe UI"/>
              </a:rPr>
              <a:t> limits the width to 1200 pixels and at most four tiles per row.</a:t>
            </a:r>
          </a:p>
        </p:txBody>
      </p:sp>
      <p:sp>
        <p:nvSpPr>
          <p:cNvPr id="15" name="Rectangle 14"/>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73908"/>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Entries per page</a:t>
            </a:r>
          </a:p>
        </p:txBody>
      </p:sp>
      <p:sp>
        <p:nvSpPr>
          <p:cNvPr id="17" name="TextBox 16"/>
          <p:cNvSpPr txBox="1"/>
          <p:nvPr/>
        </p:nvSpPr>
        <p:spPr>
          <a:xfrm>
            <a:off x="3764881" y="3073908"/>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How many programme items are loaded at once.</a:t>
            </a:r>
          </a:p>
        </p:txBody>
      </p:sp>
      <p:sp>
        <p:nvSpPr>
          <p:cNvPr id="18" name="Rectangle 17"/>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1579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07816"/>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Pagination</a:t>
            </a:r>
          </a:p>
        </p:txBody>
      </p:sp>
      <p:sp>
        <p:nvSpPr>
          <p:cNvPr id="21" name="TextBox 20"/>
          <p:cNvSpPr txBox="1"/>
          <p:nvPr/>
        </p:nvSpPr>
        <p:spPr>
          <a:xfrm>
            <a:off x="3764881" y="3607816"/>
            <a:ext cx="7786733" cy="332740"/>
          </a:xfrm>
          <a:prstGeom prst="rect">
            <a:avLst/>
          </a:prstGeom>
          <a:noFill/>
        </p:spPr>
        <p:txBody>
          <a:bodyPr wrap="square" lIns="0" rIns="0" tIns="0" bIns="0" anchor="t">
            <a:spAutoFit/>
          </a:bodyPr>
          <a:lstStyle/>
          <a:p>
            <a:pPr algn="l">
              <a:lnSpc>
                <a:spcPct val="118000"/>
              </a:lnSpc>
            </a:pPr>
            <a:r>
              <a:rPr sz="1000" b="0" i="1" lang="en-US">
                <a:solidFill>
                  <a:srgbClr val="1F2933"/>
                </a:solidFill>
                <a:latin typeface="Segoe UI"/>
              </a:rPr>
              <a:t>Page navigation (1, 2, 3 …)</a:t>
            </a:r>
            <a:r>
              <a:rPr sz="1000" b="0" i="0" lang="en-US">
                <a:solidFill>
                  <a:srgbClr val="1F2933"/>
                </a:solidFill>
                <a:latin typeface="Segoe UI"/>
              </a:rPr>
              <a:t>, a </a:t>
            </a:r>
            <a:r>
              <a:rPr sz="1000" b="0" i="1" lang="en-US">
                <a:solidFill>
                  <a:srgbClr val="1F2933"/>
                </a:solidFill>
                <a:latin typeface="Segoe UI"/>
              </a:rPr>
              <a:t>“Load more” button</a:t>
            </a:r>
            <a:r>
              <a:rPr sz="1000" b="0" i="0" lang="en-US">
                <a:solidFill>
                  <a:srgbClr val="1F2933"/>
                </a:solidFill>
                <a:latin typeface="Segoe UI"/>
              </a:rPr>
              <a:t>, or </a:t>
            </a:r>
            <a:r>
              <a:rPr sz="1000" b="0" i="1" lang="en-US">
                <a:solidFill>
                  <a:srgbClr val="1F2933"/>
                </a:solidFill>
                <a:latin typeface="Segoe UI"/>
              </a:rPr>
              <a:t>none</a:t>
            </a:r>
            <a:r>
              <a:rPr sz="1000" b="0" i="0" lang="en-US">
                <a:solidFill>
                  <a:srgbClr val="1F2933"/>
                </a:solidFill>
                <a:latin typeface="Segoe UI"/>
              </a:rPr>
              <a:t> (everything at once).</a:t>
            </a:r>
          </a:p>
        </p:txBody>
      </p:sp>
      <p:sp>
        <p:nvSpPr>
          <p:cNvPr id="22" name="Rectangle 21"/>
          <p:cNvSpPr/>
          <p:nvPr/>
        </p:nvSpPr>
        <p:spPr>
          <a:xfrm>
            <a:off x="566928" y="39497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141724"/>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View Switcher</a:t>
            </a:r>
          </a:p>
        </p:txBody>
      </p:sp>
      <p:sp>
        <p:nvSpPr>
          <p:cNvPr id="24" name="TextBox 23"/>
          <p:cNvSpPr txBox="1"/>
          <p:nvPr/>
        </p:nvSpPr>
        <p:spPr>
          <a:xfrm>
            <a:off x="3764881" y="4141724"/>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Shows or hides the Grid/List buttons in the toolbar.</a:t>
            </a:r>
          </a:p>
        </p:txBody>
      </p:sp>
      <p:sp>
        <p:nvSpPr>
          <p:cNvPr id="25" name="Rectangle 24"/>
          <p:cNvSpPr/>
          <p:nvPr/>
        </p:nvSpPr>
        <p:spPr>
          <a:xfrm>
            <a:off x="566928" y="448360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483608"/>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483608"/>
            <a:ext cx="11057839" cy="683768"/>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483608"/>
            <a:ext cx="41148" cy="68376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76656" y="4750562"/>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 days</a:t>
            </a:r>
          </a:p>
        </p:txBody>
      </p:sp>
      <p:sp>
        <p:nvSpPr>
          <p:cNvPr id="30" name="TextBox 29"/>
          <p:cNvSpPr txBox="1"/>
          <p:nvPr/>
        </p:nvSpPr>
        <p:spPr>
          <a:xfrm>
            <a:off x="3764881" y="4675632"/>
            <a:ext cx="778673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 “All days” in front of the day selection – default off. On: an extra tab before the first day shows the whole programme in chronological order, with the date on each entry. Not in the timetable.</a:t>
            </a:r>
          </a:p>
        </p:txBody>
      </p:sp>
      <p:sp>
        <p:nvSpPr>
          <p:cNvPr id="31" name="Rectangle 30"/>
          <p:cNvSpPr/>
          <p:nvPr/>
        </p:nvSpPr>
        <p:spPr>
          <a:xfrm>
            <a:off x="566928" y="51673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33 / 140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FUNCTIONS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Functions: Filters &amp; Search</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controls</a:t>
            </a:r>
          </a:p>
        </p:txBody>
      </p:sp>
      <p:sp>
        <p:nvSpPr>
          <p:cNvPr id="9" name="TextBox 8"/>
          <p:cNvSpPr txBox="1"/>
          <p:nvPr/>
        </p:nvSpPr>
        <p:spPr>
          <a:xfrm>
            <a:off x="676656" y="1856232"/>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Filter Layout</a:t>
            </a:r>
          </a:p>
        </p:txBody>
      </p:sp>
      <p:sp>
        <p:nvSpPr>
          <p:cNvPr id="10" name="TextBox 9"/>
          <p:cNvSpPr txBox="1"/>
          <p:nvPr/>
        </p:nvSpPr>
        <p:spPr>
          <a:xfrm>
            <a:off x="3764881" y="1856232"/>
            <a:ext cx="7786733" cy="332740"/>
          </a:xfrm>
          <a:prstGeom prst="rect">
            <a:avLst/>
          </a:prstGeom>
          <a:noFill/>
        </p:spPr>
        <p:txBody>
          <a:bodyPr wrap="square" lIns="0" rIns="0" tIns="0" bIns="0" anchor="t">
            <a:spAutoFit/>
          </a:bodyPr>
          <a:lstStyle/>
          <a:p>
            <a:pPr algn="l">
              <a:lnSpc>
                <a:spcPct val="118000"/>
              </a:lnSpc>
            </a:pPr>
            <a:r>
              <a:rPr sz="1000" b="0" i="1" lang="en-US">
                <a:solidFill>
                  <a:srgbClr val="1F2933"/>
                </a:solidFill>
                <a:latin typeface="Segoe UI"/>
              </a:rPr>
              <a:t>Classic</a:t>
            </a:r>
            <a:r>
              <a:rPr sz="1000" b="0" i="0" lang="en-US">
                <a:solidFill>
                  <a:srgbClr val="1F2933"/>
                </a:solidFill>
                <a:latin typeface="Segoe UI"/>
              </a:rPr>
              <a:t> (tabs and drop-downs), </a:t>
            </a:r>
            <a:r>
              <a:rPr sz="1000" b="0" i="1" lang="en-US">
                <a:solidFill>
                  <a:srgbClr val="1F2933"/>
                </a:solidFill>
                <a:latin typeface="Segoe UI"/>
              </a:rPr>
              <a:t>Modern</a:t>
            </a:r>
            <a:r>
              <a:rPr sz="1000" b="0" i="0" lang="en-US">
                <a:solidFill>
                  <a:srgbClr val="1F2933"/>
                </a:solidFill>
                <a:latin typeface="Segoe UI"/>
              </a:rPr>
              <a:t> (large tiles, good for touch) or mixed: </a:t>
            </a:r>
            <a:r>
              <a:rPr sz="1000" b="0" i="1" lang="en-US">
                <a:solidFill>
                  <a:srgbClr val="1F2933"/>
                </a:solidFill>
                <a:latin typeface="Segoe UI"/>
              </a:rPr>
              <a:t>Desktop Classic / Mobile Modern</a:t>
            </a:r>
            <a:r>
              <a:rPr sz="1000" b="0" i="0" lang="en-US">
                <a:solidFill>
                  <a:srgbClr val="1F2933"/>
                </a:solidFill>
                <a:latin typeface="Segoe UI"/>
              </a:rPr>
              <a:t>.</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65070"/>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Floating Search Bar (Mobile &amp; Tablet)</a:t>
            </a:r>
          </a:p>
        </p:txBody>
      </p:sp>
      <p:sp>
        <p:nvSpPr>
          <p:cNvPr id="14" name="TextBox 13"/>
          <p:cNvSpPr txBox="1"/>
          <p:nvPr/>
        </p:nvSpPr>
        <p:spPr>
          <a:xfrm>
            <a:off x="3764881" y="2390140"/>
            <a:ext cx="778673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Shows a search bar at the bottom of the screen on phones and tablets, from which the filters unfold upwards. Also applies when the page runs as an app from the home screen. On a computer the switch changes nothing.</a:t>
            </a:r>
          </a:p>
        </p:txBody>
      </p:sp>
      <p:sp>
        <p:nvSpPr>
          <p:cNvPr id="15" name="Rectangle 14"/>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73908"/>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Filter</a:t>
            </a:r>
          </a:p>
        </p:txBody>
      </p:sp>
      <p:sp>
        <p:nvSpPr>
          <p:cNvPr id="17" name="TextBox 16"/>
          <p:cNvSpPr txBox="1"/>
          <p:nvPr/>
        </p:nvSpPr>
        <p:spPr>
          <a:xfrm>
            <a:off x="3764881" y="3073908"/>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Shows or hides the category filter. With category color it shows the color swatches, the venue filter then only the names.</a:t>
            </a:r>
          </a:p>
        </p:txBody>
      </p:sp>
      <p:sp>
        <p:nvSpPr>
          <p:cNvPr id="18" name="Rectangle 17"/>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15792"/>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415792"/>
            <a:ext cx="11057839" cy="683768"/>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415792"/>
            <a:ext cx="41148" cy="68376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682746"/>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Copy filter link</a:t>
            </a:r>
          </a:p>
        </p:txBody>
      </p:sp>
      <p:sp>
        <p:nvSpPr>
          <p:cNvPr id="23" name="TextBox 22"/>
          <p:cNvSpPr txBox="1"/>
          <p:nvPr/>
        </p:nvSpPr>
        <p:spPr>
          <a:xfrm>
            <a:off x="3764881" y="3607816"/>
            <a:ext cx="778673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Default on. Shows the “Copy filter link” button as soon as a filter is active. With </a:t>
            </a:r>
            <a:r>
              <a:rPr sz="1000" b="1" i="0" lang="en-US">
                <a:solidFill>
                  <a:srgbClr val="1F2933"/>
                </a:solidFill>
                <a:latin typeface="Segoe UI"/>
              </a:rPr>
              <a:t>Include search term</a:t>
            </a:r>
            <a:r>
              <a:rPr sz="1000" b="0" i="0" lang="en-US">
                <a:solidFill>
                  <a:srgbClr val="1F2933"/>
                </a:solidFill>
                <a:latin typeface="Segoe UI"/>
              </a:rPr>
              <a:t> (default off) a search alone also shows the button, and the term is part of the link.</a:t>
            </a:r>
          </a:p>
        </p:txBody>
      </p:sp>
      <p:sp>
        <p:nvSpPr>
          <p:cNvPr id="24" name="Rectangle 23"/>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30072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0072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441960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8" name="TextBox 27"/>
          <p:cNvSpPr txBox="1"/>
          <p:nvPr/>
        </p:nvSpPr>
        <p:spPr>
          <a:xfrm>
            <a:off x="1773936" y="441960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Venues and categories are </a:t>
            </a:r>
            <a:r>
              <a:rPr sz="1000" b="1" i="0" lang="en-US">
                <a:solidFill>
                  <a:srgbClr val="2B3844"/>
                </a:solidFill>
                <a:latin typeface="Segoe UI"/>
              </a:rPr>
              <a:t>multi-selects</a:t>
            </a:r>
            <a:r>
              <a:rPr sz="1000" b="0" i="0" lang="en-US">
                <a:solidFill>
                  <a:srgbClr val="2B3844"/>
                </a:solidFill>
                <a:latin typeface="Segoe UI"/>
              </a:rPr>
              <a:t> in the front end: guests tick several, and the field then shows for example “2 selected”. Favourites are never part of a copied filter link.</a:t>
            </a:r>
          </a:p>
        </p:txBody>
      </p:sp>
      <p:sp>
        <p:nvSpPr>
          <p:cNvPr id="29" name="Rectangle 2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1" name="TextBox 3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34 / 140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FUNCTIONS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Functions: Actions &amp; Integrations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controls</a:t>
            </a:r>
          </a:p>
        </p:txBody>
      </p:sp>
      <p:sp>
        <p:nvSpPr>
          <p:cNvPr id="9" name="TextBox 8"/>
          <p:cNvSpPr txBox="1"/>
          <p:nvPr/>
        </p:nvSpPr>
        <p:spPr>
          <a:xfrm>
            <a:off x="676656" y="1828165"/>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iCal alarm</a:t>
            </a:r>
          </a:p>
        </p:txBody>
      </p:sp>
      <p:sp>
        <p:nvSpPr>
          <p:cNvPr id="10" name="TextBox 9"/>
          <p:cNvSpPr txBox="1"/>
          <p:nvPr/>
        </p:nvSpPr>
        <p:spPr>
          <a:xfrm>
            <a:off x="3764881" y="1828165"/>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reminder in minutes before the start, written into the downloaded calendar file. </a:t>
            </a:r>
            <a:r>
              <a:rPr sz="1000" b="0" i="0" lang="en-US">
                <a:solidFill>
                  <a:srgbClr val="1F2933"/>
                </a:solidFill>
                <a:latin typeface="Consolas"/>
              </a:rPr>
              <a:t>0</a:t>
            </a:r>
            <a:r>
              <a:rPr sz="1000" b="0" i="0" lang="en-US">
                <a:solidFill>
                  <a:srgbClr val="1F2933"/>
                </a:solidFill>
                <a:latin typeface="Segoe UI"/>
              </a:rPr>
              <a:t> means no reminder.</a:t>
            </a:r>
          </a:p>
        </p:txBody>
      </p:sp>
      <p:sp>
        <p:nvSpPr>
          <p:cNvPr id="11" name="Rectangle 10"/>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05939"/>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Share: detail page</a:t>
            </a:r>
          </a:p>
        </p:txBody>
      </p:sp>
      <p:sp>
        <p:nvSpPr>
          <p:cNvPr id="14" name="TextBox 13"/>
          <p:cNvSpPr txBox="1"/>
          <p:nvPr/>
        </p:nvSpPr>
        <p:spPr>
          <a:xfrm>
            <a:off x="3764881" y="2305939"/>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Shows or hides the share button on the single view.</a:t>
            </a:r>
          </a:p>
        </p:txBody>
      </p:sp>
      <p:sp>
        <p:nvSpPr>
          <p:cNvPr id="15" name="Rectangle 14"/>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783713"/>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Share: compact card</a:t>
            </a:r>
          </a:p>
        </p:txBody>
      </p:sp>
      <p:sp>
        <p:nvSpPr>
          <p:cNvPr id="17" name="TextBox 16"/>
          <p:cNvSpPr txBox="1"/>
          <p:nvPr/>
        </p:nvSpPr>
        <p:spPr>
          <a:xfrm>
            <a:off x="3764881" y="2783713"/>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Controls the share button on the compact card. A value set on the block itself takes precedence.</a:t>
            </a:r>
          </a:p>
        </p:txBody>
      </p:sp>
      <p:sp>
        <p:nvSpPr>
          <p:cNvPr id="18" name="Rectangle 17"/>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097530"/>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097530"/>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261487"/>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toolbar</a:t>
            </a:r>
          </a:p>
        </p:txBody>
      </p:sp>
      <p:sp>
        <p:nvSpPr>
          <p:cNvPr id="23" name="TextBox 22"/>
          <p:cNvSpPr txBox="1"/>
          <p:nvPr/>
        </p:nvSpPr>
        <p:spPr>
          <a:xfrm>
            <a:off x="3764881" y="3261487"/>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button in the calendar toolbar.</a:t>
            </a:r>
          </a:p>
        </p:txBody>
      </p:sp>
      <p:sp>
        <p:nvSpPr>
          <p:cNvPr id="24" name="Rectangle 23"/>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3575304"/>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75304"/>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739261"/>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grid &amp; list</a:t>
            </a:r>
          </a:p>
        </p:txBody>
      </p:sp>
      <p:sp>
        <p:nvSpPr>
          <p:cNvPr id="28" name="TextBox 27"/>
          <p:cNvSpPr txBox="1"/>
          <p:nvPr/>
        </p:nvSpPr>
        <p:spPr>
          <a:xfrm>
            <a:off x="3764881" y="3739261"/>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icons in the grid and list views.</a:t>
            </a:r>
          </a:p>
        </p:txBody>
      </p:sp>
      <p:sp>
        <p:nvSpPr>
          <p:cNvPr id="29" name="Rectangle 28"/>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4053078"/>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17035"/>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detail page</a:t>
            </a:r>
          </a:p>
        </p:txBody>
      </p:sp>
      <p:sp>
        <p:nvSpPr>
          <p:cNvPr id="34" name="TextBox 33"/>
          <p:cNvSpPr txBox="1"/>
          <p:nvPr/>
        </p:nvSpPr>
        <p:spPr>
          <a:xfrm>
            <a:off x="3764881" y="4217035"/>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button on the single view.</a:t>
            </a:r>
          </a:p>
        </p:txBody>
      </p:sp>
      <p:sp>
        <p:nvSpPr>
          <p:cNvPr id="35" name="Rectangle 34"/>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4530852"/>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4530852"/>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4694809"/>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compact card</a:t>
            </a:r>
          </a:p>
        </p:txBody>
      </p:sp>
      <p:sp>
        <p:nvSpPr>
          <p:cNvPr id="39" name="TextBox 38"/>
          <p:cNvSpPr txBox="1"/>
          <p:nvPr/>
        </p:nvSpPr>
        <p:spPr>
          <a:xfrm>
            <a:off x="3764881" y="4694809"/>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button on the compact card.</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008626"/>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5008626"/>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172583"/>
            <a:ext cx="290534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timetable</a:t>
            </a:r>
          </a:p>
        </p:txBody>
      </p:sp>
      <p:sp>
        <p:nvSpPr>
          <p:cNvPr id="45" name="TextBox 44"/>
          <p:cNvSpPr txBox="1"/>
          <p:nvPr/>
        </p:nvSpPr>
        <p:spPr>
          <a:xfrm>
            <a:off x="3764881" y="5172583"/>
            <a:ext cx="778673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Ticket icons in the timetable grid.</a:t>
            </a:r>
          </a:p>
        </p:txBody>
      </p:sp>
      <p:sp>
        <p:nvSpPr>
          <p:cNvPr id="46" name="Rectangle 4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five ticket switches work </a:t>
            </a:r>
            <a:r>
              <a:rPr sz="1000" b="1" i="0" lang="en-US">
                <a:solidFill>
                  <a:srgbClr val="2B3844"/>
                </a:solidFill>
                <a:latin typeface="Segoe UI"/>
              </a:rPr>
              <a:t>independently of one another</a:t>
            </a:r>
            <a:r>
              <a:rPr sz="1000" b="0" i="0" lang="en-US">
                <a:solidFill>
                  <a:srgbClr val="2B3844"/>
                </a:solidFill>
                <a:latin typeface="Segoe UI"/>
              </a:rPr>
              <a:t>. So you can hide the ticket icon in the dense timetable while still showing it in the grid view and on the detail page.</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35 / 140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 · TROUBLESHOOTING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Why the ticket button is sometimes missing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Address stored?</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 ticket shop address must be present on the programme item itself or on its main event.</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Global switch on?</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The matching one of the five switches in “Design &amp; Options” must be enabled.</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Not suppressed individually?</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Icon Visibility on the item must not be set to “Hide Icon”.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icon appears</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Only when all three conditions come together is the button shown.</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This chain explains nearly every question about tickets. Check it from left to right – usually the address on the programme item is missing.</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36 / 140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Live ticker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Setting</a:t>
            </a:r>
          </a:p>
        </p:txBody>
      </p:sp>
      <p:sp>
        <p:nvSpPr>
          <p:cNvPr id="8" name="TextBox 7"/>
          <p:cNvSpPr txBox="1"/>
          <p:nvPr/>
        </p:nvSpPr>
        <p:spPr>
          <a:xfrm>
            <a:off x="3565641" y="1435608"/>
            <a:ext cx="151066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Default</a:t>
            </a:r>
          </a:p>
        </p:txBody>
      </p:sp>
      <p:sp>
        <p:nvSpPr>
          <p:cNvPr id="9" name="TextBox 8"/>
          <p:cNvSpPr txBox="1"/>
          <p:nvPr/>
        </p:nvSpPr>
        <p:spPr>
          <a:xfrm>
            <a:off x="5259183" y="1435608"/>
            <a:ext cx="131142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Range</a:t>
            </a:r>
          </a:p>
        </p:txBody>
      </p:sp>
      <p:sp>
        <p:nvSpPr>
          <p:cNvPr id="10" name="TextBox 9"/>
          <p:cNvSpPr txBox="1"/>
          <p:nvPr/>
        </p:nvSpPr>
        <p:spPr>
          <a:xfrm>
            <a:off x="6753486" y="1435608"/>
            <a:ext cx="4798128"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Effect</a:t>
            </a:r>
          </a:p>
        </p:txBody>
      </p:sp>
      <p:sp>
        <p:nvSpPr>
          <p:cNvPr id="11" name="TextBox 10"/>
          <p:cNvSpPr txBox="1"/>
          <p:nvPr/>
        </p:nvSpPr>
        <p:spPr>
          <a:xfrm>
            <a:off x="676656" y="1856232"/>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Ticker: preload window</a:t>
            </a:r>
          </a:p>
        </p:txBody>
      </p:sp>
      <p:sp>
        <p:nvSpPr>
          <p:cNvPr id="12" name="TextBox 11"/>
          <p:cNvSpPr txBox="1"/>
          <p:nvPr/>
        </p:nvSpPr>
        <p:spPr>
          <a:xfrm>
            <a:off x="3565641" y="1856232"/>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720 hrs (30 days)</a:t>
            </a:r>
          </a:p>
        </p:txBody>
      </p:sp>
      <p:sp>
        <p:nvSpPr>
          <p:cNvPr id="13" name="TextBox 12"/>
          <p:cNvSpPr txBox="1"/>
          <p:nvPr/>
        </p:nvSpPr>
        <p:spPr>
          <a:xfrm>
            <a:off x="5259183" y="1856232"/>
            <a:ext cx="131142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 – 8760 hrs</a:t>
            </a:r>
          </a:p>
        </p:txBody>
      </p:sp>
      <p:sp>
        <p:nvSpPr>
          <p:cNvPr id="14" name="TextBox 13"/>
          <p:cNvSpPr txBox="1"/>
          <p:nvPr/>
        </p:nvSpPr>
        <p:spPr>
          <a:xfrm>
            <a:off x="6753486" y="1856232"/>
            <a:ext cx="479812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How far into the future does the ticker look?</a:t>
            </a:r>
          </a:p>
        </p:txBody>
      </p:sp>
      <p:sp>
        <p:nvSpPr>
          <p:cNvPr id="15" name="Rectangle 14"/>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82647"/>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Ticker: preload limit</a:t>
            </a:r>
          </a:p>
        </p:txBody>
      </p:sp>
      <p:sp>
        <p:nvSpPr>
          <p:cNvPr id="18" name="TextBox 17"/>
          <p:cNvSpPr txBox="1"/>
          <p:nvPr/>
        </p:nvSpPr>
        <p:spPr>
          <a:xfrm>
            <a:off x="3565641" y="2382647"/>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200</a:t>
            </a:r>
          </a:p>
        </p:txBody>
      </p:sp>
      <p:sp>
        <p:nvSpPr>
          <p:cNvPr id="19" name="TextBox 18"/>
          <p:cNvSpPr txBox="1"/>
          <p:nvPr/>
        </p:nvSpPr>
        <p:spPr>
          <a:xfrm>
            <a:off x="5259183" y="2382647"/>
            <a:ext cx="131142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 – 500</a:t>
            </a:r>
          </a:p>
        </p:txBody>
      </p:sp>
      <p:sp>
        <p:nvSpPr>
          <p:cNvPr id="20" name="TextBox 19"/>
          <p:cNvSpPr txBox="1"/>
          <p:nvPr/>
        </p:nvSpPr>
        <p:spPr>
          <a:xfrm>
            <a:off x="6753486" y="2382647"/>
            <a:ext cx="479812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Maximum number of preloaded items. Values above 200 are not recommended.</a:t>
            </a:r>
          </a:p>
        </p:txBody>
      </p:sp>
      <p:sp>
        <p:nvSpPr>
          <p:cNvPr id="21" name="Rectangle 20"/>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80245"/>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Ticker: smart update</a:t>
            </a:r>
          </a:p>
        </p:txBody>
      </p:sp>
      <p:sp>
        <p:nvSpPr>
          <p:cNvPr id="23" name="TextBox 22"/>
          <p:cNvSpPr txBox="1"/>
          <p:nvPr/>
        </p:nvSpPr>
        <p:spPr>
          <a:xfrm>
            <a:off x="3565641" y="2980245"/>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a:t>
            </a:r>
          </a:p>
        </p:txBody>
      </p:sp>
      <p:sp>
        <p:nvSpPr>
          <p:cNvPr id="24" name="TextBox 23"/>
          <p:cNvSpPr txBox="1"/>
          <p:nvPr/>
        </p:nvSpPr>
        <p:spPr>
          <a:xfrm>
            <a:off x="5259183" y="2980245"/>
            <a:ext cx="131142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25" name="TextBox 24"/>
          <p:cNvSpPr txBox="1"/>
          <p:nvPr/>
        </p:nvSpPr>
        <p:spPr>
          <a:xfrm>
            <a:off x="6753486" y="2909062"/>
            <a:ext cx="4798128"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Pauses the cycle while the tab is in the background and refreshes immediately on return. Saves power and battery.</a:t>
            </a:r>
          </a:p>
        </p:txBody>
      </p:sp>
      <p:sp>
        <p:nvSpPr>
          <p:cNvPr id="26" name="Rectangle 25"/>
          <p:cNvSpPr/>
          <p:nvPr/>
        </p:nvSpPr>
        <p:spPr>
          <a:xfrm>
            <a:off x="566928" y="33858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385819"/>
            <a:ext cx="11057839" cy="81114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20210"/>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Global: refresh rate</a:t>
            </a:r>
          </a:p>
        </p:txBody>
      </p:sp>
      <p:sp>
        <p:nvSpPr>
          <p:cNvPr id="29" name="TextBox 28"/>
          <p:cNvSpPr txBox="1"/>
          <p:nvPr/>
        </p:nvSpPr>
        <p:spPr>
          <a:xfrm>
            <a:off x="3565641" y="3720210"/>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15 min.</a:t>
            </a:r>
          </a:p>
        </p:txBody>
      </p:sp>
      <p:sp>
        <p:nvSpPr>
          <p:cNvPr id="30" name="TextBox 29"/>
          <p:cNvSpPr txBox="1"/>
          <p:nvPr/>
        </p:nvSpPr>
        <p:spPr>
          <a:xfrm>
            <a:off x="5259183" y="3720210"/>
            <a:ext cx="131142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 – 60 min.</a:t>
            </a:r>
          </a:p>
        </p:txBody>
      </p:sp>
      <p:sp>
        <p:nvSpPr>
          <p:cNvPr id="31" name="TextBox 30"/>
          <p:cNvSpPr txBox="1"/>
          <p:nvPr/>
        </p:nvSpPr>
        <p:spPr>
          <a:xfrm>
            <a:off x="6753486" y="3577843"/>
            <a:ext cx="4798128" cy="609981"/>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How often the live ticker asks the server for changes. Applies to the add-on's room monitor as well – not to the calendar, which loads its data when the page is opened.</a:t>
            </a:r>
          </a:p>
        </p:txBody>
      </p:sp>
      <p:sp>
        <p:nvSpPr>
          <p:cNvPr id="32" name="Rectangle 31"/>
          <p:cNvSpPr/>
          <p:nvPr/>
        </p:nvSpPr>
        <p:spPr>
          <a:xfrm>
            <a:off x="566928" y="41969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39813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439813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451700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6" name="TextBox 35"/>
          <p:cNvSpPr txBox="1"/>
          <p:nvPr/>
        </p:nvSpPr>
        <p:spPr>
          <a:xfrm>
            <a:off x="1773936" y="451700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With the add-on </a:t>
            </a:r>
            <a:r>
              <a:rPr sz="1000" b="1" i="0" lang="en-US">
                <a:solidFill>
                  <a:srgbClr val="2B3844"/>
                </a:solidFill>
                <a:latin typeface="Segoe UI"/>
              </a:rPr>
              <a:t>Room Monitor &amp; Kiosk Hub</a:t>
            </a:r>
            <a:r>
              <a:rPr sz="1000" b="0" i="0" lang="en-US">
                <a:solidFill>
                  <a:srgbClr val="2B3844"/>
                </a:solidFill>
                <a:latin typeface="Segoe UI"/>
              </a:rPr>
              <a:t> another card appears below this one: the monitor's preload values and the hub locations; its deletion switch sits in the tab “Security &amp; Maintenance”. Both are described in the add-on's manual.</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37 / 140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Which refresh rate is the right one?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10 – 15 minutes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While the event is running.</a:t>
            </a:r>
            <a:r>
              <a:rPr sz="1050" b="0" i="0" lang="en-US">
                <a:solidFill>
                  <a:srgbClr val="3B4A57"/>
                </a:solidFill>
                <a:latin typeface="Segoe UI"/>
              </a:rPr>
              <a:t> Fast enough to push last-minute changes and cancellations to every screen, and still economical.</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Recommended on the event day</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30 – 60 minutes</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While the programme is settled</a:t>
            </a:r>
            <a:r>
              <a:rPr sz="1050" b="0" i="0" lang="en-US">
                <a:solidFill>
                  <a:srgbClr val="3B4A57"/>
                </a:solidFill>
                <a:latin typeface="Segoe UI"/>
              </a:rPr>
              <a:t> or the event is still in the future. Noticeably reduces server load.</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Recommended for normal operation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5 minutes</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Only for very frequent, critical changes. A one-minute cycle is almost always excessive and loads the server needlessly.</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Exceptional cases only</a:t>
            </a:r>
          </a:p>
        </p:txBody>
      </p:sp>
      <p:sp>
        <p:nvSpPr>
          <p:cNvPr id="21" name="Rectangle 20"/>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Important to understand: the refresh rate concerns </a:t>
            </a:r>
            <a:r>
              <a:rPr sz="1000" b="1" i="0" lang="en-US">
                <a:solidFill>
                  <a:srgbClr val="2B3844"/>
                </a:solidFill>
                <a:latin typeface="Segoe UI"/>
              </a:rPr>
              <a:t>only the data sync with the server</a:t>
            </a:r>
            <a:r>
              <a:rPr sz="1000" b="0" i="0" lang="en-US">
                <a:solidFill>
                  <a:srgbClr val="2B3844"/>
                </a:solidFill>
                <a:latin typeface="Segoe UI"/>
              </a:rPr>
              <a:t>. The display itself – the countdown, the switch from “upcoming” to “live”, removing finished items – is calculated by the browser </a:t>
            </a:r>
            <a:r>
              <a:rPr sz="1000" b="1" i="0" lang="en-US">
                <a:solidFill>
                  <a:srgbClr val="2B3844"/>
                </a:solidFill>
                <a:latin typeface="Segoe UI"/>
              </a:rPr>
              <a:t>every minute</a:t>
            </a:r>
            <a:r>
              <a:rPr sz="1000" b="0" i="0" lang="en-US">
                <a:solidFill>
                  <a:srgbClr val="2B3844"/>
                </a:solidFill>
                <a:latin typeface="Segoe UI"/>
              </a:rPr>
              <a:t> and keeps working even with no internet connection at all.</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38 / 140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Security and import protection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Setting</a:t>
            </a:r>
          </a:p>
        </p:txBody>
      </p:sp>
      <p:sp>
        <p:nvSpPr>
          <p:cNvPr id="8" name="TextBox 7"/>
          <p:cNvSpPr txBox="1"/>
          <p:nvPr/>
        </p:nvSpPr>
        <p:spPr>
          <a:xfrm>
            <a:off x="3665261" y="1435608"/>
            <a:ext cx="151066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Default</a:t>
            </a:r>
          </a:p>
        </p:txBody>
      </p:sp>
      <p:sp>
        <p:nvSpPr>
          <p:cNvPr id="9" name="TextBox 8"/>
          <p:cNvSpPr txBox="1"/>
          <p:nvPr/>
        </p:nvSpPr>
        <p:spPr>
          <a:xfrm>
            <a:off x="5358804" y="1435608"/>
            <a:ext cx="6192811"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Effect</a:t>
            </a:r>
          </a:p>
        </p:txBody>
      </p:sp>
      <p:sp>
        <p:nvSpPr>
          <p:cNvPr id="10" name="TextBox 9"/>
          <p:cNvSpPr txBox="1"/>
          <p:nvPr/>
        </p:nvSpPr>
        <p:spPr>
          <a:xfrm>
            <a:off x="676656" y="1931162"/>
            <a:ext cx="280572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Favourites spam protection</a:t>
            </a:r>
          </a:p>
        </p:txBody>
      </p:sp>
      <p:sp>
        <p:nvSpPr>
          <p:cNvPr id="11" name="TextBox 10"/>
          <p:cNvSpPr txBox="1"/>
          <p:nvPr/>
        </p:nvSpPr>
        <p:spPr>
          <a:xfrm>
            <a:off x="3665261" y="1931162"/>
            <a:ext cx="151066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1 second</a:t>
            </a:r>
          </a:p>
        </p:txBody>
      </p:sp>
      <p:sp>
        <p:nvSpPr>
          <p:cNvPr id="12" name="TextBox 11"/>
          <p:cNvSpPr txBox="1"/>
          <p:nvPr/>
        </p:nvSpPr>
        <p:spPr>
          <a:xfrm>
            <a:off x="5358804" y="1856232"/>
            <a:ext cx="6192811"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minimum gap between two counted statistics reports per visitor. </a:t>
            </a:r>
            <a:r>
              <a:rPr sz="1000" b="0" i="0" lang="en-US">
                <a:solidFill>
                  <a:srgbClr val="1F2933"/>
                </a:solidFill>
                <a:latin typeface="Consolas"/>
              </a:rPr>
              <a:t>0</a:t>
            </a:r>
            <a:r>
              <a:rPr sz="1000" b="0" i="0" lang="en-US">
                <a:solidFill>
                  <a:srgbClr val="1F2933"/>
                </a:solidFill>
                <a:latin typeface="Segoe UI"/>
              </a:rPr>
              <a:t> switches the limit off. Adding a favourite is never affected – the heart always turns red instantly.</a:t>
            </a:r>
          </a:p>
        </p:txBody>
      </p:sp>
      <p:sp>
        <p:nvSpPr>
          <p:cNvPr id="13" name="Rectangle 12"/>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4797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40000"/>
            <a:ext cx="280572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CSV import: images (PRO)</a:t>
            </a:r>
          </a:p>
        </p:txBody>
      </p:sp>
      <p:sp>
        <p:nvSpPr>
          <p:cNvPr id="16" name="TextBox 15"/>
          <p:cNvSpPr txBox="1"/>
          <p:nvPr/>
        </p:nvSpPr>
        <p:spPr>
          <a:xfrm>
            <a:off x="3665261" y="2540000"/>
            <a:ext cx="151066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allowed</a:t>
            </a:r>
          </a:p>
        </p:txBody>
      </p:sp>
      <p:sp>
        <p:nvSpPr>
          <p:cNvPr id="17" name="TextBox 16"/>
          <p:cNvSpPr txBox="1"/>
          <p:nvPr/>
        </p:nvSpPr>
        <p:spPr>
          <a:xfrm>
            <a:off x="5358804" y="2540000"/>
            <a:ext cx="619281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Allows images to be downloaded from external addresses during import and set as the featured image.</a:t>
            </a:r>
          </a:p>
        </p:txBody>
      </p:sp>
      <p:sp>
        <p:nvSpPr>
          <p:cNvPr id="18" name="Rectangle 17"/>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73908"/>
            <a:ext cx="280572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CSV import: descriptions (PRO)</a:t>
            </a:r>
          </a:p>
        </p:txBody>
      </p:sp>
      <p:sp>
        <p:nvSpPr>
          <p:cNvPr id="20" name="TextBox 19"/>
          <p:cNvSpPr txBox="1"/>
          <p:nvPr/>
        </p:nvSpPr>
        <p:spPr>
          <a:xfrm>
            <a:off x="3665261" y="3073908"/>
            <a:ext cx="151066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allowed</a:t>
            </a:r>
          </a:p>
        </p:txBody>
      </p:sp>
      <p:sp>
        <p:nvSpPr>
          <p:cNvPr id="21" name="TextBox 20"/>
          <p:cNvSpPr txBox="1"/>
          <p:nvPr/>
        </p:nvSpPr>
        <p:spPr>
          <a:xfrm>
            <a:off x="5358804" y="3073908"/>
            <a:ext cx="619281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Allows existing short and long descriptions to be overwritten during import.</a:t>
            </a:r>
          </a:p>
        </p:txBody>
      </p:sp>
      <p:sp>
        <p:nvSpPr>
          <p:cNvPr id="22" name="Rectangle 21"/>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61696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361696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373583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6" name="TextBox 25"/>
          <p:cNvSpPr txBox="1"/>
          <p:nvPr/>
        </p:nvSpPr>
        <p:spPr>
          <a:xfrm>
            <a:off x="1773936" y="373583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Regardless of these switches, uploaded files are </a:t>
            </a:r>
            <a:r>
              <a:rPr sz="1000" b="1" i="0" lang="en-US">
                <a:solidFill>
                  <a:srgbClr val="2B3844"/>
                </a:solidFill>
                <a:latin typeface="Segoe UI"/>
              </a:rPr>
              <a:t>always</a:t>
            </a:r>
            <a:r>
              <a:rPr sz="1000" b="0" i="0" lang="en-US">
                <a:solidFill>
                  <a:srgbClr val="2B3844"/>
                </a:solidFill>
                <a:latin typeface="Segoe UI"/>
              </a:rPr>
              <a:t> checked for malicious code. Scripts, embedded foreign pages and program instructions are removed before anything is saved.</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39 / 140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Danger zone: delete data on uninstall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444752"/>
            <a:ext cx="11057839" cy="118872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444752"/>
            <a:ext cx="64008" cy="1188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86968" y="1645920"/>
            <a:ext cx="10372039" cy="822960"/>
          </a:xfrm>
          <a:prstGeom prst="rect">
            <a:avLst/>
          </a:prstGeom>
          <a:noFill/>
        </p:spPr>
        <p:txBody>
          <a:bodyPr wrap="square" lIns="0" rIns="0" tIns="0" bIns="0" anchor="t">
            <a:spAutoFit/>
          </a:bodyPr>
          <a:lstStyle/>
          <a:p>
            <a:pPr algn="l">
              <a:lnSpc>
                <a:spcPct val="125000"/>
              </a:lnSpc>
            </a:pPr>
            <a:r>
              <a:rPr sz="1500" b="1" i="0" lang="en-US">
                <a:solidFill>
                  <a:srgbClr val="8A3D06"/>
                </a:solidFill>
                <a:latin typeface="Segoe UI"/>
              </a:rPr>
              <a:t>If this switch is active, deleting the plugin destroys </a:t>
            </a:r>
            <a:r>
              <a:rPr sz="1500" b="1" i="0" lang="en-US">
                <a:solidFill>
                  <a:srgbClr val="8A3D06"/>
                </a:solidFill>
                <a:latin typeface="Segoe UI"/>
              </a:rPr>
              <a:t>all</a:t>
            </a:r>
            <a:r>
              <a:rPr sz="1500" b="1" i="0" lang="en-US">
                <a:solidFill>
                  <a:srgbClr val="8A3D06"/>
                </a:solidFill>
                <a:latin typeface="Segoe UI"/>
              </a:rPr>
              <a:t> programme items, venues, categories, roles and settings irrevocably.</a:t>
            </a:r>
          </a:p>
          <a:p>
            <a:pPr algn="l">
              <a:lnSpc>
                <a:spcPct val="125000"/>
              </a:lnSpc>
            </a:pPr>
            <a:r>
              <a:rPr sz="1500" b="1" i="0" lang="en-US">
                <a:solidFill>
                  <a:srgbClr val="8A3D06"/>
                </a:solidFill>
                <a:latin typeface="Segoe UI"/>
              </a:rPr>
              <a:t>There is no undo and no recycle bin.</a:t>
            </a:r>
          </a:p>
        </p:txBody>
      </p:sp>
      <p:sp>
        <p:nvSpPr>
          <p:cNvPr id="9" name="TextBox 8"/>
          <p:cNvSpPr txBox="1"/>
          <p:nvPr/>
        </p:nvSpPr>
        <p:spPr>
          <a:xfrm>
            <a:off x="566928" y="2834640"/>
            <a:ext cx="11057839" cy="274320"/>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should know</a:t>
            </a:r>
          </a:p>
        </p:txBody>
      </p:sp>
      <p:sp>
        <p:nvSpPr>
          <p:cNvPr id="10" name="Oval 9"/>
          <p:cNvSpPr/>
          <p:nvPr/>
        </p:nvSpPr>
        <p:spPr>
          <a:xfrm>
            <a:off x="566928" y="331012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41247" y="3227832"/>
            <a:ext cx="10783519" cy="45720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The switch is </a:t>
            </a:r>
            <a:r>
              <a:rPr sz="1100" b="1" i="0" lang="en-US">
                <a:solidFill>
                  <a:srgbClr val="3B4A57"/>
                </a:solidFill>
                <a:latin typeface="Segoe UI"/>
              </a:rPr>
              <a:t>off by default</a:t>
            </a:r>
            <a:r>
              <a:rPr sz="1100" b="0" i="0" lang="en-US">
                <a:solidFill>
                  <a:srgbClr val="3B4A57"/>
                </a:solidFill>
                <a:latin typeface="Segoe UI"/>
              </a:rPr>
              <a:t>. As long as it stays off, your entire programme survives an uninstall and a later reinstall.</a:t>
            </a:r>
          </a:p>
        </p:txBody>
      </p:sp>
      <p:sp>
        <p:nvSpPr>
          <p:cNvPr id="12" name="Oval 11"/>
          <p:cNvSpPr/>
          <p:nvPr/>
        </p:nvSpPr>
        <p:spPr>
          <a:xfrm>
            <a:off x="566928" y="3877056"/>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794760"/>
            <a:ext cx="10783519" cy="45720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Right next to the switch there is (in PRO) a button to download a </a:t>
            </a:r>
            <a:r>
              <a:rPr sz="1100" b="1" i="0" lang="en-US">
                <a:solidFill>
                  <a:srgbClr val="3B4A57"/>
                </a:solidFill>
                <a:latin typeface="Segoe UI"/>
              </a:rPr>
              <a:t>CSV backup</a:t>
            </a:r>
            <a:r>
              <a:rPr sz="1100" b="0" i="0" lang="en-US">
                <a:solidFill>
                  <a:srgbClr val="3B4A57"/>
                </a:solidFill>
                <a:latin typeface="Segoe UI"/>
              </a:rPr>
              <a:t> first. Use it before you delete anything.</a:t>
            </a:r>
          </a:p>
        </p:txBody>
      </p:sp>
      <p:sp>
        <p:nvSpPr>
          <p:cNvPr id="14" name="Oval 13"/>
          <p:cNvSpPr/>
          <p:nvPr/>
        </p:nvSpPr>
        <p:spPr>
          <a:xfrm>
            <a:off x="566928" y="4443984"/>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41247" y="4361688"/>
            <a:ext cx="10783519" cy="45720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In addition, the plugin asks once more on the WordPress plugins page before the deletion actually starts.</a:t>
            </a:r>
          </a:p>
        </p:txBody>
      </p:sp>
      <p:sp>
        <p:nvSpPr>
          <p:cNvPr id="16" name="Oval 15"/>
          <p:cNvSpPr/>
          <p:nvPr/>
        </p:nvSpPr>
        <p:spPr>
          <a:xfrm>
            <a:off x="566928" y="501091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41247" y="4928616"/>
            <a:ext cx="10783519" cy="45720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Deleting the plugin with the switch off is entirely safe – it removes only the program files, not your data.</a:t>
            </a:r>
          </a:p>
        </p:txBody>
      </p:sp>
      <p:sp>
        <p:nvSpPr>
          <p:cNvPr id="18" name="Rectangle 1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0" name="TextBox 1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40 / 140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 · ADMINISTRATORS ONLY · BASIC AND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Back up &amp; restore settings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At the very bottom of the tab </a:t>
            </a:r>
            <a:r>
              <a:rPr sz="1150" b="1" i="0" lang="en-US">
                <a:solidFill>
                  <a:srgbClr val="25333F"/>
                </a:solidFill>
                <a:latin typeface="Segoe UI"/>
              </a:rPr>
              <a:t>Security &amp; Maintenance</a:t>
            </a:r>
            <a:r>
              <a:rPr sz="1150" b="0" i="0" lang="en-US">
                <a:solidFill>
                  <a:srgbClr val="25333F"/>
                </a:solidFill>
                <a:latin typeface="Segoe UI"/>
              </a:rPr>
              <a:t>, click </a:t>
            </a:r>
            <a:r>
              <a:rPr sz="1150" b="1" i="0" lang="en-US">
                <a:solidFill>
                  <a:srgbClr val="25333F"/>
                </a:solidFill>
                <a:latin typeface="Segoe UI"/>
              </a:rPr>
              <a:t>Download settings backup</a:t>
            </a:r>
            <a:r>
              <a:rPr sz="1150" b="0" i="0" lang="en-US">
                <a:solidFill>
                  <a:srgbClr val="25333F"/>
                </a:solidFill>
                <a:latin typeface="Segoe UI"/>
              </a:rPr>
              <a:t>.</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JSON file with all settings and changed texts – with the checkbox also the colours and images of venues, categories and roles.</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On the target website upload the file and click </a:t>
            </a:r>
            <a:r>
              <a:rPr sz="1150" b="1" i="0" lang="en-US">
                <a:solidFill>
                  <a:srgbClr val="25333F"/>
                </a:solidFill>
                <a:latin typeface="Segoe UI"/>
              </a:rPr>
              <a:t>Check file</a:t>
            </a:r>
            <a:r>
              <a:rPr sz="1150" b="0" i="0" lang="en-US">
                <a:solidFill>
                  <a:srgbClr val="25333F"/>
                </a:solidFill>
                <a:latin typeface="Segoe UI"/>
              </a:rPr>
              <a:t>.</a:t>
            </a:r>
          </a:p>
        </p:txBody>
      </p:sp>
      <p:sp>
        <p:nvSpPr>
          <p:cNvPr id="13" name="TextBox 12"/>
          <p:cNvSpPr txBox="1"/>
          <p:nvPr/>
        </p:nvSpPr>
        <p:spPr>
          <a:xfrm>
            <a:off x="950976" y="268478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Nothing is overwritten yet.</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3067304"/>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Read the </a:t>
            </a:r>
            <a:r>
              <a:rPr sz="1150" b="1" i="0" lang="en-US">
                <a:solidFill>
                  <a:srgbClr val="25333F"/>
                </a:solidFill>
                <a:latin typeface="Segoe UI"/>
              </a:rPr>
              <a:t>Check before restoring</a:t>
            </a:r>
            <a:r>
              <a:rPr sz="1150" b="0" i="0" lang="en-US">
                <a:solidFill>
                  <a:srgbClr val="25333F"/>
                </a:solidFill>
                <a:latin typeface="Segoe UI"/>
              </a:rPr>
              <a:t>.</a:t>
            </a:r>
          </a:p>
        </p:txBody>
      </p:sp>
      <p:sp>
        <p:nvSpPr>
          <p:cNvPr id="17" name="TextBox 16"/>
          <p:cNvSpPr txBox="1"/>
          <p:nvPr/>
        </p:nvSpPr>
        <p:spPr>
          <a:xfrm>
            <a:off x="950976" y="3291205"/>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Origin, number of changes, warnings – on request “Show changes”.</a:t>
            </a:r>
          </a:p>
        </p:txBody>
      </p:sp>
      <p:sp>
        <p:nvSpPr>
          <p:cNvPr id="18" name="Oval 17"/>
          <p:cNvSpPr/>
          <p:nvPr/>
        </p:nvSpPr>
        <p:spPr>
          <a:xfrm>
            <a:off x="566928" y="3682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7240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67372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the parts and click </a:t>
            </a:r>
            <a:r>
              <a:rPr sz="1150" b="1" i="0" lang="en-US">
                <a:solidFill>
                  <a:srgbClr val="25333F"/>
                </a:solidFill>
                <a:latin typeface="Segoe UI"/>
              </a:rPr>
              <a:t>Restore now</a:t>
            </a:r>
            <a:r>
              <a:rPr sz="1150" b="0" i="0" lang="en-US">
                <a:solidFill>
                  <a:srgbClr val="25333F"/>
                </a:solidFill>
                <a:latin typeface="Segoe UI"/>
              </a:rPr>
              <a:t>.</a:t>
            </a:r>
          </a:p>
        </p:txBody>
      </p:sp>
      <p:sp>
        <p:nvSpPr>
          <p:cNvPr id="21" name="TextBox 20"/>
          <p:cNvSpPr txBox="1"/>
          <p:nvPr/>
        </p:nvSpPr>
        <p:spPr>
          <a:xfrm>
            <a:off x="950976" y="389763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Settings, Texts &amp; labels, colours and images.</a:t>
            </a:r>
          </a:p>
        </p:txBody>
      </p:sp>
      <p:sp>
        <p:nvSpPr>
          <p:cNvPr id="22" name="Rectangle 21"/>
          <p:cNvSpPr/>
          <p:nvPr/>
        </p:nvSpPr>
        <p:spPr>
          <a:xfrm>
            <a:off x="5315407" y="1353312"/>
            <a:ext cx="630936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5" name="Rectangle 24"/>
          <p:cNvSpPr/>
          <p:nvPr/>
        </p:nvSpPr>
        <p:spPr>
          <a:xfrm>
            <a:off x="531540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9" name="Rectangle 28"/>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1" name="TextBox 30"/>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2" name="TextBox 31"/>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3" name="TextBox 32"/>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4" name="TextBox 33"/>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5" name="TextBox 34"/>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6" name="TextBox 35"/>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7" name="TextBox 36"/>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8" name="TextBox 37"/>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40" name="TextBox 39"/>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1" name="TextBox 40"/>
          <p:cNvSpPr txBox="1"/>
          <p:nvPr/>
        </p:nvSpPr>
        <p:spPr>
          <a:xfrm>
            <a:off x="546171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2" name="TextBox 41"/>
          <p:cNvSpPr txBox="1"/>
          <p:nvPr/>
        </p:nvSpPr>
        <p:spPr>
          <a:xfrm>
            <a:off x="546171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3" name="TextBox 42"/>
          <p:cNvSpPr txBox="1"/>
          <p:nvPr/>
        </p:nvSpPr>
        <p:spPr>
          <a:xfrm>
            <a:off x="546171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44" name="Rectangle 43"/>
          <p:cNvSpPr/>
          <p:nvPr/>
        </p:nvSpPr>
        <p:spPr>
          <a:xfrm>
            <a:off x="6997903" y="1700784"/>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1778508"/>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46" name="Rectangle 45"/>
          <p:cNvSpPr/>
          <p:nvPr/>
        </p:nvSpPr>
        <p:spPr>
          <a:xfrm>
            <a:off x="7596076" y="1700784"/>
            <a:ext cx="48081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96076" y="1778508"/>
            <a:ext cx="48081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48" name="Rectangle 47"/>
          <p:cNvSpPr/>
          <p:nvPr/>
        </p:nvSpPr>
        <p:spPr>
          <a:xfrm>
            <a:off x="8113471" y="1700784"/>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113471" y="1778508"/>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0" name="Rectangle 49"/>
          <p:cNvSpPr/>
          <p:nvPr/>
        </p:nvSpPr>
        <p:spPr>
          <a:xfrm>
            <a:off x="8738569" y="1700784"/>
            <a:ext cx="69622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738569" y="1778508"/>
            <a:ext cx="69622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52" name="Rectangle 51"/>
          <p:cNvSpPr/>
          <p:nvPr/>
        </p:nvSpPr>
        <p:spPr>
          <a:xfrm>
            <a:off x="9471372" y="1700784"/>
            <a:ext cx="72315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9471372" y="1700784"/>
            <a:ext cx="72315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71372" y="1778508"/>
            <a:ext cx="723152"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Security &amp; Maintenance</a:t>
            </a:r>
          </a:p>
        </p:txBody>
      </p:sp>
      <p:sp>
        <p:nvSpPr>
          <p:cNvPr id="55" name="Rectangle 54"/>
          <p:cNvSpPr/>
          <p:nvPr/>
        </p:nvSpPr>
        <p:spPr>
          <a:xfrm>
            <a:off x="10231100" y="1700784"/>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31100" y="1778508"/>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7" name="Rectangle 56"/>
          <p:cNvSpPr/>
          <p:nvPr/>
        </p:nvSpPr>
        <p:spPr>
          <a:xfrm>
            <a:off x="10479236" y="1700784"/>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79236" y="1778508"/>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9" name="Rectangle 58"/>
          <p:cNvSpPr/>
          <p:nvPr/>
        </p:nvSpPr>
        <p:spPr>
          <a:xfrm>
            <a:off x="11158187" y="1700784"/>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8187" y="1778508"/>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97903" y="1975104"/>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084832"/>
            <a:ext cx="4425696" cy="8412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08483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35915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07631" y="2153412"/>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Back up settings (JSON)</a:t>
            </a:r>
          </a:p>
        </p:txBody>
      </p:sp>
      <p:sp>
        <p:nvSpPr>
          <p:cNvPr id="66" name="Rectangle 65"/>
          <p:cNvSpPr/>
          <p:nvPr/>
        </p:nvSpPr>
        <p:spPr>
          <a:xfrm>
            <a:off x="7125919" y="2505456"/>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30491" y="2500884"/>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68" name="TextBox 67"/>
          <p:cNvSpPr txBox="1"/>
          <p:nvPr/>
        </p:nvSpPr>
        <p:spPr>
          <a:xfrm>
            <a:off x="7308799" y="2491740"/>
            <a:ext cx="398678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Include colours and images of venues, categories and roles</a:t>
            </a:r>
          </a:p>
        </p:txBody>
      </p:sp>
      <p:sp>
        <p:nvSpPr>
          <p:cNvPr id="69" name="Rounded Rectangle 68"/>
          <p:cNvSpPr/>
          <p:nvPr/>
        </p:nvSpPr>
        <p:spPr>
          <a:xfrm>
            <a:off x="7125919" y="2688336"/>
            <a:ext cx="1634947"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125919" y="2738628"/>
            <a:ext cx="1634947"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Download settings backup</a:t>
            </a:r>
          </a:p>
        </p:txBody>
      </p:sp>
      <p:sp>
        <p:nvSpPr>
          <p:cNvPr id="71" name="Rectangle 70"/>
          <p:cNvSpPr/>
          <p:nvPr/>
        </p:nvSpPr>
        <p:spPr>
          <a:xfrm>
            <a:off x="6997903" y="2980944"/>
            <a:ext cx="4425696" cy="23865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6997903" y="29809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2552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107631" y="3049524"/>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Restore settings (JSON)</a:t>
            </a:r>
          </a:p>
        </p:txBody>
      </p:sp>
      <p:sp>
        <p:nvSpPr>
          <p:cNvPr id="75" name="TextBox 74"/>
          <p:cNvSpPr txBox="1"/>
          <p:nvPr/>
        </p:nvSpPr>
        <p:spPr>
          <a:xfrm>
            <a:off x="7125919" y="3383280"/>
            <a:ext cx="4169663"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Upload a backup file:</a:t>
            </a:r>
          </a:p>
        </p:txBody>
      </p:sp>
      <p:sp>
        <p:nvSpPr>
          <p:cNvPr id="76" name="Rounded Rectangle 75"/>
          <p:cNvSpPr/>
          <p:nvPr/>
        </p:nvSpPr>
        <p:spPr>
          <a:xfrm>
            <a:off x="7125919" y="3566160"/>
            <a:ext cx="89794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125919" y="3616452"/>
            <a:ext cx="89794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Choose file</a:t>
            </a:r>
          </a:p>
        </p:txBody>
      </p:sp>
      <p:sp>
        <p:nvSpPr>
          <p:cNvPr id="78" name="Rounded Rectangle 77"/>
          <p:cNvSpPr/>
          <p:nvPr/>
        </p:nvSpPr>
        <p:spPr>
          <a:xfrm>
            <a:off x="8115300" y="3566160"/>
            <a:ext cx="841247"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8115300" y="3616452"/>
            <a:ext cx="841247"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Check file</a:t>
            </a:r>
          </a:p>
        </p:txBody>
      </p:sp>
      <p:sp>
        <p:nvSpPr>
          <p:cNvPr id="80" name="Rectangle 79"/>
          <p:cNvSpPr/>
          <p:nvPr/>
        </p:nvSpPr>
        <p:spPr>
          <a:xfrm>
            <a:off x="7125919" y="3895344"/>
            <a:ext cx="4169663" cy="74980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217359" y="3950208"/>
            <a:ext cx="3986783" cy="164592"/>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Check before restoring</a:t>
            </a:r>
          </a:p>
        </p:txBody>
      </p:sp>
      <p:sp>
        <p:nvSpPr>
          <p:cNvPr id="82" name="TextBox 81"/>
          <p:cNvSpPr txBox="1"/>
          <p:nvPr/>
        </p:nvSpPr>
        <p:spPr>
          <a:xfrm>
            <a:off x="7217359" y="4133088"/>
            <a:ext cx="3986783"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Backup from 16/10/2026, plugin version 2.0.0, website test.local.</a:t>
            </a:r>
          </a:p>
        </p:txBody>
      </p:sp>
      <p:sp>
        <p:nvSpPr>
          <p:cNvPr id="83" name="TextBox 82"/>
          <p:cNvSpPr txBox="1"/>
          <p:nvPr/>
        </p:nvSpPr>
        <p:spPr>
          <a:xfrm>
            <a:off x="7217359" y="4297680"/>
            <a:ext cx="3986783"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Settings that change: 12</a:t>
            </a:r>
          </a:p>
        </p:txBody>
      </p:sp>
      <p:sp>
        <p:nvSpPr>
          <p:cNvPr id="84" name="TextBox 83"/>
          <p:cNvSpPr txBox="1"/>
          <p:nvPr/>
        </p:nvSpPr>
        <p:spPr>
          <a:xfrm>
            <a:off x="7217359" y="4462272"/>
            <a:ext cx="3986783"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Texts &amp; labels that change: 4</a:t>
            </a:r>
          </a:p>
        </p:txBody>
      </p:sp>
      <p:sp>
        <p:nvSpPr>
          <p:cNvPr id="85" name="TextBox 84"/>
          <p:cNvSpPr txBox="1"/>
          <p:nvPr/>
        </p:nvSpPr>
        <p:spPr>
          <a:xfrm>
            <a:off x="7125919" y="4718304"/>
            <a:ext cx="1280160" cy="146304"/>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Restore:</a:t>
            </a:r>
          </a:p>
        </p:txBody>
      </p:sp>
      <p:sp>
        <p:nvSpPr>
          <p:cNvPr id="86" name="Rectangle 85"/>
          <p:cNvSpPr/>
          <p:nvPr/>
        </p:nvSpPr>
        <p:spPr>
          <a:xfrm>
            <a:off x="8268919" y="47183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273491" y="471373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88" name="TextBox 87"/>
          <p:cNvSpPr txBox="1"/>
          <p:nvPr/>
        </p:nvSpPr>
        <p:spPr>
          <a:xfrm>
            <a:off x="8451799" y="4704588"/>
            <a:ext cx="284378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Settings</a:t>
            </a:r>
          </a:p>
        </p:txBody>
      </p:sp>
      <p:sp>
        <p:nvSpPr>
          <p:cNvPr id="89" name="Rectangle 88"/>
          <p:cNvSpPr/>
          <p:nvPr/>
        </p:nvSpPr>
        <p:spPr>
          <a:xfrm>
            <a:off x="9320479" y="47183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9325051" y="471373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91" name="TextBox 90"/>
          <p:cNvSpPr txBox="1"/>
          <p:nvPr/>
        </p:nvSpPr>
        <p:spPr>
          <a:xfrm>
            <a:off x="9503359" y="4704588"/>
            <a:ext cx="179222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Texts &amp; labels</a:t>
            </a:r>
          </a:p>
        </p:txBody>
      </p:sp>
      <p:sp>
        <p:nvSpPr>
          <p:cNvPr id="92" name="Rounded Rectangle 91"/>
          <p:cNvSpPr/>
          <p:nvPr/>
        </p:nvSpPr>
        <p:spPr>
          <a:xfrm>
            <a:off x="7125919" y="4937760"/>
            <a:ext cx="8979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125919" y="4988052"/>
            <a:ext cx="8979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Restore now</a:t>
            </a:r>
          </a:p>
        </p:txBody>
      </p:sp>
      <p:sp>
        <p:nvSpPr>
          <p:cNvPr id="94" name="Rounded Rectangle 93"/>
          <p:cNvSpPr/>
          <p:nvPr/>
        </p:nvSpPr>
        <p:spPr>
          <a:xfrm>
            <a:off x="8115300" y="4937760"/>
            <a:ext cx="61447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8115300" y="4988052"/>
            <a:ext cx="6144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Cancel</a:t>
            </a:r>
          </a:p>
        </p:txBody>
      </p:sp>
      <p:sp>
        <p:nvSpPr>
          <p:cNvPr id="96" name="Oval 95"/>
          <p:cNvSpPr/>
          <p:nvPr/>
        </p:nvSpPr>
        <p:spPr>
          <a:xfrm>
            <a:off x="11396167" y="24323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11396167" y="24917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8" name="Oval 97"/>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00" name="Oval 99"/>
          <p:cNvSpPr/>
          <p:nvPr/>
        </p:nvSpPr>
        <p:spPr>
          <a:xfrm>
            <a:off x="11396167" y="41330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11396167" y="41925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02" name="Oval 101"/>
          <p:cNvSpPr/>
          <p:nvPr/>
        </p:nvSpPr>
        <p:spPr>
          <a:xfrm>
            <a:off x="11396167" y="4919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11396167" y="4978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Not included: events, speakers, venues and categories themselves (PRO offers the CSV export for those) and the switch “Delete data on uninstall”. Typical use: moving the finished look from the test system to the live website.</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41 / 140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Text &amp; Labels: every word can be replaced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0496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Group</a:t>
            </a:r>
          </a:p>
        </p:txBody>
      </p:sp>
      <p:sp>
        <p:nvSpPr>
          <p:cNvPr id="8" name="TextBox 7"/>
          <p:cNvSpPr txBox="1"/>
          <p:nvPr/>
        </p:nvSpPr>
        <p:spPr>
          <a:xfrm>
            <a:off x="3864501" y="1435608"/>
            <a:ext cx="7687113"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Examples of the labels in it</a:t>
            </a:r>
          </a:p>
        </p:txBody>
      </p:sp>
      <p:sp>
        <p:nvSpPr>
          <p:cNvPr id="9" name="TextBox 8"/>
          <p:cNvSpPr txBox="1"/>
          <p:nvPr/>
        </p:nvSpPr>
        <p:spPr>
          <a:xfrm>
            <a:off x="676656" y="1766760"/>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Toolbar &amp; filters</a:t>
            </a:r>
          </a:p>
        </p:txBody>
      </p:sp>
      <p:sp>
        <p:nvSpPr>
          <p:cNvPr id="10" name="TextBox 9"/>
          <p:cNvSpPr txBox="1"/>
          <p:nvPr/>
        </p:nvSpPr>
        <p:spPr>
          <a:xfrm>
            <a:off x="3864501" y="1766760"/>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“Search…”, “All Venues”, “All Categories”, “Upcoming only”, “Reset filters”, “selected”, “Copy filter link”</a:t>
            </a:r>
          </a:p>
        </p:txBody>
      </p:sp>
      <p:sp>
        <p:nvSpPr>
          <p:cNvPr id="11" name="Rectangle 10"/>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114232"/>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Buttons &amp; view</a:t>
            </a:r>
          </a:p>
        </p:txBody>
      </p:sp>
      <p:sp>
        <p:nvSpPr>
          <p:cNvPr id="14" name="TextBox 13"/>
          <p:cNvSpPr txBox="1"/>
          <p:nvPr/>
        </p:nvSpPr>
        <p:spPr>
          <a:xfrm>
            <a:off x="3864501" y="2114232"/>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“Grid”, “List”, “My Favourites”, “Ticket”, “Share”, “Load more”, “Doors Open”, “Doors Close”, “Now”</a:t>
            </a:r>
          </a:p>
        </p:txBody>
      </p:sp>
      <p:sp>
        <p:nvSpPr>
          <p:cNvPr id="15" name="Rectangle 14"/>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61704"/>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Page navigation</a:t>
            </a:r>
          </a:p>
        </p:txBody>
      </p:sp>
      <p:sp>
        <p:nvSpPr>
          <p:cNvPr id="17" name="TextBox 16"/>
          <p:cNvSpPr txBox="1"/>
          <p:nvPr/>
        </p:nvSpPr>
        <p:spPr>
          <a:xfrm>
            <a:off x="3864501" y="2461704"/>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 Back”, “Next »”, “Entries”, “Next day”</a:t>
            </a:r>
          </a:p>
        </p:txBody>
      </p:sp>
      <p:sp>
        <p:nvSpPr>
          <p:cNvPr id="18" name="Rectangle 17"/>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809176"/>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Table &amp; lists</a:t>
            </a:r>
          </a:p>
        </p:txBody>
      </p:sp>
      <p:sp>
        <p:nvSpPr>
          <p:cNvPr id="21" name="TextBox 20"/>
          <p:cNvSpPr txBox="1"/>
          <p:nvPr/>
        </p:nvSpPr>
        <p:spPr>
          <a:xfrm>
            <a:off x="3864501" y="2809176"/>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time suffix, “Title”, “Venue”</a:t>
            </a:r>
          </a:p>
        </p:txBody>
      </p:sp>
      <p:sp>
        <p:nvSpPr>
          <p:cNvPr id="22" name="Rectangle 21"/>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56648"/>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Status &amp; messages</a:t>
            </a:r>
          </a:p>
        </p:txBody>
      </p:sp>
      <p:sp>
        <p:nvSpPr>
          <p:cNvPr id="24" name="TextBox 23"/>
          <p:cNvSpPr txBox="1"/>
          <p:nvPr/>
        </p:nvSpPr>
        <p:spPr>
          <a:xfrm>
            <a:off x="3864501" y="3156648"/>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Loading notices, “Cancelled”, empty states such as “No speakers found.”, spam notice, “OK”</a:t>
            </a:r>
          </a:p>
        </p:txBody>
      </p:sp>
      <p:sp>
        <p:nvSpPr>
          <p:cNvPr id="25" name="Rectangle 24"/>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504120"/>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Modal titles</a:t>
            </a:r>
          </a:p>
        </p:txBody>
      </p:sp>
      <p:sp>
        <p:nvSpPr>
          <p:cNvPr id="28" name="TextBox 27"/>
          <p:cNvSpPr txBox="1"/>
          <p:nvPr/>
        </p:nvSpPr>
        <p:spPr>
          <a:xfrm>
            <a:off x="3864501" y="3504120"/>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“Share favourites”, “Save appointment”, scan instructions</a:t>
            </a:r>
          </a:p>
        </p:txBody>
      </p:sp>
      <p:sp>
        <p:nvSpPr>
          <p:cNvPr id="29" name="Rectangle 28"/>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851592"/>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page</a:t>
            </a:r>
          </a:p>
        </p:txBody>
      </p:sp>
      <p:sp>
        <p:nvSpPr>
          <p:cNvPr id="31" name="TextBox 30"/>
          <p:cNvSpPr txBox="1"/>
          <p:nvPr/>
        </p:nvSpPr>
        <p:spPr>
          <a:xfrm>
            <a:off x="3864501" y="3851592"/>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 Back”, “Time”, “Price”, “Language”, “More information”</a:t>
            </a:r>
          </a:p>
        </p:txBody>
      </p:sp>
      <p:sp>
        <p:nvSpPr>
          <p:cNvPr id="32" name="Rectangle 31"/>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99064"/>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Weekdays (tabs)</a:t>
            </a:r>
          </a:p>
        </p:txBody>
      </p:sp>
      <p:sp>
        <p:nvSpPr>
          <p:cNvPr id="35" name="TextBox 34"/>
          <p:cNvSpPr txBox="1"/>
          <p:nvPr/>
        </p:nvSpPr>
        <p:spPr>
          <a:xfrm>
            <a:off x="3864501" y="4199064"/>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Monday … Sunday, “All days”</a:t>
            </a:r>
          </a:p>
        </p:txBody>
      </p:sp>
      <p:sp>
        <p:nvSpPr>
          <p:cNvPr id="36" name="Rectangle 35"/>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546536"/>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Weekdays (lists)</a:t>
            </a:r>
          </a:p>
        </p:txBody>
      </p:sp>
      <p:sp>
        <p:nvSpPr>
          <p:cNvPr id="38" name="TextBox 37"/>
          <p:cNvSpPr txBox="1"/>
          <p:nvPr/>
        </p:nvSpPr>
        <p:spPr>
          <a:xfrm>
            <a:off x="3864501" y="4546536"/>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Mon … Sun, “today”, “tomorrow”</a:t>
            </a:r>
          </a:p>
        </p:txBody>
      </p:sp>
      <p:sp>
        <p:nvSpPr>
          <p:cNvPr id="39" name="Rectangle 3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894008"/>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Months (short)</a:t>
            </a:r>
          </a:p>
        </p:txBody>
      </p:sp>
      <p:sp>
        <p:nvSpPr>
          <p:cNvPr id="42" name="TextBox 41"/>
          <p:cNvSpPr txBox="1"/>
          <p:nvPr/>
        </p:nvSpPr>
        <p:spPr>
          <a:xfrm>
            <a:off x="3864501" y="4894008"/>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Jan … Dec</a:t>
            </a:r>
          </a:p>
        </p:txBody>
      </p:sp>
      <p:sp>
        <p:nvSpPr>
          <p:cNvPr id="43" name="Rectangle 42"/>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41480"/>
            <a:ext cx="300496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Live view</a:t>
            </a:r>
          </a:p>
        </p:txBody>
      </p:sp>
      <p:sp>
        <p:nvSpPr>
          <p:cNvPr id="45" name="TextBox 44"/>
          <p:cNvSpPr txBox="1"/>
          <p:nvPr/>
        </p:nvSpPr>
        <p:spPr>
          <a:xfrm>
            <a:off x="3864501" y="5241480"/>
            <a:ext cx="768711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“Running events”, “Upcoming events”, “LIVE”, countdown text, empty states</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Empty or unchanged means default.</a:t>
            </a:r>
            <a:r>
              <a:rPr sz="1000" b="0" i="0" lang="en-US">
                <a:solidFill>
                  <a:srgbClr val="2B3844"/>
                </a:solidFill>
                <a:latin typeface="Segoe UI"/>
              </a:rPr>
              <a:t> Only real deviations are stored – so new translations and updates keep arriving. You cannot break anything here.</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42 / 140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 · THE API TAB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“API” tab: opening your program to other programs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30936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2249424" y="1719072"/>
            <a:ext cx="442569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Calendar Settings</a:t>
            </a:r>
          </a:p>
        </p:txBody>
      </p:sp>
      <p:sp>
        <p:nvSpPr>
          <p:cNvPr id="29" name="Rectangle 28"/>
          <p:cNvSpPr/>
          <p:nvPr/>
        </p:nvSpPr>
        <p:spPr>
          <a:xfrm>
            <a:off x="2249424" y="2103120"/>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249424" y="2180844"/>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31" name="Rectangle 30"/>
          <p:cNvSpPr/>
          <p:nvPr/>
        </p:nvSpPr>
        <p:spPr>
          <a:xfrm>
            <a:off x="2847596" y="2103120"/>
            <a:ext cx="48081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847596" y="2180844"/>
            <a:ext cx="48081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33" name="Rectangle 32"/>
          <p:cNvSpPr/>
          <p:nvPr/>
        </p:nvSpPr>
        <p:spPr>
          <a:xfrm>
            <a:off x="3364992" y="2103120"/>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364992" y="2180844"/>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35" name="Rectangle 34"/>
          <p:cNvSpPr/>
          <p:nvPr/>
        </p:nvSpPr>
        <p:spPr>
          <a:xfrm>
            <a:off x="3990090" y="2103120"/>
            <a:ext cx="69622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3990090" y="2180844"/>
            <a:ext cx="69622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37" name="Rectangle 36"/>
          <p:cNvSpPr/>
          <p:nvPr/>
        </p:nvSpPr>
        <p:spPr>
          <a:xfrm>
            <a:off x="4722892" y="2103120"/>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722892" y="2180844"/>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39" name="Rectangle 38"/>
          <p:cNvSpPr/>
          <p:nvPr/>
        </p:nvSpPr>
        <p:spPr>
          <a:xfrm>
            <a:off x="5482620" y="2103120"/>
            <a:ext cx="211560"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482620" y="2103120"/>
            <a:ext cx="211560"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482620" y="2180844"/>
            <a:ext cx="211560"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API</a:t>
            </a:r>
          </a:p>
        </p:txBody>
      </p:sp>
      <p:sp>
        <p:nvSpPr>
          <p:cNvPr id="42" name="Rectangle 41"/>
          <p:cNvSpPr/>
          <p:nvPr/>
        </p:nvSpPr>
        <p:spPr>
          <a:xfrm>
            <a:off x="5730757" y="2103120"/>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730757" y="2180844"/>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44" name="Rectangle 43"/>
          <p:cNvSpPr/>
          <p:nvPr/>
        </p:nvSpPr>
        <p:spPr>
          <a:xfrm>
            <a:off x="6409707" y="2103120"/>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409707" y="2180844"/>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6" name="Rectangle 45"/>
          <p:cNvSpPr/>
          <p:nvPr/>
        </p:nvSpPr>
        <p:spPr>
          <a:xfrm>
            <a:off x="2249424" y="2377440"/>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Public API (REST)</a:t>
            </a:r>
          </a:p>
        </p:txBody>
      </p:sp>
      <p:sp>
        <p:nvSpPr>
          <p:cNvPr id="51" name="TextBox 50"/>
          <p:cNvSpPr txBox="1"/>
          <p:nvPr/>
        </p:nvSpPr>
        <p:spPr>
          <a:xfrm>
            <a:off x="2377440" y="2926080"/>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Enable public API</a:t>
            </a:r>
          </a:p>
        </p:txBody>
      </p:sp>
      <p:sp>
        <p:nvSpPr>
          <p:cNvPr id="52" name="Rectangle 51"/>
          <p:cNvSpPr/>
          <p:nvPr/>
        </p:nvSpPr>
        <p:spPr>
          <a:xfrm>
            <a:off x="2377440" y="315468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82012" y="3150108"/>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4" name="TextBox 53"/>
          <p:cNvSpPr txBox="1"/>
          <p:nvPr/>
        </p:nvSpPr>
        <p:spPr>
          <a:xfrm>
            <a:off x="2560320" y="3140964"/>
            <a:ext cx="179222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Enable public API</a:t>
            </a:r>
          </a:p>
        </p:txBody>
      </p:sp>
      <p:sp>
        <p:nvSpPr>
          <p:cNvPr id="55" name="TextBox 54"/>
          <p:cNvSpPr txBox="1"/>
          <p:nvPr/>
        </p:nvSpPr>
        <p:spPr>
          <a:xfrm>
            <a:off x="4572000" y="2926080"/>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Access</a:t>
            </a:r>
          </a:p>
        </p:txBody>
      </p:sp>
      <p:sp>
        <p:nvSpPr>
          <p:cNvPr id="56" name="Rounded Rectangle 55"/>
          <p:cNvSpPr/>
          <p:nvPr/>
        </p:nvSpPr>
        <p:spPr>
          <a:xfrm>
            <a:off x="457200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663440" y="3186684"/>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API key required</a:t>
            </a:r>
          </a:p>
        </p:txBody>
      </p:sp>
      <p:sp>
        <p:nvSpPr>
          <p:cNvPr id="58" name="TextBox 57"/>
          <p:cNvSpPr txBox="1"/>
          <p:nvPr/>
        </p:nvSpPr>
        <p:spPr>
          <a:xfrm>
            <a:off x="6327647" y="318668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9" name="TextBox 58"/>
          <p:cNvSpPr txBox="1"/>
          <p:nvPr/>
        </p:nvSpPr>
        <p:spPr>
          <a:xfrm>
            <a:off x="2377440" y="349300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Rate limit (requests per minute)</a:t>
            </a:r>
          </a:p>
        </p:txBody>
      </p:sp>
      <p:sp>
        <p:nvSpPr>
          <p:cNvPr id="60" name="Rounded Rectangle 59"/>
          <p:cNvSpPr/>
          <p:nvPr/>
        </p:nvSpPr>
        <p:spPr>
          <a:xfrm>
            <a:off x="237744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468880" y="3753612"/>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120</a:t>
            </a:r>
          </a:p>
        </p:txBody>
      </p:sp>
      <p:sp>
        <p:nvSpPr>
          <p:cNvPr id="62" name="TextBox 61"/>
          <p:cNvSpPr txBox="1"/>
          <p:nvPr/>
        </p:nvSpPr>
        <p:spPr>
          <a:xfrm>
            <a:off x="4572000" y="349300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Cache duration (seconds)</a:t>
            </a:r>
          </a:p>
        </p:txBody>
      </p:sp>
      <p:sp>
        <p:nvSpPr>
          <p:cNvPr id="63" name="Rounded Rectangle 62"/>
          <p:cNvSpPr/>
          <p:nvPr/>
        </p:nvSpPr>
        <p:spPr>
          <a:xfrm>
            <a:off x="457200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663440" y="3753612"/>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300</a:t>
            </a:r>
          </a:p>
        </p:txBody>
      </p:sp>
      <p:sp>
        <p:nvSpPr>
          <p:cNvPr id="65" name="TextBox 64"/>
          <p:cNvSpPr txBox="1"/>
          <p:nvPr/>
        </p:nvSpPr>
        <p:spPr>
          <a:xfrm>
            <a:off x="2377440" y="4078224"/>
            <a:ext cx="2743200"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Base URL</a:t>
            </a:r>
          </a:p>
        </p:txBody>
      </p:sp>
      <p:sp>
        <p:nvSpPr>
          <p:cNvPr id="66" name="Rounded Rectangle 65"/>
          <p:cNvSpPr/>
          <p:nvPr/>
        </p:nvSpPr>
        <p:spPr>
          <a:xfrm>
            <a:off x="2377440" y="4242816"/>
            <a:ext cx="3328415" cy="256032"/>
          </a:xfrm>
          <a:prstGeom prst="roundRect">
            <a:avLst>
              <a:gd name="adj" fmla="val 6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468880" y="4302252"/>
            <a:ext cx="3163823" cy="164592"/>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https://your-site.com/wp-json/convention-schedule-planner/public/v1</a:t>
            </a:r>
          </a:p>
        </p:txBody>
      </p:sp>
      <p:sp>
        <p:nvSpPr>
          <p:cNvPr id="68" name="Rounded Rectangle 67"/>
          <p:cNvSpPr/>
          <p:nvPr/>
        </p:nvSpPr>
        <p:spPr>
          <a:xfrm>
            <a:off x="5779008" y="4242816"/>
            <a:ext cx="731520"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779008" y="4293108"/>
            <a:ext cx="731520"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Copy</a:t>
            </a:r>
          </a:p>
        </p:txBody>
      </p:sp>
      <p:sp>
        <p:nvSpPr>
          <p:cNvPr id="70" name="Rectangle 69"/>
          <p:cNvSpPr/>
          <p:nvPr/>
        </p:nvSpPr>
        <p:spPr>
          <a:xfrm>
            <a:off x="2249424" y="4773168"/>
            <a:ext cx="4425696" cy="7863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2249424" y="4773168"/>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2249424" y="5047488"/>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2359152" y="4841748"/>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Data scope</a:t>
            </a:r>
          </a:p>
        </p:txBody>
      </p:sp>
      <p:sp>
        <p:nvSpPr>
          <p:cNvPr id="74" name="TextBox 73"/>
          <p:cNvSpPr txBox="1"/>
          <p:nvPr/>
        </p:nvSpPr>
        <p:spPr>
          <a:xfrm>
            <a:off x="2377440" y="5175504"/>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Full description</a:t>
            </a:r>
          </a:p>
        </p:txBody>
      </p:sp>
      <p:sp>
        <p:nvSpPr>
          <p:cNvPr id="75" name="Rectangle 74"/>
          <p:cNvSpPr/>
          <p:nvPr/>
        </p:nvSpPr>
        <p:spPr>
          <a:xfrm>
            <a:off x="2377440" y="54041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382012" y="539953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77" name="TextBox 76"/>
          <p:cNvSpPr txBox="1"/>
          <p:nvPr/>
        </p:nvSpPr>
        <p:spPr>
          <a:xfrm>
            <a:off x="2560320" y="5390388"/>
            <a:ext cx="179222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Full description</a:t>
            </a:r>
          </a:p>
        </p:txBody>
      </p:sp>
      <p:sp>
        <p:nvSpPr>
          <p:cNvPr id="78" name="TextBox 77"/>
          <p:cNvSpPr txBox="1"/>
          <p:nvPr/>
        </p:nvSpPr>
        <p:spPr>
          <a:xfrm>
            <a:off x="4572000" y="5175504"/>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E-mail addresses</a:t>
            </a:r>
          </a:p>
        </p:txBody>
      </p:sp>
      <p:sp>
        <p:nvSpPr>
          <p:cNvPr id="79" name="Rectangle 78"/>
          <p:cNvSpPr/>
          <p:nvPr/>
        </p:nvSpPr>
        <p:spPr>
          <a:xfrm>
            <a:off x="4572000" y="5404104"/>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754880" y="5390388"/>
            <a:ext cx="1792223" cy="164592"/>
          </a:xfrm>
          <a:prstGeom prst="rect">
            <a:avLst/>
          </a:prstGeom>
          <a:noFill/>
        </p:spPr>
        <p:txBody>
          <a:bodyPr wrap="square" lIns="0" rIns="0" tIns="0" bIns="0" anchor="t">
            <a:spAutoFit/>
          </a:bodyPr>
          <a:lstStyle/>
          <a:p>
            <a:pPr algn="l">
              <a:lnSpc>
                <a:spcPct val="100000"/>
              </a:lnSpc>
            </a:pPr>
          </a:p>
        </p:txBody>
      </p:sp>
      <p:sp>
        <p:nvSpPr>
          <p:cNvPr id="81" name="TextBox 8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configure</a:t>
            </a:r>
          </a:p>
        </p:txBody>
      </p:sp>
      <p:sp>
        <p:nvSpPr>
          <p:cNvPr id="82" name="TextBox 81"/>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Enable public API</a:t>
            </a:r>
          </a:p>
        </p:txBody>
      </p:sp>
      <p:sp>
        <p:nvSpPr>
          <p:cNvPr id="83" name="TextBox 82"/>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Default: </a:t>
            </a:r>
            <a:r>
              <a:rPr sz="1000" b="1" i="0" lang="en-US">
                <a:solidFill>
                  <a:srgbClr val="3B4A57"/>
                </a:solidFill>
                <a:latin typeface="Segoe UI"/>
              </a:rPr>
              <a:t>off</a:t>
            </a:r>
            <a:r>
              <a:rPr sz="1000" b="0" i="0" lang="en-US">
                <a:solidFill>
                  <a:srgbClr val="3B4A57"/>
                </a:solidFill>
                <a:latin typeface="Segoe UI"/>
              </a:rPr>
              <a:t>. While the switch is off the addresses do not exist at all.</a:t>
            </a:r>
          </a:p>
        </p:txBody>
      </p:sp>
      <p:sp>
        <p:nvSpPr>
          <p:cNvPr id="84" name="TextBox 83"/>
          <p:cNvSpPr txBox="1"/>
          <p:nvPr/>
        </p:nvSpPr>
        <p:spPr>
          <a:xfrm>
            <a:off x="7287768" y="2331466"/>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Access</a:t>
            </a:r>
          </a:p>
        </p:txBody>
      </p:sp>
      <p:sp>
        <p:nvSpPr>
          <p:cNvPr id="85" name="TextBox 84"/>
          <p:cNvSpPr txBox="1"/>
          <p:nvPr/>
        </p:nvSpPr>
        <p:spPr>
          <a:xfrm>
            <a:off x="7287768" y="2551176"/>
            <a:ext cx="433699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API key required</a:t>
            </a:r>
            <a:r>
              <a:rPr sz="1000" b="0" i="0" lang="en-US">
                <a:solidFill>
                  <a:srgbClr val="3B4A57"/>
                </a:solidFill>
                <a:latin typeface="Segoe UI"/>
              </a:rPr>
              <a:t> is the recommendation. “Public” hands the data out without a key.</a:t>
            </a:r>
          </a:p>
        </p:txBody>
      </p:sp>
      <p:sp>
        <p:nvSpPr>
          <p:cNvPr id="86" name="TextBox 85"/>
          <p:cNvSpPr txBox="1"/>
          <p:nvPr/>
        </p:nvSpPr>
        <p:spPr>
          <a:xfrm>
            <a:off x="7287768" y="3080512"/>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Rate limit</a:t>
            </a:r>
          </a:p>
        </p:txBody>
      </p:sp>
      <p:sp>
        <p:nvSpPr>
          <p:cNvPr id="87" name="TextBox 86"/>
          <p:cNvSpPr txBox="1"/>
          <p:nvPr/>
        </p:nvSpPr>
        <p:spPr>
          <a:xfrm>
            <a:off x="7287768" y="3300222"/>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120 requests per minute, per key or IP address. </a:t>
            </a:r>
            <a:r>
              <a:rPr sz="1000" b="0" i="0" lang="en-US">
                <a:solidFill>
                  <a:srgbClr val="3B4A57"/>
                </a:solidFill>
                <a:latin typeface="Consolas"/>
              </a:rPr>
              <a:t>0</a:t>
            </a:r>
            <a:r>
              <a:rPr sz="1000" b="0" i="0" lang="en-US">
                <a:solidFill>
                  <a:srgbClr val="3B4A57"/>
                </a:solidFill>
                <a:latin typeface="Segoe UI"/>
              </a:rPr>
              <a:t> lifts the limit.</a:t>
            </a:r>
          </a:p>
        </p:txBody>
      </p:sp>
      <p:sp>
        <p:nvSpPr>
          <p:cNvPr id="88" name="TextBox 87"/>
          <p:cNvSpPr txBox="1"/>
          <p:nvPr/>
        </p:nvSpPr>
        <p:spPr>
          <a:xfrm>
            <a:off x="7287768" y="3674617"/>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Cache duration</a:t>
            </a:r>
          </a:p>
        </p:txBody>
      </p:sp>
      <p:sp>
        <p:nvSpPr>
          <p:cNvPr id="89" name="TextBox 88"/>
          <p:cNvSpPr txBox="1"/>
          <p:nvPr/>
        </p:nvSpPr>
        <p:spPr>
          <a:xfrm>
            <a:off x="7287768" y="3894327"/>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300 seconds. A button throws it away immediately.</a:t>
            </a:r>
          </a:p>
        </p:txBody>
      </p:sp>
      <p:sp>
        <p:nvSpPr>
          <p:cNvPr id="90" name="TextBox 89"/>
          <p:cNvSpPr txBox="1"/>
          <p:nvPr/>
        </p:nvSpPr>
        <p:spPr>
          <a:xfrm>
            <a:off x="7287768" y="4268724"/>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Data scope</a:t>
            </a:r>
          </a:p>
        </p:txBody>
      </p:sp>
      <p:sp>
        <p:nvSpPr>
          <p:cNvPr id="91" name="TextBox 90"/>
          <p:cNvSpPr txBox="1"/>
          <p:nvPr/>
        </p:nvSpPr>
        <p:spPr>
          <a:xfrm>
            <a:off x="7287768" y="4488434"/>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Five areas can be switched off individually – e-mail addresses are off by default. Data is only read, never written.</a:t>
            </a:r>
          </a:p>
        </p:txBody>
      </p:sp>
      <p:sp>
        <p:nvSpPr>
          <p:cNvPr id="92" name="Rectangle 9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5" name="TextBox 9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Never included are the favourite counters, drafts, password-protected entries and speakers marked as “internal only”. The step-by-step guide with examples is in the </a:t>
            </a:r>
            <a:r>
              <a:rPr sz="1000" b="1" i="0" lang="en-US">
                <a:solidFill>
                  <a:srgbClr val="2B3844"/>
                </a:solidFill>
                <a:latin typeface="Segoe UI"/>
              </a:rPr>
              <a:t>Help</a:t>
            </a:r>
            <a:r>
              <a:rPr sz="1000" b="0" i="0" lang="en-US">
                <a:solidFill>
                  <a:srgbClr val="2B3844"/>
                </a:solidFill>
                <a:latin typeface="Segoe UI"/>
              </a:rPr>
              <a:t>, card “Public API for third-party applications”.</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43 / 140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 · API KEYS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key and testing endpoints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API</a:t>
            </a:r>
            <a:r>
              <a:rPr sz="1150" b="0" i="0" lang="en-US">
                <a:solidFill>
                  <a:srgbClr val="25333F"/>
                </a:solidFill>
                <a:latin typeface="Segoe UI"/>
              </a:rPr>
              <a:t> tab enter a name for the external application, optionally a rate limit of its own, then </a:t>
            </a:r>
            <a:r>
              <a:rPr sz="1150" b="1" i="0" lang="en-US">
                <a:solidFill>
                  <a:srgbClr val="25333F"/>
                </a:solidFill>
                <a:latin typeface="Segoe UI"/>
              </a:rPr>
              <a:t>Create key</a:t>
            </a:r>
            <a:r>
              <a:rPr sz="1150" b="0" i="0" lang="en-US">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Pass the key on right away or store it safely.</a:t>
            </a:r>
          </a:p>
        </p:txBody>
      </p:sp>
      <p:sp>
        <p:nvSpPr>
          <p:cNvPr id="12" name="TextBox 11"/>
          <p:cNvSpPr txBox="1"/>
          <p:nvPr/>
        </p:nvSpPr>
        <p:spPr>
          <a:xfrm>
            <a:off x="950976" y="217131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appears exactly once – only a fingerprint is stored.</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Revoke</a:t>
            </a:r>
            <a:r>
              <a:rPr sz="1150" b="0" i="0" lang="en-US">
                <a:solidFill>
                  <a:srgbClr val="25333F"/>
                </a:solidFill>
                <a:latin typeface="Segoe UI"/>
              </a:rPr>
              <a:t> withdraws access immediately, </a:t>
            </a:r>
            <a:r>
              <a:rPr sz="1150" b="1" i="0" lang="en-US">
                <a:solidFill>
                  <a:srgbClr val="25333F"/>
                </a:solidFill>
                <a:latin typeface="Segoe UI"/>
              </a:rPr>
              <a:t>Unlock</a:t>
            </a:r>
            <a:r>
              <a:rPr sz="1150" b="0" i="0" lang="en-US">
                <a:solidFill>
                  <a:srgbClr val="25333F"/>
                </a:solidFill>
                <a:latin typeface="Segoe UI"/>
              </a:rPr>
              <a:t> restores it.</a:t>
            </a:r>
          </a:p>
        </p:txBody>
      </p:sp>
      <p:sp>
        <p:nvSpPr>
          <p:cNvPr id="16" name="TextBox 15"/>
          <p:cNvSpPr txBox="1"/>
          <p:nvPr/>
        </p:nvSpPr>
        <p:spPr>
          <a:xfrm>
            <a:off x="950976" y="295592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table shows the limit, last use and requests. Unlocked, it is the same key – the partner changes nothing. </a:t>
            </a:r>
            <a:r>
              <a:rPr sz="950" b="1" i="0" lang="en-US">
                <a:solidFill>
                  <a:srgbClr val="6B7A88"/>
                </a:solidFill>
                <a:latin typeface="Segoe UI"/>
              </a:rPr>
              <a:t>Delete</a:t>
            </a:r>
            <a:r>
              <a:rPr sz="950" b="0" i="0" lang="en-US">
                <a:solidFill>
                  <a:srgbClr val="6B7A88"/>
                </a:solidFill>
                <a:latin typeface="Segoe UI"/>
              </a:rPr>
              <a:t> removes it for good.</a:t>
            </a:r>
          </a:p>
        </p:txBody>
      </p:sp>
      <p:sp>
        <p:nvSpPr>
          <p:cNvPr id="17" name="Oval 16"/>
          <p:cNvSpPr/>
          <p:nvPr/>
        </p:nvSpPr>
        <p:spPr>
          <a:xfrm>
            <a:off x="566928" y="363715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67830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628009"/>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Endpoints &amp; test</a:t>
            </a:r>
            <a:r>
              <a:rPr sz="1150" b="0" i="0" lang="en-US">
                <a:solidFill>
                  <a:srgbClr val="25333F"/>
                </a:solidFill>
                <a:latin typeface="Segoe UI"/>
              </a:rPr>
              <a:t> choose an endpoint and send.</a:t>
            </a:r>
          </a:p>
        </p:txBody>
      </p:sp>
      <p:sp>
        <p:nvSpPr>
          <p:cNvPr id="20" name="TextBox 19"/>
          <p:cNvSpPr txBox="1"/>
          <p:nvPr/>
        </p:nvSpPr>
        <p:spPr>
          <a:xfrm>
            <a:off x="950976" y="385190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Status, runtime and the response appear below. “Send as an external application” shows what a foreign program actually receives.</a:t>
            </a:r>
          </a:p>
        </p:txBody>
      </p:sp>
      <p:sp>
        <p:nvSpPr>
          <p:cNvPr id="21" name="Rectangle 20"/>
          <p:cNvSpPr/>
          <p:nvPr/>
        </p:nvSpPr>
        <p:spPr>
          <a:xfrm>
            <a:off x="5223967" y="1353312"/>
            <a:ext cx="6400800" cy="42976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4" name="Rectangle 23"/>
          <p:cNvSpPr/>
          <p:nvPr/>
        </p:nvSpPr>
        <p:spPr>
          <a:xfrm>
            <a:off x="5223967" y="1572768"/>
            <a:ext cx="1481328" cy="40782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8" name="Rectangle 27"/>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5" name="TextBox 34"/>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6" name="TextBox 35"/>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7" name="TextBox 36"/>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8" name="TextBox 37"/>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9" name="TextBox 38"/>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0" name="TextBox 39"/>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1" name="TextBox 40"/>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2" name="TextBox 41"/>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43" name="TextBox 42"/>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Calendar Settings</a:t>
            </a:r>
          </a:p>
        </p:txBody>
      </p:sp>
      <p:sp>
        <p:nvSpPr>
          <p:cNvPr id="44" name="Rectangle 43"/>
          <p:cNvSpPr/>
          <p:nvPr/>
        </p:nvSpPr>
        <p:spPr>
          <a:xfrm>
            <a:off x="6906463" y="2103120"/>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2180844"/>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46" name="Rectangle 45"/>
          <p:cNvSpPr/>
          <p:nvPr/>
        </p:nvSpPr>
        <p:spPr>
          <a:xfrm>
            <a:off x="7516951" y="2103120"/>
            <a:ext cx="49136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16951" y="2180844"/>
            <a:ext cx="49136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48" name="Rectangle 47"/>
          <p:cNvSpPr/>
          <p:nvPr/>
        </p:nvSpPr>
        <p:spPr>
          <a:xfrm>
            <a:off x="8044891" y="2103120"/>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044891" y="2180844"/>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0" name="Rectangle 49"/>
          <p:cNvSpPr/>
          <p:nvPr/>
        </p:nvSpPr>
        <p:spPr>
          <a:xfrm>
            <a:off x="8682896" y="2103120"/>
            <a:ext cx="71149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82896" y="2180844"/>
            <a:ext cx="71149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52" name="Rectangle 51"/>
          <p:cNvSpPr/>
          <p:nvPr/>
        </p:nvSpPr>
        <p:spPr>
          <a:xfrm>
            <a:off x="9430966" y="2103120"/>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30966" y="2180844"/>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4" name="Rectangle 53"/>
          <p:cNvSpPr/>
          <p:nvPr/>
        </p:nvSpPr>
        <p:spPr>
          <a:xfrm>
            <a:off x="10206553" y="2103120"/>
            <a:ext cx="21619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10206553" y="2103120"/>
            <a:ext cx="21619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06553" y="2180844"/>
            <a:ext cx="216199"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API</a:t>
            </a:r>
          </a:p>
        </p:txBody>
      </p:sp>
      <p:sp>
        <p:nvSpPr>
          <p:cNvPr id="57" name="Rectangle 56"/>
          <p:cNvSpPr/>
          <p:nvPr/>
        </p:nvSpPr>
        <p:spPr>
          <a:xfrm>
            <a:off x="10459328" y="2103120"/>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59328" y="2180844"/>
            <a:ext cx="65646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9" name="Rectangle 58"/>
          <p:cNvSpPr/>
          <p:nvPr/>
        </p:nvSpPr>
        <p:spPr>
          <a:xfrm>
            <a:off x="11152366" y="2103120"/>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2366" y="2180844"/>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06463"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523744"/>
            <a:ext cx="4517136" cy="12984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92324"/>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API keys</a:t>
            </a:r>
          </a:p>
        </p:txBody>
      </p:sp>
      <p:sp>
        <p:nvSpPr>
          <p:cNvPr id="66" name="TextBox 65"/>
          <p:cNvSpPr txBox="1"/>
          <p:nvPr/>
        </p:nvSpPr>
        <p:spPr>
          <a:xfrm>
            <a:off x="7034479" y="2926080"/>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67" name="Rounded Rectangle 66"/>
          <p:cNvSpPr/>
          <p:nvPr/>
        </p:nvSpPr>
        <p:spPr>
          <a:xfrm>
            <a:off x="703447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3186684"/>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Partner app</a:t>
            </a:r>
          </a:p>
        </p:txBody>
      </p:sp>
      <p:sp>
        <p:nvSpPr>
          <p:cNvPr id="69" name="TextBox 68"/>
          <p:cNvSpPr txBox="1"/>
          <p:nvPr/>
        </p:nvSpPr>
        <p:spPr>
          <a:xfrm>
            <a:off x="9274759" y="2926080"/>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Own rate limit</a:t>
            </a:r>
          </a:p>
        </p:txBody>
      </p:sp>
      <p:sp>
        <p:nvSpPr>
          <p:cNvPr id="70" name="Rounded Rectangle 69"/>
          <p:cNvSpPr/>
          <p:nvPr/>
        </p:nvSpPr>
        <p:spPr>
          <a:xfrm>
            <a:off x="927475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366199" y="3186684"/>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60</a:t>
            </a:r>
          </a:p>
        </p:txBody>
      </p:sp>
      <p:sp>
        <p:nvSpPr>
          <p:cNvPr id="72" name="Rounded Rectangle 71"/>
          <p:cNvSpPr/>
          <p:nvPr/>
        </p:nvSpPr>
        <p:spPr>
          <a:xfrm>
            <a:off x="7034479" y="3474720"/>
            <a:ext cx="841247"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034479" y="3525012"/>
            <a:ext cx="841247"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Create key</a:t>
            </a:r>
          </a:p>
        </p:txBody>
      </p:sp>
      <p:sp>
        <p:nvSpPr>
          <p:cNvPr id="74" name="TextBox 73"/>
          <p:cNvSpPr txBox="1"/>
          <p:nvPr/>
        </p:nvSpPr>
        <p:spPr>
          <a:xfrm>
            <a:off x="7034479" y="3822191"/>
            <a:ext cx="4261103"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Partner app   ec_pub_…7f3a   60/min   28 Sep 2026   today, 09:14   1,204 requests</a:t>
            </a:r>
          </a:p>
        </p:txBody>
      </p:sp>
      <p:sp>
        <p:nvSpPr>
          <p:cNvPr id="75" name="Rectangle 74"/>
          <p:cNvSpPr/>
          <p:nvPr/>
        </p:nvSpPr>
        <p:spPr>
          <a:xfrm>
            <a:off x="6906463" y="3968496"/>
            <a:ext cx="4517136" cy="171907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6906463" y="3968496"/>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6906463" y="4242816"/>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16191" y="4037076"/>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Endpoints &amp; test</a:t>
            </a:r>
          </a:p>
        </p:txBody>
      </p:sp>
      <p:sp>
        <p:nvSpPr>
          <p:cNvPr id="79" name="TextBox 78"/>
          <p:cNvSpPr txBox="1"/>
          <p:nvPr/>
        </p:nvSpPr>
        <p:spPr>
          <a:xfrm>
            <a:off x="7034479" y="4370831"/>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Endpoint</a:t>
            </a:r>
          </a:p>
        </p:txBody>
      </p:sp>
      <p:sp>
        <p:nvSpPr>
          <p:cNvPr id="80" name="Rounded Rectangle 79"/>
          <p:cNvSpPr/>
          <p:nvPr/>
        </p:nvSpPr>
        <p:spPr>
          <a:xfrm>
            <a:off x="7034479" y="4581144"/>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125919" y="4631436"/>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/events</a:t>
            </a:r>
          </a:p>
        </p:txBody>
      </p:sp>
      <p:sp>
        <p:nvSpPr>
          <p:cNvPr id="82" name="TextBox 81"/>
          <p:cNvSpPr txBox="1"/>
          <p:nvPr/>
        </p:nvSpPr>
        <p:spPr>
          <a:xfrm>
            <a:off x="8835847" y="463143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3" name="TextBox 82"/>
          <p:cNvSpPr txBox="1"/>
          <p:nvPr/>
        </p:nvSpPr>
        <p:spPr>
          <a:xfrm>
            <a:off x="9274759" y="4370831"/>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Parameters</a:t>
            </a:r>
          </a:p>
        </p:txBody>
      </p:sp>
      <p:sp>
        <p:nvSpPr>
          <p:cNvPr id="84" name="Rounded Rectangle 83"/>
          <p:cNvSpPr/>
          <p:nvPr/>
        </p:nvSpPr>
        <p:spPr>
          <a:xfrm>
            <a:off x="9274759" y="4581144"/>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9366199" y="4631436"/>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parent=12&amp;per_page=5</a:t>
            </a:r>
          </a:p>
        </p:txBody>
      </p:sp>
      <p:sp>
        <p:nvSpPr>
          <p:cNvPr id="86" name="TextBox 85"/>
          <p:cNvSpPr txBox="1"/>
          <p:nvPr/>
        </p:nvSpPr>
        <p:spPr>
          <a:xfrm>
            <a:off x="7034479" y="4882896"/>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Send as an external application</a:t>
            </a:r>
          </a:p>
        </p:txBody>
      </p:sp>
      <p:sp>
        <p:nvSpPr>
          <p:cNvPr id="87" name="Rectangle 86"/>
          <p:cNvSpPr/>
          <p:nvPr/>
        </p:nvSpPr>
        <p:spPr>
          <a:xfrm>
            <a:off x="7034479" y="5111496"/>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039051" y="5106923"/>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89" name="TextBox 88"/>
          <p:cNvSpPr txBox="1"/>
          <p:nvPr/>
        </p:nvSpPr>
        <p:spPr>
          <a:xfrm>
            <a:off x="7217359" y="5097779"/>
            <a:ext cx="18379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Send as an external application</a:t>
            </a:r>
          </a:p>
        </p:txBody>
      </p:sp>
      <p:sp>
        <p:nvSpPr>
          <p:cNvPr id="90" name="Rounded Rectangle 89"/>
          <p:cNvSpPr/>
          <p:nvPr/>
        </p:nvSpPr>
        <p:spPr>
          <a:xfrm>
            <a:off x="9274759" y="4937759"/>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274759" y="4988051"/>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Send request</a:t>
            </a:r>
          </a:p>
        </p:txBody>
      </p:sp>
      <p:sp>
        <p:nvSpPr>
          <p:cNvPr id="92" name="Rounded Rectangle 91"/>
          <p:cNvSpPr/>
          <p:nvPr/>
        </p:nvSpPr>
        <p:spPr>
          <a:xfrm>
            <a:off x="7034479" y="5340096"/>
            <a:ext cx="4261103" cy="274320"/>
          </a:xfrm>
          <a:prstGeom prst="roundRect">
            <a:avLst>
              <a:gd name="adj" fmla="val 6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125919" y="5404103"/>
            <a:ext cx="4078223" cy="164592"/>
          </a:xfrm>
          <a:prstGeom prst="rect">
            <a:avLst/>
          </a:prstGeom>
          <a:noFill/>
        </p:spPr>
        <p:txBody>
          <a:bodyPr wrap="square" lIns="0" rIns="0" tIns="0" bIns="0" anchor="t">
            <a:spAutoFit/>
          </a:bodyPr>
          <a:lstStyle/>
          <a:p>
            <a:pPr algn="l">
              <a:lnSpc>
                <a:spcPct val="100000"/>
              </a:lnSpc>
            </a:pPr>
            <a:r>
              <a:rPr sz="700" b="0" i="0" lang="en-US">
                <a:solidFill>
                  <a:srgbClr val="8BE0A4"/>
                </a:solidFill>
                <a:latin typeface="Consolas"/>
              </a:rPr>
              <a:t>200 OK · 63 ms · { "total": 42, "items": [ { "id": 812, … } ] }</a:t>
            </a:r>
          </a:p>
        </p:txBody>
      </p:sp>
      <p:sp>
        <p:nvSpPr>
          <p:cNvPr id="94" name="Oval 93"/>
          <p:cNvSpPr/>
          <p:nvPr/>
        </p:nvSpPr>
        <p:spPr>
          <a:xfrm>
            <a:off x="8973007" y="3145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8973007" y="32049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6" name="Oval 95"/>
          <p:cNvSpPr/>
          <p:nvPr/>
        </p:nvSpPr>
        <p:spPr>
          <a:xfrm>
            <a:off x="8973007"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8973007" y="38176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8" name="Oval 97"/>
          <p:cNvSpPr/>
          <p:nvPr/>
        </p:nvSpPr>
        <p:spPr>
          <a:xfrm>
            <a:off x="8973007" y="4562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973007" y="46222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00" name="Rectangle 99"/>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103" name="TextBox 10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An API key never belongs in public JavaScript or in an address that is visible in the browser. It belongs on the server of the external application.</a:t>
            </a:r>
          </a:p>
        </p:txBody>
      </p:sp>
      <p:sp>
        <p:nvSpPr>
          <p:cNvPr id="104" name="Rectangle 10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6" name="TextBox 10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44 / 140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Shortcode Generator: blocks without typing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a:t>
            </a:r>
            <a:r>
              <a:rPr sz="1150" b="1" i="0" lang="en-US">
                <a:solidFill>
                  <a:srgbClr val="25333F"/>
                </a:solidFill>
                <a:latin typeface="Segoe UI"/>
              </a:rPr>
              <a:t>Shortcode Generator</a:t>
            </a:r>
            <a:r>
              <a:rPr sz="1150" b="0" i="0" lang="en-US">
                <a:solidFill>
                  <a:srgbClr val="25333F"/>
                </a:solidFill>
                <a:latin typeface="Segoe UI"/>
              </a:rPr>
              <a:t> tab.</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At the top choose the type you want: main calendar, single card, timetable, live ticker or speaker directory. With the add-on, room monitor and monitor hub join them.</a:t>
            </a:r>
          </a:p>
        </p:txBody>
      </p:sp>
      <p:sp>
        <p:nvSpPr>
          <p:cNvPr id="12" name="TextBox 11"/>
          <p:cNvSpPr txBox="1"/>
          <p:nvPr/>
        </p:nvSpPr>
        <p:spPr>
          <a:xfrm>
            <a:off x="950976" y="2527681"/>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Venue and category are multi-selects (Ctrl or Cmd).</a:t>
            </a:r>
          </a:p>
        </p:txBody>
      </p:sp>
      <p:sp>
        <p:nvSpPr>
          <p:cNvPr id="13" name="Oval 12"/>
          <p:cNvSpPr/>
          <p:nvPr/>
        </p:nvSpPr>
        <p:spPr>
          <a:xfrm>
            <a:off x="566928" y="291934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6049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910205"/>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options using the drop-downs and checkboxes – for example “only this main event” or “without the toolbar”.</a:t>
            </a:r>
          </a:p>
        </p:txBody>
      </p:sp>
      <p:sp>
        <p:nvSpPr>
          <p:cNvPr id="16" name="TextBox 15"/>
          <p:cNvSpPr txBox="1"/>
          <p:nvPr/>
        </p:nvSpPr>
        <p:spPr>
          <a:xfrm>
            <a:off x="950976" y="3490468"/>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finished block is written out live as you go.</a:t>
            </a:r>
          </a:p>
        </p:txBody>
      </p:sp>
      <p:sp>
        <p:nvSpPr>
          <p:cNvPr id="17" name="Oval 16"/>
          <p:cNvSpPr/>
          <p:nvPr/>
        </p:nvSpPr>
        <p:spPr>
          <a:xfrm>
            <a:off x="566928" y="38821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92328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872991"/>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Copy</a:t>
            </a:r>
            <a:r>
              <a:rPr sz="1150" b="0" i="0" lang="en-US">
                <a:solidFill>
                  <a:srgbClr val="25333F"/>
                </a:solidFill>
                <a:latin typeface="Segoe UI"/>
              </a:rPr>
              <a:t> and paste the block into your page.</a:t>
            </a:r>
          </a:p>
        </p:txBody>
      </p:sp>
      <p:sp>
        <p:nvSpPr>
          <p:cNvPr id="20" name="TextBox 19"/>
          <p:cNvSpPr txBox="1"/>
          <p:nvPr/>
        </p:nvSpPr>
        <p:spPr>
          <a:xfrm>
            <a:off x="950976" y="409689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In the page editor: add a “Shortcode” block and paste.</a:t>
            </a:r>
          </a:p>
        </p:txBody>
      </p:sp>
      <p:sp>
        <p:nvSpPr>
          <p:cNvPr id="21" name="Rectangle 20"/>
          <p:cNvSpPr/>
          <p:nvPr/>
        </p:nvSpPr>
        <p:spPr>
          <a:xfrm>
            <a:off x="5223967" y="1353312"/>
            <a:ext cx="640080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4" name="Rectangle 23"/>
          <p:cNvSpPr/>
          <p:nvPr/>
        </p:nvSpPr>
        <p:spPr>
          <a:xfrm>
            <a:off x="522396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8" name="Rectangle 27"/>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5" name="TextBox 34"/>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6" name="TextBox 35"/>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7" name="TextBox 36"/>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8" name="TextBox 37"/>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9" name="TextBox 38"/>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0" name="TextBox 39"/>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1" name="TextBox 40"/>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2" name="TextBox 41"/>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43" name="TextBox 42"/>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Calendar Settings</a:t>
            </a:r>
          </a:p>
        </p:txBody>
      </p:sp>
      <p:sp>
        <p:nvSpPr>
          <p:cNvPr id="44" name="Rectangle 43"/>
          <p:cNvSpPr/>
          <p:nvPr/>
        </p:nvSpPr>
        <p:spPr>
          <a:xfrm>
            <a:off x="6906463" y="2103120"/>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2180844"/>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46" name="Rectangle 45"/>
          <p:cNvSpPr/>
          <p:nvPr/>
        </p:nvSpPr>
        <p:spPr>
          <a:xfrm>
            <a:off x="7516951" y="2103120"/>
            <a:ext cx="49136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16951" y="2180844"/>
            <a:ext cx="49136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48" name="Rectangle 47"/>
          <p:cNvSpPr/>
          <p:nvPr/>
        </p:nvSpPr>
        <p:spPr>
          <a:xfrm>
            <a:off x="8044891" y="2103120"/>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044891" y="2180844"/>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0" name="Rectangle 49"/>
          <p:cNvSpPr/>
          <p:nvPr/>
        </p:nvSpPr>
        <p:spPr>
          <a:xfrm>
            <a:off x="8682896" y="2103120"/>
            <a:ext cx="71149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82896" y="2180844"/>
            <a:ext cx="71149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52" name="Rectangle 51"/>
          <p:cNvSpPr/>
          <p:nvPr/>
        </p:nvSpPr>
        <p:spPr>
          <a:xfrm>
            <a:off x="9430966" y="2103120"/>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30966" y="2180844"/>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4" name="Rectangle 53"/>
          <p:cNvSpPr/>
          <p:nvPr/>
        </p:nvSpPr>
        <p:spPr>
          <a:xfrm>
            <a:off x="10206553" y="2103120"/>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06553" y="2180844"/>
            <a:ext cx="21619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6" name="Rectangle 55"/>
          <p:cNvSpPr/>
          <p:nvPr/>
        </p:nvSpPr>
        <p:spPr>
          <a:xfrm>
            <a:off x="10459328" y="2103120"/>
            <a:ext cx="656461"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10459328" y="2103120"/>
            <a:ext cx="656461"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59328" y="2180844"/>
            <a:ext cx="656461"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Shortcode Generator</a:t>
            </a:r>
          </a:p>
        </p:txBody>
      </p:sp>
      <p:sp>
        <p:nvSpPr>
          <p:cNvPr id="59" name="Rectangle 58"/>
          <p:cNvSpPr/>
          <p:nvPr/>
        </p:nvSpPr>
        <p:spPr>
          <a:xfrm>
            <a:off x="11152366" y="2103120"/>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2366" y="2180844"/>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06463"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523744"/>
            <a:ext cx="451713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92324"/>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Build your block</a:t>
            </a:r>
          </a:p>
        </p:txBody>
      </p:sp>
      <p:sp>
        <p:nvSpPr>
          <p:cNvPr id="66" name="TextBox 65"/>
          <p:cNvSpPr txBox="1"/>
          <p:nvPr/>
        </p:nvSpPr>
        <p:spPr>
          <a:xfrm>
            <a:off x="7034479" y="2926080"/>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Type</a:t>
            </a:r>
          </a:p>
        </p:txBody>
      </p:sp>
      <p:sp>
        <p:nvSpPr>
          <p:cNvPr id="67" name="Rounded Rectangle 66"/>
          <p:cNvSpPr/>
          <p:nvPr/>
        </p:nvSpPr>
        <p:spPr>
          <a:xfrm>
            <a:off x="703447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3186684"/>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Main calendar</a:t>
            </a:r>
          </a:p>
        </p:txBody>
      </p:sp>
      <p:sp>
        <p:nvSpPr>
          <p:cNvPr id="69" name="TextBox 68"/>
          <p:cNvSpPr txBox="1"/>
          <p:nvPr/>
        </p:nvSpPr>
        <p:spPr>
          <a:xfrm>
            <a:off x="8835847" y="318668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0" name="TextBox 69"/>
          <p:cNvSpPr txBox="1"/>
          <p:nvPr/>
        </p:nvSpPr>
        <p:spPr>
          <a:xfrm>
            <a:off x="9274759" y="2926080"/>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Main event</a:t>
            </a:r>
          </a:p>
        </p:txBody>
      </p:sp>
      <p:sp>
        <p:nvSpPr>
          <p:cNvPr id="71" name="Rounded Rectangle 70"/>
          <p:cNvSpPr/>
          <p:nvPr/>
        </p:nvSpPr>
        <p:spPr>
          <a:xfrm>
            <a:off x="927475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366199" y="3186684"/>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Fair 2026</a:t>
            </a:r>
          </a:p>
        </p:txBody>
      </p:sp>
      <p:sp>
        <p:nvSpPr>
          <p:cNvPr id="73" name="TextBox 72"/>
          <p:cNvSpPr txBox="1"/>
          <p:nvPr/>
        </p:nvSpPr>
        <p:spPr>
          <a:xfrm>
            <a:off x="11076127" y="318668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4" name="TextBox 73"/>
          <p:cNvSpPr txBox="1"/>
          <p:nvPr/>
        </p:nvSpPr>
        <p:spPr>
          <a:xfrm>
            <a:off x="7034479" y="3493008"/>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view</a:t>
            </a:r>
          </a:p>
        </p:txBody>
      </p:sp>
      <p:sp>
        <p:nvSpPr>
          <p:cNvPr id="75" name="Rounded Rectangle 74"/>
          <p:cNvSpPr/>
          <p:nvPr/>
        </p:nvSpPr>
        <p:spPr>
          <a:xfrm>
            <a:off x="7034479" y="370332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125919" y="3753612"/>
            <a:ext cx="16367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Grid</a:t>
            </a:r>
          </a:p>
        </p:txBody>
      </p:sp>
      <p:sp>
        <p:nvSpPr>
          <p:cNvPr id="77" name="TextBox 76"/>
          <p:cNvSpPr txBox="1"/>
          <p:nvPr/>
        </p:nvSpPr>
        <p:spPr>
          <a:xfrm>
            <a:off x="8835847" y="375361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8" name="TextBox 77"/>
          <p:cNvSpPr txBox="1"/>
          <p:nvPr/>
        </p:nvSpPr>
        <p:spPr>
          <a:xfrm>
            <a:off x="9274759" y="3529584"/>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Hide toolbar</a:t>
            </a:r>
          </a:p>
        </p:txBody>
      </p:sp>
      <p:sp>
        <p:nvSpPr>
          <p:cNvPr id="79" name="Rectangle 78"/>
          <p:cNvSpPr/>
          <p:nvPr/>
        </p:nvSpPr>
        <p:spPr>
          <a:xfrm>
            <a:off x="9274759" y="375818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279331" y="375361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81" name="TextBox 80"/>
          <p:cNvSpPr txBox="1"/>
          <p:nvPr/>
        </p:nvSpPr>
        <p:spPr>
          <a:xfrm>
            <a:off x="9457639" y="3744468"/>
            <a:ext cx="183794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Hide toolbar</a:t>
            </a:r>
          </a:p>
        </p:txBody>
      </p:sp>
      <p:sp>
        <p:nvSpPr>
          <p:cNvPr id="82" name="TextBox 81"/>
          <p:cNvSpPr txBox="1"/>
          <p:nvPr/>
        </p:nvSpPr>
        <p:spPr>
          <a:xfrm>
            <a:off x="9274759" y="3749040"/>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Hide heart icon</a:t>
            </a:r>
          </a:p>
        </p:txBody>
      </p:sp>
      <p:sp>
        <p:nvSpPr>
          <p:cNvPr id="83" name="Rectangle 82"/>
          <p:cNvSpPr/>
          <p:nvPr/>
        </p:nvSpPr>
        <p:spPr>
          <a:xfrm>
            <a:off x="9274759" y="3977640"/>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457639" y="3963924"/>
            <a:ext cx="1837943" cy="164592"/>
          </a:xfrm>
          <a:prstGeom prst="rect">
            <a:avLst/>
          </a:prstGeom>
          <a:noFill/>
        </p:spPr>
        <p:txBody>
          <a:bodyPr wrap="square" lIns="0" rIns="0" tIns="0" bIns="0" anchor="t">
            <a:spAutoFit/>
          </a:bodyPr>
          <a:lstStyle/>
          <a:p>
            <a:pPr algn="l">
              <a:lnSpc>
                <a:spcPct val="100000"/>
              </a:lnSpc>
            </a:pPr>
          </a:p>
        </p:txBody>
      </p:sp>
      <p:sp>
        <p:nvSpPr>
          <p:cNvPr id="85" name="TextBox 84"/>
          <p:cNvSpPr txBox="1"/>
          <p:nvPr/>
        </p:nvSpPr>
        <p:spPr>
          <a:xfrm>
            <a:off x="7034479" y="4151376"/>
            <a:ext cx="2194560"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Your block</a:t>
            </a:r>
          </a:p>
        </p:txBody>
      </p:sp>
      <p:sp>
        <p:nvSpPr>
          <p:cNvPr id="86" name="Rounded Rectangle 85"/>
          <p:cNvSpPr/>
          <p:nvPr/>
        </p:nvSpPr>
        <p:spPr>
          <a:xfrm>
            <a:off x="7034479" y="4315968"/>
            <a:ext cx="4261103" cy="365760"/>
          </a:xfrm>
          <a:prstGeom prst="roundRect">
            <a:avLst>
              <a:gd name="adj" fmla="val 8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144207" y="4421124"/>
            <a:ext cx="3255263" cy="1828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[event_calendar parent_id="12" slim="true"]</a:t>
            </a:r>
          </a:p>
        </p:txBody>
      </p:sp>
      <p:sp>
        <p:nvSpPr>
          <p:cNvPr id="88" name="Rounded Rectangle 87"/>
          <p:cNvSpPr/>
          <p:nvPr/>
        </p:nvSpPr>
        <p:spPr>
          <a:xfrm>
            <a:off x="10454335" y="4389120"/>
            <a:ext cx="7315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10454335" y="4439412"/>
            <a:ext cx="73152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Copy</a:t>
            </a:r>
          </a:p>
        </p:txBody>
      </p:sp>
      <p:sp>
        <p:nvSpPr>
          <p:cNvPr id="90" name="Oval 89"/>
          <p:cNvSpPr/>
          <p:nvPr/>
        </p:nvSpPr>
        <p:spPr>
          <a:xfrm>
            <a:off x="8652967" y="17647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8652967" y="18242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2" name="Oval 91"/>
          <p:cNvSpPr/>
          <p:nvPr/>
        </p:nvSpPr>
        <p:spPr>
          <a:xfrm>
            <a:off x="741852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18527" y="24460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4" name="Oval 93"/>
          <p:cNvSpPr/>
          <p:nvPr/>
        </p:nvSpPr>
        <p:spPr>
          <a:xfrm>
            <a:off x="11231575" y="38679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11231575" y="39273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6" name="Rectangle 9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9" name="TextBox 9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Shortcode Generator</a:t>
            </a:r>
            <a:r>
              <a:rPr sz="1000" b="0" i="0" lang="en-US">
                <a:solidFill>
                  <a:srgbClr val="2B3844"/>
                </a:solidFill>
                <a:latin typeface="Segoe UI"/>
              </a:rPr>
              <a:t> tab, the </a:t>
            </a:r>
            <a:r>
              <a:rPr sz="1000" b="1" i="0" lang="en-US">
                <a:solidFill>
                  <a:srgbClr val="2B3844"/>
                </a:solidFill>
                <a:latin typeface="Segoe UI"/>
              </a:rPr>
              <a:t>About</a:t>
            </a:r>
            <a:r>
              <a:rPr sz="1000" b="0" i="0" lang="en-US">
                <a:solidFill>
                  <a:srgbClr val="2B3844"/>
                </a:solidFill>
                <a:latin typeface="Segoe UI"/>
              </a:rPr>
              <a:t> tab and the </a:t>
            </a:r>
            <a:r>
              <a:rPr sz="1000" b="1" i="0" lang="en-US">
                <a:solidFill>
                  <a:srgbClr val="2B3844"/>
                </a:solidFill>
                <a:latin typeface="Segoe UI"/>
              </a:rPr>
              <a:t>Help</a:t>
            </a:r>
            <a:r>
              <a:rPr sz="1000" b="0" i="0" lang="en-US">
                <a:solidFill>
                  <a:srgbClr val="2B3844"/>
                </a:solidFill>
                <a:latin typeface="Segoe UI"/>
              </a:rPr>
              <a:t> are available to authors and editors too – not just administrators. Since version 2.0 the help is a menu entry of its own, right at the bottom under “Events”.</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45 / 140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3.10 · FULL-SCREEN PAGE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Link to the full-screen page – also as a QR code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Shortcode Generator</a:t>
            </a:r>
            <a:r>
              <a:rPr sz="1150" b="0" i="0" lang="en-US">
                <a:solidFill>
                  <a:srgbClr val="25333F"/>
                </a:solidFill>
                <a:latin typeface="Segoe UI"/>
              </a:rPr>
              <a:t> choose the type “Link to the full-screen page”.</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creates no block but an address – a page without the theme around it.</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main event, </a:t>
            </a:r>
            <a:r>
              <a:rPr sz="1150" b="1" i="0" lang="en-US">
                <a:solidFill>
                  <a:srgbClr val="25333F"/>
                </a:solidFill>
                <a:latin typeface="Segoe UI"/>
              </a:rPr>
              <a:t>View</a:t>
            </a:r>
            <a:r>
              <a:rPr sz="1150" b="0" i="0" lang="en-US">
                <a:solidFill>
                  <a:srgbClr val="25333F"/>
                </a:solidFill>
                <a:latin typeface="Segoe UI"/>
              </a:rPr>
              <a:t> (Program, Timetable, Live-Ticker, Speakers, Info Page), </a:t>
            </a:r>
            <a:r>
              <a:rPr sz="1150" b="1" i="0" lang="en-US">
                <a:solidFill>
                  <a:srgbClr val="25333F"/>
                </a:solidFill>
                <a:latin typeface="Segoe UI"/>
              </a:rPr>
              <a:t>Day</a:t>
            </a:r>
            <a:r>
              <a:rPr sz="1150" b="0" i="0" lang="en-US">
                <a:solidFill>
                  <a:srgbClr val="25333F"/>
                </a:solidFill>
                <a:latin typeface="Segoe UI"/>
              </a:rPr>
              <a:t>, venue and category.</a:t>
            </a:r>
          </a:p>
        </p:txBody>
      </p:sp>
      <p:sp>
        <p:nvSpPr>
          <p:cNvPr id="13" name="TextBox 12"/>
          <p:cNvSpPr txBox="1"/>
          <p:nvPr/>
        </p:nvSpPr>
        <p:spPr>
          <a:xfrm>
            <a:off x="950976" y="268478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Left empty, the link always shows the current main event – ideal for printed QR codes.</a:t>
            </a:r>
          </a:p>
        </p:txBody>
      </p:sp>
      <p:sp>
        <p:nvSpPr>
          <p:cNvPr id="14" name="Oval 13"/>
          <p:cNvSpPr/>
          <p:nvPr/>
        </p:nvSpPr>
        <p:spPr>
          <a:xfrm>
            <a:off x="566928" y="322122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26237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3212084"/>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If needed, tick </a:t>
            </a:r>
            <a:r>
              <a:rPr sz="1150" b="1" i="0" lang="en-US">
                <a:solidFill>
                  <a:srgbClr val="25333F"/>
                </a:solidFill>
                <a:latin typeface="Segoe UI"/>
              </a:rPr>
              <a:t>Force app mode</a:t>
            </a:r>
            <a:r>
              <a:rPr sz="1150" b="0" i="0" lang="en-US">
                <a:solidFill>
                  <a:srgbClr val="25333F"/>
                </a:solidFill>
                <a:latin typeface="Segoe UI"/>
              </a:rPr>
              <a:t> or </a:t>
            </a:r>
            <a:r>
              <a:rPr sz="1150" b="1" i="0" lang="en-US">
                <a:solidFill>
                  <a:srgbClr val="25333F"/>
                </a:solidFill>
                <a:latin typeface="Segoe UI"/>
              </a:rPr>
              <a:t>For embedding (iframe)</a:t>
            </a:r>
            <a:r>
              <a:rPr sz="1150" b="0" i="0" lang="en-US">
                <a:solidFill>
                  <a:srgbClr val="25333F"/>
                </a:solidFill>
                <a:latin typeface="Segoe UI"/>
              </a:rPr>
              <a:t>.</a:t>
            </a:r>
          </a:p>
        </p:txBody>
      </p:sp>
      <p:sp>
        <p:nvSpPr>
          <p:cNvPr id="17" name="TextBox 16"/>
          <p:cNvSpPr txBox="1"/>
          <p:nvPr/>
        </p:nvSpPr>
        <p:spPr>
          <a:xfrm>
            <a:off x="950976" y="3614166"/>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Embedding hides the header and the navigation bar.</a:t>
            </a:r>
          </a:p>
        </p:txBody>
      </p:sp>
      <p:sp>
        <p:nvSpPr>
          <p:cNvPr id="18" name="Oval 17"/>
          <p:cNvSpPr/>
          <p:nvPr/>
        </p:nvSpPr>
        <p:spPr>
          <a:xfrm>
            <a:off x="566928" y="400583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404698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996690"/>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Copy the link, check it with </a:t>
            </a:r>
            <a:r>
              <a:rPr sz="1150" b="1" i="0" lang="en-US">
                <a:solidFill>
                  <a:srgbClr val="25333F"/>
                </a:solidFill>
                <a:latin typeface="Segoe UI"/>
              </a:rPr>
              <a:t>Open link</a:t>
            </a:r>
            <a:r>
              <a:rPr sz="1150" b="0" i="0" lang="en-US">
                <a:solidFill>
                  <a:srgbClr val="25333F"/>
                </a:solidFill>
                <a:latin typeface="Segoe UI"/>
              </a:rPr>
              <a:t> and download the QR code.</a:t>
            </a:r>
          </a:p>
        </p:txBody>
      </p:sp>
      <p:sp>
        <p:nvSpPr>
          <p:cNvPr id="21" name="TextBox 20"/>
          <p:cNvSpPr txBox="1"/>
          <p:nvPr/>
        </p:nvSpPr>
        <p:spPr>
          <a:xfrm>
            <a:off x="950976" y="439877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“QR code as PNG” for print shops and office, “QR code as SVG” for graphics programs.</a:t>
            </a:r>
          </a:p>
        </p:txBody>
      </p:sp>
      <p:sp>
        <p:nvSpPr>
          <p:cNvPr id="22" name="Rectangle 21"/>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5" name="Rectangle 24"/>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9" name="Rectangle 28"/>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4" name="TextBox 33"/>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5" name="TextBox 34"/>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6" name="TextBox 35"/>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7" name="TextBox 36"/>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8" name="TextBox 37"/>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40" name="TextBox 39"/>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1" name="TextBox 40"/>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2" name="TextBox 41"/>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3" name="TextBox 42"/>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44" name="Rectangle 43"/>
          <p:cNvSpPr/>
          <p:nvPr/>
        </p:nvSpPr>
        <p:spPr>
          <a:xfrm>
            <a:off x="6906463" y="1700784"/>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1778508"/>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46" name="Rectangle 45"/>
          <p:cNvSpPr/>
          <p:nvPr/>
        </p:nvSpPr>
        <p:spPr>
          <a:xfrm>
            <a:off x="7516951" y="1700784"/>
            <a:ext cx="49136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16951" y="1778508"/>
            <a:ext cx="49136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48" name="Rectangle 47"/>
          <p:cNvSpPr/>
          <p:nvPr/>
        </p:nvSpPr>
        <p:spPr>
          <a:xfrm>
            <a:off x="8044891" y="1700784"/>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044891" y="1778508"/>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0" name="Rectangle 49"/>
          <p:cNvSpPr/>
          <p:nvPr/>
        </p:nvSpPr>
        <p:spPr>
          <a:xfrm>
            <a:off x="8682896" y="1700784"/>
            <a:ext cx="71149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82896" y="1778508"/>
            <a:ext cx="71149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52" name="Rectangle 51"/>
          <p:cNvSpPr/>
          <p:nvPr/>
        </p:nvSpPr>
        <p:spPr>
          <a:xfrm>
            <a:off x="9430966" y="1700784"/>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30966" y="1778508"/>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4" name="Rectangle 53"/>
          <p:cNvSpPr/>
          <p:nvPr/>
        </p:nvSpPr>
        <p:spPr>
          <a:xfrm>
            <a:off x="10206553" y="1700784"/>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06553" y="1778508"/>
            <a:ext cx="21619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6" name="Rectangle 55"/>
          <p:cNvSpPr/>
          <p:nvPr/>
        </p:nvSpPr>
        <p:spPr>
          <a:xfrm>
            <a:off x="10459328" y="1700784"/>
            <a:ext cx="656461"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10459328" y="1700784"/>
            <a:ext cx="656461"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59328" y="1778508"/>
            <a:ext cx="656461"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Shortcode Generator</a:t>
            </a:r>
          </a:p>
        </p:txBody>
      </p:sp>
      <p:sp>
        <p:nvSpPr>
          <p:cNvPr id="59" name="Rectangle 58"/>
          <p:cNvSpPr/>
          <p:nvPr/>
        </p:nvSpPr>
        <p:spPr>
          <a:xfrm>
            <a:off x="11152366" y="1700784"/>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2366" y="1778508"/>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06463" y="1975104"/>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121408"/>
            <a:ext cx="4517136" cy="3246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121408"/>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395728"/>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189988"/>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Build your link</a:t>
            </a:r>
          </a:p>
        </p:txBody>
      </p:sp>
      <p:sp>
        <p:nvSpPr>
          <p:cNvPr id="66" name="TextBox 65"/>
          <p:cNvSpPr txBox="1"/>
          <p:nvPr/>
        </p:nvSpPr>
        <p:spPr>
          <a:xfrm>
            <a:off x="7034479" y="2523744"/>
            <a:ext cx="4261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Type</a:t>
            </a:r>
          </a:p>
        </p:txBody>
      </p:sp>
      <p:sp>
        <p:nvSpPr>
          <p:cNvPr id="67" name="Rounded Rectangle 66"/>
          <p:cNvSpPr/>
          <p:nvPr/>
        </p:nvSpPr>
        <p:spPr>
          <a:xfrm>
            <a:off x="7034479" y="273405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2784348"/>
            <a:ext cx="3877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Link to the full-screen page (program / timetable / speakers, also as QR code)</a:t>
            </a:r>
          </a:p>
        </p:txBody>
      </p:sp>
      <p:sp>
        <p:nvSpPr>
          <p:cNvPr id="69" name="TextBox 68"/>
          <p:cNvSpPr txBox="1"/>
          <p:nvPr/>
        </p:nvSpPr>
        <p:spPr>
          <a:xfrm>
            <a:off x="11076127" y="278434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0" name="TextBox 69"/>
          <p:cNvSpPr txBox="1"/>
          <p:nvPr/>
        </p:nvSpPr>
        <p:spPr>
          <a:xfrm>
            <a:off x="7034479" y="3054096"/>
            <a:ext cx="247144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Main Event</a:t>
            </a:r>
          </a:p>
        </p:txBody>
      </p:sp>
      <p:sp>
        <p:nvSpPr>
          <p:cNvPr id="71" name="Rounded Rectangle 70"/>
          <p:cNvSpPr/>
          <p:nvPr/>
        </p:nvSpPr>
        <p:spPr>
          <a:xfrm>
            <a:off x="7034479" y="3264408"/>
            <a:ext cx="247144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125919" y="3314700"/>
            <a:ext cx="208739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Current main event -</a:t>
            </a:r>
          </a:p>
        </p:txBody>
      </p:sp>
      <p:sp>
        <p:nvSpPr>
          <p:cNvPr id="73" name="TextBox 72"/>
          <p:cNvSpPr txBox="1"/>
          <p:nvPr/>
        </p:nvSpPr>
        <p:spPr>
          <a:xfrm>
            <a:off x="9286463" y="331470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4" name="TextBox 73"/>
          <p:cNvSpPr txBox="1"/>
          <p:nvPr/>
        </p:nvSpPr>
        <p:spPr>
          <a:xfrm>
            <a:off x="9688799" y="3054096"/>
            <a:ext cx="16067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View</a:t>
            </a:r>
          </a:p>
        </p:txBody>
      </p:sp>
      <p:sp>
        <p:nvSpPr>
          <p:cNvPr id="75" name="Rounded Rectangle 74"/>
          <p:cNvSpPr/>
          <p:nvPr/>
        </p:nvSpPr>
        <p:spPr>
          <a:xfrm>
            <a:off x="9688799" y="3264408"/>
            <a:ext cx="16067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780239" y="3314700"/>
            <a:ext cx="12227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Program</a:t>
            </a:r>
          </a:p>
        </p:txBody>
      </p:sp>
      <p:sp>
        <p:nvSpPr>
          <p:cNvPr id="77" name="TextBox 76"/>
          <p:cNvSpPr txBox="1"/>
          <p:nvPr/>
        </p:nvSpPr>
        <p:spPr>
          <a:xfrm>
            <a:off x="11076127" y="331470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8" name="TextBox 77"/>
          <p:cNvSpPr txBox="1"/>
          <p:nvPr/>
        </p:nvSpPr>
        <p:spPr>
          <a:xfrm>
            <a:off x="7034479" y="3584448"/>
            <a:ext cx="16067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Day</a:t>
            </a:r>
          </a:p>
        </p:txBody>
      </p:sp>
      <p:sp>
        <p:nvSpPr>
          <p:cNvPr id="79" name="Rounded Rectangle 78"/>
          <p:cNvSpPr/>
          <p:nvPr/>
        </p:nvSpPr>
        <p:spPr>
          <a:xfrm>
            <a:off x="7034479" y="3794760"/>
            <a:ext cx="16067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3845052"/>
            <a:ext cx="12227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Automatic</a:t>
            </a:r>
          </a:p>
        </p:txBody>
      </p:sp>
      <p:sp>
        <p:nvSpPr>
          <p:cNvPr id="81" name="TextBox 80"/>
          <p:cNvSpPr txBox="1"/>
          <p:nvPr/>
        </p:nvSpPr>
        <p:spPr>
          <a:xfrm>
            <a:off x="8421806" y="384505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2" name="Rectangle 81"/>
          <p:cNvSpPr/>
          <p:nvPr/>
        </p:nvSpPr>
        <p:spPr>
          <a:xfrm>
            <a:off x="8824142" y="3621024"/>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9007022" y="3607308"/>
            <a:ext cx="22885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Upcoming only</a:t>
            </a:r>
          </a:p>
        </p:txBody>
      </p:sp>
      <p:sp>
        <p:nvSpPr>
          <p:cNvPr id="84" name="Rectangle 83"/>
          <p:cNvSpPr/>
          <p:nvPr/>
        </p:nvSpPr>
        <p:spPr>
          <a:xfrm>
            <a:off x="8824142" y="3822191"/>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8828714" y="381762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86" name="TextBox 85"/>
          <p:cNvSpPr txBox="1"/>
          <p:nvPr/>
        </p:nvSpPr>
        <p:spPr>
          <a:xfrm>
            <a:off x="9007022" y="3808476"/>
            <a:ext cx="22885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Force app mode</a:t>
            </a:r>
          </a:p>
        </p:txBody>
      </p:sp>
      <p:sp>
        <p:nvSpPr>
          <p:cNvPr id="87" name="Rectangle 86"/>
          <p:cNvSpPr/>
          <p:nvPr/>
        </p:nvSpPr>
        <p:spPr>
          <a:xfrm>
            <a:off x="8824142" y="4023360"/>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9007022" y="4009644"/>
            <a:ext cx="22885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For embedding (iframe)</a:t>
            </a:r>
          </a:p>
        </p:txBody>
      </p:sp>
      <p:sp>
        <p:nvSpPr>
          <p:cNvPr id="89" name="TextBox 88"/>
          <p:cNvSpPr txBox="1"/>
          <p:nvPr/>
        </p:nvSpPr>
        <p:spPr>
          <a:xfrm>
            <a:off x="7034479" y="4261104"/>
            <a:ext cx="1828800"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Your link</a:t>
            </a:r>
          </a:p>
        </p:txBody>
      </p:sp>
      <p:sp>
        <p:nvSpPr>
          <p:cNvPr id="90" name="Rounded Rectangle 89"/>
          <p:cNvSpPr/>
          <p:nvPr/>
        </p:nvSpPr>
        <p:spPr>
          <a:xfrm>
            <a:off x="7034479" y="4425696"/>
            <a:ext cx="3364991" cy="274320"/>
          </a:xfrm>
          <a:prstGeom prst="roundRect">
            <a:avLst>
              <a:gd name="adj" fmla="val 8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125919" y="4489704"/>
            <a:ext cx="3182111" cy="164592"/>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https://your-site.com/?ec_plan&amp;ec_app=1</a:t>
            </a:r>
          </a:p>
        </p:txBody>
      </p:sp>
      <p:sp>
        <p:nvSpPr>
          <p:cNvPr id="92" name="Rounded Rectangle 91"/>
          <p:cNvSpPr/>
          <p:nvPr/>
        </p:nvSpPr>
        <p:spPr>
          <a:xfrm>
            <a:off x="7034479" y="4773168"/>
            <a:ext cx="78455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034479" y="4823460"/>
            <a:ext cx="784555"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Copy Code</a:t>
            </a:r>
          </a:p>
        </p:txBody>
      </p:sp>
      <p:sp>
        <p:nvSpPr>
          <p:cNvPr id="94" name="Rounded Rectangle 93"/>
          <p:cNvSpPr/>
          <p:nvPr/>
        </p:nvSpPr>
        <p:spPr>
          <a:xfrm>
            <a:off x="7910474" y="4773168"/>
            <a:ext cx="784555"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910474" y="4823460"/>
            <a:ext cx="784555"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Open link</a:t>
            </a:r>
          </a:p>
        </p:txBody>
      </p:sp>
      <p:sp>
        <p:nvSpPr>
          <p:cNvPr id="96" name="Rounded Rectangle 95"/>
          <p:cNvSpPr/>
          <p:nvPr/>
        </p:nvSpPr>
        <p:spPr>
          <a:xfrm>
            <a:off x="7034479" y="5084064"/>
            <a:ext cx="1068019"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034479" y="5134356"/>
            <a:ext cx="1068019"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QR code as PNG</a:t>
            </a:r>
          </a:p>
        </p:txBody>
      </p:sp>
      <p:sp>
        <p:nvSpPr>
          <p:cNvPr id="98" name="Rounded Rectangle 97"/>
          <p:cNvSpPr/>
          <p:nvPr/>
        </p:nvSpPr>
        <p:spPr>
          <a:xfrm>
            <a:off x="8296351" y="5084064"/>
            <a:ext cx="1068019"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296351" y="5134356"/>
            <a:ext cx="1068019"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QR code as SVG</a:t>
            </a:r>
          </a:p>
        </p:txBody>
      </p:sp>
      <p:sp>
        <p:nvSpPr>
          <p:cNvPr id="100" name="Rectangle 99"/>
          <p:cNvSpPr/>
          <p:nvPr/>
        </p:nvSpPr>
        <p:spPr>
          <a:xfrm>
            <a:off x="10582351" y="4425696"/>
            <a:ext cx="713232" cy="713232"/>
          </a:xfrm>
          <a:prstGeom prst="rect">
            <a:avLst/>
          </a:prstGeom>
          <a:solidFill>
            <a:srgbClr val="FFFFFF"/>
          </a:solidFill>
          <a:ln w="10160">
            <a:solidFill>
              <a:srgbClr val="DCDC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10637215"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Rectangle 101"/>
          <p:cNvSpPr/>
          <p:nvPr/>
        </p:nvSpPr>
        <p:spPr>
          <a:xfrm>
            <a:off x="10704271"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10771327"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10838383"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10972495"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11039551"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ectangle 106"/>
          <p:cNvSpPr/>
          <p:nvPr/>
        </p:nvSpPr>
        <p:spPr>
          <a:xfrm>
            <a:off x="11106607"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11173663"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Rectangle 108"/>
          <p:cNvSpPr/>
          <p:nvPr/>
        </p:nvSpPr>
        <p:spPr>
          <a:xfrm>
            <a:off x="10637215"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ectangle 109"/>
          <p:cNvSpPr/>
          <p:nvPr/>
        </p:nvSpPr>
        <p:spPr>
          <a:xfrm>
            <a:off x="10838383"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Rectangle 110"/>
          <p:cNvSpPr/>
          <p:nvPr/>
        </p:nvSpPr>
        <p:spPr>
          <a:xfrm>
            <a:off x="11173663"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Rectangle 111"/>
          <p:cNvSpPr/>
          <p:nvPr/>
        </p:nvSpPr>
        <p:spPr>
          <a:xfrm>
            <a:off x="10637215"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Rectangle 112"/>
          <p:cNvSpPr/>
          <p:nvPr/>
        </p:nvSpPr>
        <p:spPr>
          <a:xfrm>
            <a:off x="10771327"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Rectangle 113"/>
          <p:cNvSpPr/>
          <p:nvPr/>
        </p:nvSpPr>
        <p:spPr>
          <a:xfrm>
            <a:off x="10838383"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Rectangle 114"/>
          <p:cNvSpPr/>
          <p:nvPr/>
        </p:nvSpPr>
        <p:spPr>
          <a:xfrm>
            <a:off x="10905439"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Rectangle 115"/>
          <p:cNvSpPr/>
          <p:nvPr/>
        </p:nvSpPr>
        <p:spPr>
          <a:xfrm>
            <a:off x="11039551"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Rectangle 116"/>
          <p:cNvSpPr/>
          <p:nvPr/>
        </p:nvSpPr>
        <p:spPr>
          <a:xfrm>
            <a:off x="11173663"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Rectangle 117"/>
          <p:cNvSpPr/>
          <p:nvPr/>
        </p:nvSpPr>
        <p:spPr>
          <a:xfrm>
            <a:off x="10637215"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Rectangle 118"/>
          <p:cNvSpPr/>
          <p:nvPr/>
        </p:nvSpPr>
        <p:spPr>
          <a:xfrm>
            <a:off x="10704271"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Rectangle 119"/>
          <p:cNvSpPr/>
          <p:nvPr/>
        </p:nvSpPr>
        <p:spPr>
          <a:xfrm>
            <a:off x="10771327"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10905439"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10972495"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11039551"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11106607"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11173663"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10771327"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10905439"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11039551"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10637215"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Rectangle 129"/>
          <p:cNvSpPr/>
          <p:nvPr/>
        </p:nvSpPr>
        <p:spPr>
          <a:xfrm>
            <a:off x="10704271"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Rectangle 130"/>
          <p:cNvSpPr/>
          <p:nvPr/>
        </p:nvSpPr>
        <p:spPr>
          <a:xfrm>
            <a:off x="10838383"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Rectangle 131"/>
          <p:cNvSpPr/>
          <p:nvPr/>
        </p:nvSpPr>
        <p:spPr>
          <a:xfrm>
            <a:off x="10905439"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Rectangle 132"/>
          <p:cNvSpPr/>
          <p:nvPr/>
        </p:nvSpPr>
        <p:spPr>
          <a:xfrm>
            <a:off x="10972495"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Rectangle 133"/>
          <p:cNvSpPr/>
          <p:nvPr/>
        </p:nvSpPr>
        <p:spPr>
          <a:xfrm>
            <a:off x="11106607"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5" name="Rectangle 134"/>
          <p:cNvSpPr/>
          <p:nvPr/>
        </p:nvSpPr>
        <p:spPr>
          <a:xfrm>
            <a:off x="11173663"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Rectangle 135"/>
          <p:cNvSpPr/>
          <p:nvPr/>
        </p:nvSpPr>
        <p:spPr>
          <a:xfrm>
            <a:off x="10637215"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7" name="Rectangle 136"/>
          <p:cNvSpPr/>
          <p:nvPr/>
        </p:nvSpPr>
        <p:spPr>
          <a:xfrm>
            <a:off x="10704271"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Rectangle 137"/>
          <p:cNvSpPr/>
          <p:nvPr/>
        </p:nvSpPr>
        <p:spPr>
          <a:xfrm>
            <a:off x="10771327"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10838383"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11039551"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Rectangle 140"/>
          <p:cNvSpPr/>
          <p:nvPr/>
        </p:nvSpPr>
        <p:spPr>
          <a:xfrm>
            <a:off x="11173663"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2" name="Rectangle 141"/>
          <p:cNvSpPr/>
          <p:nvPr/>
        </p:nvSpPr>
        <p:spPr>
          <a:xfrm>
            <a:off x="10637215"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Rectangle 142"/>
          <p:cNvSpPr/>
          <p:nvPr/>
        </p:nvSpPr>
        <p:spPr>
          <a:xfrm>
            <a:off x="10838383"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Rectangle 143"/>
          <p:cNvSpPr/>
          <p:nvPr/>
        </p:nvSpPr>
        <p:spPr>
          <a:xfrm>
            <a:off x="10972495"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5" name="Rectangle 144"/>
          <p:cNvSpPr/>
          <p:nvPr/>
        </p:nvSpPr>
        <p:spPr>
          <a:xfrm>
            <a:off x="11039551"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Rectangle 145"/>
          <p:cNvSpPr/>
          <p:nvPr/>
        </p:nvSpPr>
        <p:spPr>
          <a:xfrm>
            <a:off x="11106607"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7" name="Rectangle 146"/>
          <p:cNvSpPr/>
          <p:nvPr/>
        </p:nvSpPr>
        <p:spPr>
          <a:xfrm>
            <a:off x="10637215"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Rectangle 147"/>
          <p:cNvSpPr/>
          <p:nvPr/>
        </p:nvSpPr>
        <p:spPr>
          <a:xfrm>
            <a:off x="10704271"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9" name="Rectangle 148"/>
          <p:cNvSpPr/>
          <p:nvPr/>
        </p:nvSpPr>
        <p:spPr>
          <a:xfrm>
            <a:off x="10771327"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Rectangle 149"/>
          <p:cNvSpPr/>
          <p:nvPr/>
        </p:nvSpPr>
        <p:spPr>
          <a:xfrm>
            <a:off x="10838383"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1" name="Rectangle 150"/>
          <p:cNvSpPr/>
          <p:nvPr/>
        </p:nvSpPr>
        <p:spPr>
          <a:xfrm>
            <a:off x="10905439"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Rectangle 151"/>
          <p:cNvSpPr/>
          <p:nvPr/>
        </p:nvSpPr>
        <p:spPr>
          <a:xfrm>
            <a:off x="11106607"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3" name="Rectangle 152"/>
          <p:cNvSpPr/>
          <p:nvPr/>
        </p:nvSpPr>
        <p:spPr>
          <a:xfrm>
            <a:off x="11173663"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Oval 153"/>
          <p:cNvSpPr/>
          <p:nvPr/>
        </p:nvSpPr>
        <p:spPr>
          <a:xfrm>
            <a:off x="11350447" y="27157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5" name="TextBox 154"/>
          <p:cNvSpPr txBox="1"/>
          <p:nvPr/>
        </p:nvSpPr>
        <p:spPr>
          <a:xfrm>
            <a:off x="11350447" y="27752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56" name="Oval 155"/>
          <p:cNvSpPr/>
          <p:nvPr/>
        </p:nvSpPr>
        <p:spPr>
          <a:xfrm>
            <a:off x="11350447" y="32461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7" name="TextBox 156"/>
          <p:cNvSpPr txBox="1"/>
          <p:nvPr/>
        </p:nvSpPr>
        <p:spPr>
          <a:xfrm>
            <a:off x="11350447" y="33055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58" name="Oval 157"/>
          <p:cNvSpPr/>
          <p:nvPr/>
        </p:nvSpPr>
        <p:spPr>
          <a:xfrm>
            <a:off x="11350447" y="3739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9" name="TextBox 158"/>
          <p:cNvSpPr txBox="1"/>
          <p:nvPr/>
        </p:nvSpPr>
        <p:spPr>
          <a:xfrm>
            <a:off x="11350447" y="37993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60" name="Oval 159"/>
          <p:cNvSpPr/>
          <p:nvPr/>
        </p:nvSpPr>
        <p:spPr>
          <a:xfrm>
            <a:off x="11350447" y="4645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1" name="TextBox 160"/>
          <p:cNvSpPr txBox="1"/>
          <p:nvPr/>
        </p:nvSpPr>
        <p:spPr>
          <a:xfrm>
            <a:off x="11350447" y="47045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62" name="Rectangle 16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3" name="Rectangle 16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4" name="TextBox 16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65" name="TextBox 16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By hand too: </a:t>
            </a:r>
            <a:r>
              <a:rPr sz="1000" b="0" i="0" lang="en-US">
                <a:solidFill>
                  <a:srgbClr val="2B3844"/>
                </a:solidFill>
                <a:latin typeface="Consolas"/>
              </a:rPr>
              <a:t>/?ec_plan</a:t>
            </a:r>
            <a:r>
              <a:rPr sz="1000" b="0" i="0" lang="en-US">
                <a:solidFill>
                  <a:srgbClr val="2B3844"/>
                </a:solidFill>
                <a:latin typeface="Segoe UI"/>
              </a:rPr>
              <a:t> programme, </a:t>
            </a:r>
            <a:r>
              <a:rPr sz="1000" b="0" i="0" lang="en-US">
                <a:solidFill>
                  <a:srgbClr val="2B3844"/>
                </a:solidFill>
                <a:latin typeface="Consolas"/>
              </a:rPr>
              <a:t>&amp;ec_view=timetable</a:t>
            </a:r>
            <a:r>
              <a:rPr sz="1000" b="0" i="0" lang="en-US">
                <a:solidFill>
                  <a:srgbClr val="2B3844"/>
                </a:solidFill>
                <a:latin typeface="Segoe UI"/>
              </a:rPr>
              <a:t> timetable, </a:t>
            </a:r>
            <a:r>
              <a:rPr sz="1000" b="0" i="0" lang="en-US">
                <a:solidFill>
                  <a:srgbClr val="2B3844"/>
                </a:solidFill>
                <a:latin typeface="Consolas"/>
              </a:rPr>
              <a:t>/?ec_ticker</a:t>
            </a:r>
            <a:r>
              <a:rPr sz="1000" b="0" i="0" lang="en-US">
                <a:solidFill>
                  <a:srgbClr val="2B3844"/>
                </a:solidFill>
                <a:latin typeface="Segoe UI"/>
              </a:rPr>
              <a:t> live ticker, </a:t>
            </a:r>
            <a:r>
              <a:rPr sz="1000" b="0" i="0" lang="en-US">
                <a:solidFill>
                  <a:srgbClr val="2B3844"/>
                </a:solidFill>
                <a:latin typeface="Consolas"/>
              </a:rPr>
              <a:t>/?ec_speakers</a:t>
            </a:r>
            <a:r>
              <a:rPr sz="1000" b="0" i="0" lang="en-US">
                <a:solidFill>
                  <a:srgbClr val="2B3844"/>
                </a:solidFill>
                <a:latin typeface="Segoe UI"/>
              </a:rPr>
              <a:t> speakers, </a:t>
            </a:r>
            <a:r>
              <a:rPr sz="1000" b="0" i="0" lang="en-US">
                <a:solidFill>
                  <a:srgbClr val="2B3844"/>
                </a:solidFill>
                <a:latin typeface="Consolas"/>
              </a:rPr>
              <a:t>/?ec_info</a:t>
            </a:r>
            <a:r>
              <a:rPr sz="1000" b="0" i="0" lang="en-US">
                <a:solidFill>
                  <a:srgbClr val="2B3844"/>
                </a:solidFill>
                <a:latin typeface="Segoe UI"/>
              </a:rPr>
              <a:t> info page, </a:t>
            </a:r>
            <a:r>
              <a:rPr sz="1000" b="0" i="0" lang="en-US">
                <a:solidFill>
                  <a:srgbClr val="2B3844"/>
                </a:solidFill>
                <a:latin typeface="Consolas"/>
              </a:rPr>
              <a:t>&amp;ec_day=all</a:t>
            </a:r>
            <a:r>
              <a:rPr sz="1000" b="0" i="0" lang="en-US">
                <a:solidFill>
                  <a:srgbClr val="2B3844"/>
                </a:solidFill>
                <a:latin typeface="Segoe UI"/>
              </a:rPr>
              <a:t> all days. Without PRO the address shows the normal page.</a:t>
            </a:r>
          </a:p>
        </p:txBody>
      </p:sp>
      <p:sp>
        <p:nvSpPr>
          <p:cNvPr id="166" name="Rectangle 1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7" name="TextBox 1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68" name="TextBox 1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46 / 140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3.10 · FULL-SCREEN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“Full-screen &amp; App” tab: header, bar, colours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Rectangle 27"/>
          <p:cNvSpPr/>
          <p:nvPr/>
        </p:nvSpPr>
        <p:spPr>
          <a:xfrm>
            <a:off x="2249424" y="1700784"/>
            <a:ext cx="52464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249424" y="1778508"/>
            <a:ext cx="52464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30" name="Rectangle 29"/>
          <p:cNvSpPr/>
          <p:nvPr/>
        </p:nvSpPr>
        <p:spPr>
          <a:xfrm>
            <a:off x="2810649" y="1700784"/>
            <a:ext cx="4491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810649" y="1778508"/>
            <a:ext cx="44918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32" name="Rectangle 31"/>
          <p:cNvSpPr/>
          <p:nvPr/>
        </p:nvSpPr>
        <p:spPr>
          <a:xfrm>
            <a:off x="3296412" y="1700784"/>
            <a:ext cx="54980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296412" y="1700784"/>
            <a:ext cx="54980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296412" y="1778508"/>
            <a:ext cx="549804"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Full-screen &amp; App</a:t>
            </a:r>
          </a:p>
        </p:txBody>
      </p:sp>
      <p:sp>
        <p:nvSpPr>
          <p:cNvPr id="35" name="Rectangle 34"/>
          <p:cNvSpPr/>
          <p:nvPr/>
        </p:nvSpPr>
        <p:spPr>
          <a:xfrm>
            <a:off x="3882792" y="1700784"/>
            <a:ext cx="65042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3882792" y="1778508"/>
            <a:ext cx="65042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37" name="Rectangle 36"/>
          <p:cNvSpPr/>
          <p:nvPr/>
        </p:nvSpPr>
        <p:spPr>
          <a:xfrm>
            <a:off x="4569789" y="1700784"/>
            <a:ext cx="67557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569789" y="1778508"/>
            <a:ext cx="67557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39" name="Rectangle 38"/>
          <p:cNvSpPr/>
          <p:nvPr/>
        </p:nvSpPr>
        <p:spPr>
          <a:xfrm>
            <a:off x="5281942" y="1700784"/>
            <a:ext cx="19764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281942" y="1778508"/>
            <a:ext cx="19764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41" name="Rectangle 40"/>
          <p:cNvSpPr/>
          <p:nvPr/>
        </p:nvSpPr>
        <p:spPr>
          <a:xfrm>
            <a:off x="5516160" y="1700784"/>
            <a:ext cx="6001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516160" y="1778508"/>
            <a:ext cx="6001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43" name="Rectangle 42"/>
          <p:cNvSpPr/>
          <p:nvPr/>
        </p:nvSpPr>
        <p:spPr>
          <a:xfrm>
            <a:off x="6152849" y="1700784"/>
            <a:ext cx="24795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152849" y="1778508"/>
            <a:ext cx="24795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5" name="Rectangle 44"/>
          <p:cNvSpPr/>
          <p:nvPr/>
        </p:nvSpPr>
        <p:spPr>
          <a:xfrm>
            <a:off x="2249424" y="1975104"/>
            <a:ext cx="415137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2066544"/>
            <a:ext cx="4151375"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06654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34086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359152" y="2135124"/>
            <a:ext cx="39319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Full-screen Mode</a:t>
            </a:r>
          </a:p>
        </p:txBody>
      </p:sp>
      <p:sp>
        <p:nvSpPr>
          <p:cNvPr id="50" name="TextBox 49"/>
          <p:cNvSpPr txBox="1"/>
          <p:nvPr/>
        </p:nvSpPr>
        <p:spPr>
          <a:xfrm>
            <a:off x="2377440" y="2468880"/>
            <a:ext cx="389534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Display on smartphones and tablets</a:t>
            </a:r>
          </a:p>
        </p:txBody>
      </p:sp>
      <p:sp>
        <p:nvSpPr>
          <p:cNvPr id="51" name="Rounded Rectangle 50"/>
          <p:cNvSpPr/>
          <p:nvPr/>
        </p:nvSpPr>
        <p:spPr>
          <a:xfrm>
            <a:off x="2377440" y="2679192"/>
            <a:ext cx="389534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468880" y="2729484"/>
            <a:ext cx="351129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App mode – navigation bar at the bottom</a:t>
            </a:r>
          </a:p>
        </p:txBody>
      </p:sp>
      <p:sp>
        <p:nvSpPr>
          <p:cNvPr id="53" name="TextBox 52"/>
          <p:cNvSpPr txBox="1"/>
          <p:nvPr/>
        </p:nvSpPr>
        <p:spPr>
          <a:xfrm>
            <a:off x="6053327" y="272948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4" name="Rectangle 53"/>
          <p:cNvSpPr/>
          <p:nvPr/>
        </p:nvSpPr>
        <p:spPr>
          <a:xfrm>
            <a:off x="2377440" y="30175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2382012" y="3012948"/>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6" name="TextBox 55"/>
          <p:cNvSpPr txBox="1"/>
          <p:nvPr/>
        </p:nvSpPr>
        <p:spPr>
          <a:xfrm>
            <a:off x="2560320" y="3003804"/>
            <a:ext cx="371246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Speakers button</a:t>
            </a:r>
          </a:p>
        </p:txBody>
      </p:sp>
      <p:sp>
        <p:nvSpPr>
          <p:cNvPr id="57" name="Rectangle 56"/>
          <p:cNvSpPr/>
          <p:nvPr/>
        </p:nvSpPr>
        <p:spPr>
          <a:xfrm>
            <a:off x="4416552" y="30175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4421124" y="3012948"/>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9" name="TextBox 58"/>
          <p:cNvSpPr txBox="1"/>
          <p:nvPr/>
        </p:nvSpPr>
        <p:spPr>
          <a:xfrm>
            <a:off x="4599432" y="3003804"/>
            <a:ext cx="1673351"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Live-Ticker button</a:t>
            </a:r>
          </a:p>
        </p:txBody>
      </p:sp>
      <p:sp>
        <p:nvSpPr>
          <p:cNvPr id="60" name="Rectangle 59"/>
          <p:cNvSpPr/>
          <p:nvPr/>
        </p:nvSpPr>
        <p:spPr>
          <a:xfrm>
            <a:off x="2249424" y="3310128"/>
            <a:ext cx="4151375" cy="97840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2249424" y="3310128"/>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2249424" y="3584448"/>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359152" y="3378708"/>
            <a:ext cx="39319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Header</a:t>
            </a:r>
          </a:p>
        </p:txBody>
      </p:sp>
      <p:sp>
        <p:nvSpPr>
          <p:cNvPr id="64" name="Rectangle 63"/>
          <p:cNvSpPr/>
          <p:nvPr/>
        </p:nvSpPr>
        <p:spPr>
          <a:xfrm>
            <a:off x="2377440" y="3712463"/>
            <a:ext cx="640080" cy="41148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77440" y="3835907"/>
            <a:ext cx="640080"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Logo</a:t>
            </a:r>
          </a:p>
        </p:txBody>
      </p:sp>
      <p:sp>
        <p:nvSpPr>
          <p:cNvPr id="66" name="Rectangle 65"/>
          <p:cNvSpPr/>
          <p:nvPr/>
        </p:nvSpPr>
        <p:spPr>
          <a:xfrm>
            <a:off x="3145536" y="3730751"/>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3150108" y="3726179"/>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68" name="TextBox 67"/>
          <p:cNvSpPr txBox="1"/>
          <p:nvPr/>
        </p:nvSpPr>
        <p:spPr>
          <a:xfrm>
            <a:off x="3328416" y="3717035"/>
            <a:ext cx="294436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Link logo</a:t>
            </a:r>
          </a:p>
        </p:txBody>
      </p:sp>
      <p:sp>
        <p:nvSpPr>
          <p:cNvPr id="69" name="TextBox 68"/>
          <p:cNvSpPr txBox="1"/>
          <p:nvPr/>
        </p:nvSpPr>
        <p:spPr>
          <a:xfrm>
            <a:off x="4334256" y="3712463"/>
            <a:ext cx="1938527"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Header text</a:t>
            </a:r>
          </a:p>
        </p:txBody>
      </p:sp>
      <p:sp>
        <p:nvSpPr>
          <p:cNvPr id="70" name="Rounded Rectangle 69"/>
          <p:cNvSpPr/>
          <p:nvPr/>
        </p:nvSpPr>
        <p:spPr>
          <a:xfrm>
            <a:off x="4334256" y="3922776"/>
            <a:ext cx="19385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425696" y="3973068"/>
            <a:ext cx="1554479"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Fair 2026</a:t>
            </a:r>
          </a:p>
        </p:txBody>
      </p:sp>
      <p:sp>
        <p:nvSpPr>
          <p:cNvPr id="72" name="Rectangle 71"/>
          <p:cNvSpPr/>
          <p:nvPr/>
        </p:nvSpPr>
        <p:spPr>
          <a:xfrm>
            <a:off x="2249424" y="4343400"/>
            <a:ext cx="4151375" cy="10241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2249424" y="4343400"/>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2249424" y="4617720"/>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359152" y="4411980"/>
            <a:ext cx="39319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Colors</a:t>
            </a:r>
          </a:p>
        </p:txBody>
      </p:sp>
      <p:sp>
        <p:nvSpPr>
          <p:cNvPr id="76" name="TextBox 75"/>
          <p:cNvSpPr txBox="1"/>
          <p:nvPr/>
        </p:nvSpPr>
        <p:spPr>
          <a:xfrm>
            <a:off x="2377440" y="4745736"/>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Header background</a:t>
            </a:r>
          </a:p>
        </p:txBody>
      </p:sp>
      <p:sp>
        <p:nvSpPr>
          <p:cNvPr id="77" name="Rounded Rectangle 76"/>
          <p:cNvSpPr/>
          <p:nvPr/>
        </p:nvSpPr>
        <p:spPr>
          <a:xfrm>
            <a:off x="2377440" y="4956048"/>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2423160" y="5001768"/>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2651760" y="5006340"/>
            <a:ext cx="1490471"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#fbfbfb</a:t>
            </a:r>
          </a:p>
        </p:txBody>
      </p:sp>
      <p:sp>
        <p:nvSpPr>
          <p:cNvPr id="80" name="TextBox 79"/>
          <p:cNvSpPr txBox="1"/>
          <p:nvPr/>
        </p:nvSpPr>
        <p:spPr>
          <a:xfrm>
            <a:off x="4416552" y="4745736"/>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Navigation bar background</a:t>
            </a:r>
          </a:p>
        </p:txBody>
      </p:sp>
      <p:sp>
        <p:nvSpPr>
          <p:cNvPr id="81" name="Rounded Rectangle 80"/>
          <p:cNvSpPr/>
          <p:nvPr/>
        </p:nvSpPr>
        <p:spPr>
          <a:xfrm>
            <a:off x="4416552" y="4956048"/>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4462272" y="5001768"/>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4690872" y="5006340"/>
            <a:ext cx="1490471"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#fbfbfb</a:t>
            </a:r>
          </a:p>
        </p:txBody>
      </p:sp>
      <p:sp>
        <p:nvSpPr>
          <p:cNvPr id="84" name="TextBox 83"/>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configure</a:t>
            </a:r>
          </a:p>
        </p:txBody>
      </p:sp>
      <p:sp>
        <p:nvSpPr>
          <p:cNvPr id="85" name="TextBox 84"/>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Display on smartphones and tablets</a:t>
            </a:r>
          </a:p>
        </p:txBody>
      </p:sp>
      <p:sp>
        <p:nvSpPr>
          <p:cNvPr id="86" name="TextBox 85"/>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en-US">
                <a:solidFill>
                  <a:srgbClr val="3B4A57"/>
                </a:solidFill>
                <a:latin typeface="Segoe UI"/>
              </a:rPr>
              <a:t>Classic – buttons in the header</a:t>
            </a:r>
            <a:r>
              <a:rPr sz="1000" b="0" i="0" lang="en-US">
                <a:solidFill>
                  <a:srgbClr val="3B4A57"/>
                </a:solidFill>
                <a:latin typeface="Segoe UI"/>
              </a:rPr>
              <a:t> (default) or </a:t>
            </a:r>
            <a:r>
              <a:rPr sz="1000" b="0" i="1" lang="en-US">
                <a:solidFill>
                  <a:srgbClr val="3B4A57"/>
                </a:solidFill>
                <a:latin typeface="Segoe UI"/>
              </a:rPr>
              <a:t>App mode – navigation bar at the bottom</a:t>
            </a:r>
            <a:r>
              <a:rPr sz="1000" b="0" i="0" lang="en-US">
                <a:solidFill>
                  <a:srgbClr val="3B4A57"/>
                </a:solidFill>
                <a:latin typeface="Segoe UI"/>
              </a:rPr>
              <a:t>.</a:t>
            </a:r>
          </a:p>
        </p:txBody>
      </p:sp>
      <p:sp>
        <p:nvSpPr>
          <p:cNvPr id="87" name="TextBox 86"/>
          <p:cNvSpPr txBox="1"/>
          <p:nvPr/>
        </p:nvSpPr>
        <p:spPr>
          <a:xfrm>
            <a:off x="7013448" y="2486406"/>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Speakers button, Live-Ticker button</a:t>
            </a:r>
          </a:p>
        </p:txBody>
      </p:sp>
      <p:sp>
        <p:nvSpPr>
          <p:cNvPr id="88" name="TextBox 87"/>
          <p:cNvSpPr txBox="1"/>
          <p:nvPr/>
        </p:nvSpPr>
        <p:spPr>
          <a:xfrm>
            <a:off x="7013448" y="2706116"/>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Buttons to the speakers page and – in the header of program and timetable – “To the live ticker”.</a:t>
            </a:r>
          </a:p>
        </p:txBody>
      </p:sp>
      <p:sp>
        <p:nvSpPr>
          <p:cNvPr id="89" name="TextBox 88"/>
          <p:cNvSpPr txBox="1"/>
          <p:nvPr/>
        </p:nvSpPr>
        <p:spPr>
          <a:xfrm>
            <a:off x="7013448" y="3235452"/>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Header</a:t>
            </a:r>
          </a:p>
        </p:txBody>
      </p:sp>
      <p:sp>
        <p:nvSpPr>
          <p:cNvPr id="90" name="TextBox 89"/>
          <p:cNvSpPr txBox="1"/>
          <p:nvPr/>
        </p:nvSpPr>
        <p:spPr>
          <a:xfrm>
            <a:off x="7013448" y="3455161"/>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Logo / image, Link logo and Header text (empty: name of the event).</a:t>
            </a:r>
          </a:p>
        </p:txBody>
      </p:sp>
      <p:sp>
        <p:nvSpPr>
          <p:cNvPr id="91" name="TextBox 90"/>
          <p:cNvSpPr txBox="1"/>
          <p:nvPr/>
        </p:nvSpPr>
        <p:spPr>
          <a:xfrm>
            <a:off x="7013448" y="3829557"/>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Colors</a:t>
            </a:r>
          </a:p>
        </p:txBody>
      </p:sp>
      <p:sp>
        <p:nvSpPr>
          <p:cNvPr id="92" name="TextBox 91"/>
          <p:cNvSpPr txBox="1"/>
          <p:nvPr/>
        </p:nvSpPr>
        <p:spPr>
          <a:xfrm>
            <a:off x="7013448" y="4049267"/>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Header background, Navigation bar background, Icons and buttons – text on a dark background turns white.</a:t>
            </a:r>
          </a:p>
        </p:txBody>
      </p:sp>
      <p:sp>
        <p:nvSpPr>
          <p:cNvPr id="93" name="TextBox 92"/>
          <p:cNvSpPr txBox="1"/>
          <p:nvPr/>
        </p:nvSpPr>
        <p:spPr>
          <a:xfrm>
            <a:off x="7013448" y="4578603"/>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Labels and additional button</a:t>
            </a:r>
          </a:p>
        </p:txBody>
      </p:sp>
      <p:sp>
        <p:nvSpPr>
          <p:cNvPr id="94" name="TextBox 93"/>
          <p:cNvSpPr txBox="1"/>
          <p:nvPr/>
        </p:nvSpPr>
        <p:spPr>
          <a:xfrm>
            <a:off x="7013448" y="4798314"/>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Program, Speakers, Map, Exhibitors, “To the live ticker” – plus an additional button.</a:t>
            </a:r>
          </a:p>
        </p:txBody>
      </p:sp>
      <p:sp>
        <p:nvSpPr>
          <p:cNvPr id="95" name="Rectangle 9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8" name="TextBox 9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One tab for two plugins:</a:t>
            </a:r>
            <a:r>
              <a:rPr sz="1000" b="0" i="0" lang="en-US">
                <a:solidFill>
                  <a:srgbClr val="2B3844"/>
                </a:solidFill>
                <a:latin typeface="Segoe UI"/>
              </a:rPr>
              <a:t> the exhibitor plugin has the same form. Saving in one carries the settings over to the other – both always show the same header, the same colours and the same labels.</a:t>
            </a:r>
          </a:p>
        </p:txBody>
      </p:sp>
      <p:sp>
        <p:nvSpPr>
          <p:cNvPr id="99" name="Rectangle 9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1" name="TextBox 10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47 / 140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3.10 · FULL-SCREEN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Additional button: link or info page of your own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Rectangle 27"/>
          <p:cNvSpPr/>
          <p:nvPr/>
        </p:nvSpPr>
        <p:spPr>
          <a:xfrm>
            <a:off x="2249424" y="1700784"/>
            <a:ext cx="52464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249424" y="1778508"/>
            <a:ext cx="52464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30" name="Rectangle 29"/>
          <p:cNvSpPr/>
          <p:nvPr/>
        </p:nvSpPr>
        <p:spPr>
          <a:xfrm>
            <a:off x="2810649" y="1700784"/>
            <a:ext cx="4491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810649" y="1778508"/>
            <a:ext cx="44918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32" name="Rectangle 31"/>
          <p:cNvSpPr/>
          <p:nvPr/>
        </p:nvSpPr>
        <p:spPr>
          <a:xfrm>
            <a:off x="3296412" y="1700784"/>
            <a:ext cx="54980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296412" y="1700784"/>
            <a:ext cx="54980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296412" y="1778508"/>
            <a:ext cx="549804"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Full-screen &amp; App</a:t>
            </a:r>
          </a:p>
        </p:txBody>
      </p:sp>
      <p:sp>
        <p:nvSpPr>
          <p:cNvPr id="35" name="Rectangle 34"/>
          <p:cNvSpPr/>
          <p:nvPr/>
        </p:nvSpPr>
        <p:spPr>
          <a:xfrm>
            <a:off x="3882792" y="1700784"/>
            <a:ext cx="65042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3882792" y="1778508"/>
            <a:ext cx="65042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Live-Ticker &amp; Monitor</a:t>
            </a:r>
          </a:p>
        </p:txBody>
      </p:sp>
      <p:sp>
        <p:nvSpPr>
          <p:cNvPr id="37" name="Rectangle 36"/>
          <p:cNvSpPr/>
          <p:nvPr/>
        </p:nvSpPr>
        <p:spPr>
          <a:xfrm>
            <a:off x="4569789" y="1700784"/>
            <a:ext cx="67557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569789" y="1778508"/>
            <a:ext cx="67557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39" name="Rectangle 38"/>
          <p:cNvSpPr/>
          <p:nvPr/>
        </p:nvSpPr>
        <p:spPr>
          <a:xfrm>
            <a:off x="5281942" y="1700784"/>
            <a:ext cx="19764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281942" y="1778508"/>
            <a:ext cx="19764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41" name="Rectangle 40"/>
          <p:cNvSpPr/>
          <p:nvPr/>
        </p:nvSpPr>
        <p:spPr>
          <a:xfrm>
            <a:off x="5516160" y="1700784"/>
            <a:ext cx="6001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516160" y="1778508"/>
            <a:ext cx="6001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43" name="Rectangle 42"/>
          <p:cNvSpPr/>
          <p:nvPr/>
        </p:nvSpPr>
        <p:spPr>
          <a:xfrm>
            <a:off x="6152849" y="1700784"/>
            <a:ext cx="24795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152849" y="1778508"/>
            <a:ext cx="24795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5" name="Rectangle 44"/>
          <p:cNvSpPr/>
          <p:nvPr/>
        </p:nvSpPr>
        <p:spPr>
          <a:xfrm>
            <a:off x="2249424" y="1975104"/>
            <a:ext cx="415137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2066544"/>
            <a:ext cx="4151375" cy="33009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06654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34086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359152" y="2135124"/>
            <a:ext cx="39319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Additional button</a:t>
            </a:r>
          </a:p>
        </p:txBody>
      </p:sp>
      <p:sp>
        <p:nvSpPr>
          <p:cNvPr id="50" name="Rectangle 49"/>
          <p:cNvSpPr/>
          <p:nvPr/>
        </p:nvSpPr>
        <p:spPr>
          <a:xfrm>
            <a:off x="2377440" y="2487168"/>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382012" y="2482596"/>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2" name="TextBox 51"/>
          <p:cNvSpPr txBox="1"/>
          <p:nvPr/>
        </p:nvSpPr>
        <p:spPr>
          <a:xfrm>
            <a:off x="2560320" y="2473452"/>
            <a:ext cx="371246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Show button</a:t>
            </a:r>
          </a:p>
        </p:txBody>
      </p:sp>
      <p:sp>
        <p:nvSpPr>
          <p:cNvPr id="53" name="TextBox 52"/>
          <p:cNvSpPr txBox="1"/>
          <p:nvPr/>
        </p:nvSpPr>
        <p:spPr>
          <a:xfrm>
            <a:off x="2377440" y="2743200"/>
            <a:ext cx="1463040"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Button type</a:t>
            </a:r>
          </a:p>
        </p:txBody>
      </p:sp>
      <p:sp>
        <p:nvSpPr>
          <p:cNvPr id="54" name="Oval 53"/>
          <p:cNvSpPr/>
          <p:nvPr/>
        </p:nvSpPr>
        <p:spPr>
          <a:xfrm>
            <a:off x="2377440" y="2962656"/>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2560320" y="2948940"/>
            <a:ext cx="182880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Link to external website</a:t>
            </a:r>
          </a:p>
        </p:txBody>
      </p:sp>
      <p:sp>
        <p:nvSpPr>
          <p:cNvPr id="56" name="Oval 55"/>
          <p:cNvSpPr/>
          <p:nvPr/>
        </p:nvSpPr>
        <p:spPr>
          <a:xfrm>
            <a:off x="2377440" y="3163824"/>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560320" y="3150108"/>
            <a:ext cx="31089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Custom info page in full-screen app</a:t>
            </a:r>
          </a:p>
        </p:txBody>
      </p:sp>
      <p:sp>
        <p:nvSpPr>
          <p:cNvPr id="58" name="TextBox 57"/>
          <p:cNvSpPr txBox="1"/>
          <p:nvPr/>
        </p:nvSpPr>
        <p:spPr>
          <a:xfrm>
            <a:off x="2377440" y="3401568"/>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Text</a:t>
            </a:r>
          </a:p>
        </p:txBody>
      </p:sp>
      <p:sp>
        <p:nvSpPr>
          <p:cNvPr id="59" name="Rounded Rectangle 58"/>
          <p:cNvSpPr/>
          <p:nvPr/>
        </p:nvSpPr>
        <p:spPr>
          <a:xfrm>
            <a:off x="2377440" y="3611880"/>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468880" y="3662172"/>
            <a:ext cx="147218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Info</a:t>
            </a:r>
          </a:p>
        </p:txBody>
      </p:sp>
      <p:sp>
        <p:nvSpPr>
          <p:cNvPr id="61" name="TextBox 60"/>
          <p:cNvSpPr txBox="1"/>
          <p:nvPr/>
        </p:nvSpPr>
        <p:spPr>
          <a:xfrm>
            <a:off x="4416552" y="3401568"/>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Icon</a:t>
            </a:r>
          </a:p>
        </p:txBody>
      </p:sp>
      <p:sp>
        <p:nvSpPr>
          <p:cNvPr id="62" name="Rounded Rectangle 61"/>
          <p:cNvSpPr/>
          <p:nvPr/>
        </p:nvSpPr>
        <p:spPr>
          <a:xfrm>
            <a:off x="4416552" y="3611880"/>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4507992" y="3662172"/>
            <a:ext cx="147218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dashicons-info</a:t>
            </a:r>
          </a:p>
        </p:txBody>
      </p:sp>
      <p:sp>
        <p:nvSpPr>
          <p:cNvPr id="64" name="Rectangle 63"/>
          <p:cNvSpPr/>
          <p:nvPr/>
        </p:nvSpPr>
        <p:spPr>
          <a:xfrm>
            <a:off x="2377440" y="39319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82012" y="3927348"/>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66" name="TextBox 65"/>
          <p:cNvSpPr txBox="1"/>
          <p:nvPr/>
        </p:nvSpPr>
        <p:spPr>
          <a:xfrm>
            <a:off x="2560320" y="3918204"/>
            <a:ext cx="371246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Use this info page as start page / landing page of the full-screen app</a:t>
            </a:r>
          </a:p>
        </p:txBody>
      </p:sp>
      <p:sp>
        <p:nvSpPr>
          <p:cNvPr id="67" name="TextBox 66"/>
          <p:cNvSpPr txBox="1"/>
          <p:nvPr/>
        </p:nvSpPr>
        <p:spPr>
          <a:xfrm>
            <a:off x="2377440" y="4151376"/>
            <a:ext cx="1463040"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Display style</a:t>
            </a:r>
          </a:p>
        </p:txBody>
      </p:sp>
      <p:sp>
        <p:nvSpPr>
          <p:cNvPr id="68" name="Oval 67"/>
          <p:cNvSpPr/>
          <p:nvPr/>
        </p:nvSpPr>
        <p:spPr>
          <a:xfrm>
            <a:off x="2377440" y="4361688"/>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560320" y="4347972"/>
            <a:ext cx="12801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Box / Frame</a:t>
            </a:r>
          </a:p>
        </p:txBody>
      </p:sp>
      <p:sp>
        <p:nvSpPr>
          <p:cNvPr id="70" name="Oval 69"/>
          <p:cNvSpPr/>
          <p:nvPr/>
        </p:nvSpPr>
        <p:spPr>
          <a:xfrm>
            <a:off x="3840480" y="4361688"/>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023360" y="4347972"/>
            <a:ext cx="256032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Clean (borderless)</a:t>
            </a:r>
          </a:p>
        </p:txBody>
      </p:sp>
      <p:sp>
        <p:nvSpPr>
          <p:cNvPr id="72" name="TextBox 71"/>
          <p:cNvSpPr txBox="1"/>
          <p:nvPr/>
        </p:nvSpPr>
        <p:spPr>
          <a:xfrm>
            <a:off x="2377440" y="4608576"/>
            <a:ext cx="1463040"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Content</a:t>
            </a:r>
          </a:p>
        </p:txBody>
      </p:sp>
      <p:sp>
        <p:nvSpPr>
          <p:cNvPr id="73" name="Rectangle 72"/>
          <p:cNvSpPr/>
          <p:nvPr/>
        </p:nvSpPr>
        <p:spPr>
          <a:xfrm>
            <a:off x="2377440" y="4809744"/>
            <a:ext cx="3895343" cy="429768"/>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2377440" y="4809744"/>
            <a:ext cx="3895343"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450592" y="4832604"/>
            <a:ext cx="274320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Paragraph   B   I   •   1.   Link</a:t>
            </a:r>
          </a:p>
        </p:txBody>
      </p:sp>
      <p:sp>
        <p:nvSpPr>
          <p:cNvPr id="76" name="TextBox 75"/>
          <p:cNvSpPr txBox="1"/>
          <p:nvPr/>
        </p:nvSpPr>
        <p:spPr>
          <a:xfrm>
            <a:off x="2468880" y="5029200"/>
            <a:ext cx="3712463"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Welcome to Book Fair 2026</a:t>
            </a:r>
          </a:p>
        </p:txBody>
      </p:sp>
      <p:sp>
        <p:nvSpPr>
          <p:cNvPr id="77" name="TextBox 76"/>
          <p:cNvSpPr txBox="1"/>
          <p:nvPr/>
        </p:nvSpPr>
        <p:spPr>
          <a:xfrm>
            <a:off x="2468880" y="5193792"/>
            <a:ext cx="3712463"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Wi-Fi: Fair-Guest · Cloakroom in the foyer</a:t>
            </a:r>
          </a:p>
        </p:txBody>
      </p:sp>
      <p:sp>
        <p:nvSpPr>
          <p:cNvPr id="78" name="TextBox 77"/>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How to set it up</a:t>
            </a:r>
          </a:p>
        </p:txBody>
      </p:sp>
      <p:sp>
        <p:nvSpPr>
          <p:cNvPr id="79" name="TextBox 78"/>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Button type</a:t>
            </a:r>
          </a:p>
        </p:txBody>
      </p:sp>
      <p:sp>
        <p:nvSpPr>
          <p:cNvPr id="80" name="TextBox 79"/>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en-US">
                <a:solidFill>
                  <a:srgbClr val="3B4A57"/>
                </a:solidFill>
                <a:latin typeface="Segoe UI"/>
              </a:rPr>
              <a:t>Link to external website</a:t>
            </a:r>
            <a:r>
              <a:rPr sz="1000" b="0" i="0" lang="en-US">
                <a:solidFill>
                  <a:srgbClr val="3B4A57"/>
                </a:solidFill>
                <a:latin typeface="Segoe UI"/>
              </a:rPr>
              <a:t> – such as “Home” back to the website – or </a:t>
            </a:r>
            <a:r>
              <a:rPr sz="1000" b="0" i="1" lang="en-US">
                <a:solidFill>
                  <a:srgbClr val="3B4A57"/>
                </a:solidFill>
                <a:latin typeface="Segoe UI"/>
              </a:rPr>
              <a:t>Custom info page in full-screen app</a:t>
            </a:r>
            <a:r>
              <a:rPr sz="1000" b="0" i="0" lang="en-US">
                <a:solidFill>
                  <a:srgbClr val="3B4A57"/>
                </a:solidFill>
                <a:latin typeface="Segoe UI"/>
              </a:rPr>
              <a:t>.</a:t>
            </a:r>
          </a:p>
        </p:txBody>
      </p:sp>
      <p:sp>
        <p:nvSpPr>
          <p:cNvPr id="81" name="TextBox 80"/>
          <p:cNvSpPr txBox="1"/>
          <p:nvPr/>
        </p:nvSpPr>
        <p:spPr>
          <a:xfrm>
            <a:off x="7013448" y="2486406"/>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Text and icon</a:t>
            </a:r>
          </a:p>
        </p:txBody>
      </p:sp>
      <p:sp>
        <p:nvSpPr>
          <p:cNvPr id="82" name="TextBox 81"/>
          <p:cNvSpPr txBox="1"/>
          <p:nvPr/>
        </p:nvSpPr>
        <p:spPr>
          <a:xfrm>
            <a:off x="7013448" y="2706116"/>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Label below the symbol; optionally an icon class such as </a:t>
            </a:r>
            <a:r>
              <a:rPr sz="1000" b="0" i="0" lang="en-US">
                <a:solidFill>
                  <a:srgbClr val="3B4A57"/>
                </a:solidFill>
                <a:latin typeface="Consolas"/>
              </a:rPr>
              <a:t>dashicons-info</a:t>
            </a:r>
            <a:r>
              <a:rPr sz="1000" b="0" i="0" lang="en-US">
                <a:solidFill>
                  <a:srgbClr val="3B4A57"/>
                </a:solidFill>
                <a:latin typeface="Segoe UI"/>
              </a:rPr>
              <a:t>.</a:t>
            </a:r>
          </a:p>
        </p:txBody>
      </p:sp>
      <p:sp>
        <p:nvSpPr>
          <p:cNvPr id="83" name="TextBox 82"/>
          <p:cNvSpPr txBox="1"/>
          <p:nvPr/>
        </p:nvSpPr>
        <p:spPr>
          <a:xfrm>
            <a:off x="7013448" y="3080512"/>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Content</a:t>
            </a:r>
          </a:p>
        </p:txBody>
      </p:sp>
      <p:sp>
        <p:nvSpPr>
          <p:cNvPr id="84" name="TextBox 83"/>
          <p:cNvSpPr txBox="1"/>
          <p:nvPr/>
        </p:nvSpPr>
        <p:spPr>
          <a:xfrm>
            <a:off x="7013448" y="3300222"/>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Texts, headings, links and images in the familiar editor – for directions, Wi-Fi or house rules.</a:t>
            </a:r>
          </a:p>
        </p:txBody>
      </p:sp>
      <p:sp>
        <p:nvSpPr>
          <p:cNvPr id="85" name="TextBox 84"/>
          <p:cNvSpPr txBox="1"/>
          <p:nvPr/>
        </p:nvSpPr>
        <p:spPr>
          <a:xfrm>
            <a:off x="7013448" y="3829558"/>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Display style</a:t>
            </a:r>
          </a:p>
        </p:txBody>
      </p:sp>
      <p:sp>
        <p:nvSpPr>
          <p:cNvPr id="86" name="TextBox 85"/>
          <p:cNvSpPr txBox="1"/>
          <p:nvPr/>
        </p:nvSpPr>
        <p:spPr>
          <a:xfrm>
            <a:off x="7013448" y="4049268"/>
            <a:ext cx="4611319" cy="219456"/>
          </a:xfrm>
          <a:prstGeom prst="rect">
            <a:avLst/>
          </a:prstGeom>
          <a:noFill/>
        </p:spPr>
        <p:txBody>
          <a:bodyPr wrap="square" lIns="0" rIns="0" tIns="0" bIns="0" anchor="t">
            <a:spAutoFit/>
          </a:bodyPr>
          <a:lstStyle/>
          <a:p>
            <a:pPr algn="l">
              <a:lnSpc>
                <a:spcPct val="122000"/>
              </a:lnSpc>
            </a:pPr>
            <a:r>
              <a:rPr sz="1000" b="0" i="1" lang="en-US">
                <a:solidFill>
                  <a:srgbClr val="3B4A57"/>
                </a:solidFill>
                <a:latin typeface="Segoe UI"/>
              </a:rPr>
              <a:t>Box / Frame</a:t>
            </a:r>
            <a:r>
              <a:rPr sz="1000" b="0" i="0" lang="en-US">
                <a:solidFill>
                  <a:srgbClr val="3B4A57"/>
                </a:solidFill>
                <a:latin typeface="Segoe UI"/>
              </a:rPr>
              <a:t> or </a:t>
            </a:r>
            <a:r>
              <a:rPr sz="1000" b="0" i="1" lang="en-US">
                <a:solidFill>
                  <a:srgbClr val="3B4A57"/>
                </a:solidFill>
                <a:latin typeface="Segoe UI"/>
              </a:rPr>
              <a:t>Clean (borderless)</a:t>
            </a:r>
            <a:r>
              <a:rPr sz="1000" b="0" i="0" lang="en-US">
                <a:solidFill>
                  <a:srgbClr val="3B4A57"/>
                </a:solidFill>
                <a:latin typeface="Segoe UI"/>
              </a:rPr>
              <a:t>.</a:t>
            </a:r>
          </a:p>
        </p:txBody>
      </p:sp>
      <p:sp>
        <p:nvSpPr>
          <p:cNvPr id="87" name="TextBox 86"/>
          <p:cNvSpPr txBox="1"/>
          <p:nvPr/>
        </p:nvSpPr>
        <p:spPr>
          <a:xfrm>
            <a:off x="7013448" y="4423664"/>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Start page</a:t>
            </a:r>
          </a:p>
        </p:txBody>
      </p:sp>
      <p:sp>
        <p:nvSpPr>
          <p:cNvPr id="88" name="TextBox 87"/>
          <p:cNvSpPr txBox="1"/>
          <p:nvPr/>
        </p:nvSpPr>
        <p:spPr>
          <a:xfrm>
            <a:off x="7013448" y="4643374"/>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 request the app opens the info page first; it then comes first in the bar.</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info page has the address </a:t>
            </a:r>
            <a:r>
              <a:rPr sz="1000" b="0" i="0" lang="en-US">
                <a:solidFill>
                  <a:srgbClr val="2B3844"/>
                </a:solidFill>
                <a:latin typeface="Consolas"/>
              </a:rPr>
              <a:t>/?ec_info</a:t>
            </a:r>
            <a:r>
              <a:rPr sz="1000" b="0" i="0" lang="en-US">
                <a:solidFill>
                  <a:srgbClr val="2B3844"/>
                </a:solidFill>
                <a:latin typeface="Segoe UI"/>
              </a:rPr>
              <a:t>. In app mode the additional button sits in the bottom bar, otherwise in the header – it only appears with text and link or text and content.</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48 / 140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3.10 · FULL-SCREEN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app mode looks like on a phone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963168" y="1353312"/>
            <a:ext cx="2331720" cy="201168"/>
          </a:xfrm>
          <a:prstGeom prst="rect">
            <a:avLst/>
          </a:prstGeom>
          <a:noFill/>
        </p:spPr>
        <p:txBody>
          <a:bodyPr wrap="square" lIns="0" rIns="0" tIns="0" bIns="0" anchor="t">
            <a:spAutoFit/>
          </a:bodyPr>
          <a:lstStyle/>
          <a:p>
            <a:pPr algn="ctr">
              <a:lnSpc>
                <a:spcPct val="100000"/>
              </a:lnSpc>
            </a:pPr>
            <a:r>
              <a:rPr sz="1000" b="1" i="0" lang="en-US">
                <a:solidFill>
                  <a:srgbClr val="0B3A5D"/>
                </a:solidFill>
                <a:latin typeface="Segoe UI"/>
              </a:rPr>
              <a:t>Classic</a:t>
            </a:r>
          </a:p>
        </p:txBody>
      </p:sp>
      <p:sp>
        <p:nvSpPr>
          <p:cNvPr id="7" name="Rounded Rectangle 6"/>
          <p:cNvSpPr/>
          <p:nvPr/>
        </p:nvSpPr>
        <p:spPr>
          <a:xfrm>
            <a:off x="963168" y="1645920"/>
            <a:ext cx="2331720" cy="3913631"/>
          </a:xfrm>
          <a:prstGeom prst="roundRect">
            <a:avLst>
              <a:gd name="adj" fmla="val 10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45464" y="1847088"/>
            <a:ext cx="2167127" cy="354787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5464" y="1847088"/>
            <a:ext cx="2167127" cy="384048"/>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118616" y="1938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1374648" y="1965960"/>
            <a:ext cx="1005840" cy="164592"/>
          </a:xfrm>
          <a:prstGeom prst="rect">
            <a:avLst/>
          </a:prstGeom>
          <a:noFill/>
        </p:spPr>
        <p:txBody>
          <a:bodyPr wrap="square" lIns="0" rIns="0" tIns="0" bIns="0" anchor="t">
            <a:spAutoFit/>
          </a:bodyPr>
          <a:lstStyle/>
          <a:p>
            <a:pPr algn="l">
              <a:lnSpc>
                <a:spcPct val="100000"/>
              </a:lnSpc>
            </a:pPr>
            <a:r>
              <a:rPr sz="700" b="1" i="0" lang="en-US">
                <a:solidFill>
                  <a:srgbClr val="1F2933"/>
                </a:solidFill>
                <a:latin typeface="Segoe UI"/>
              </a:rPr>
              <a:t>Book Fair 2026</a:t>
            </a:r>
          </a:p>
        </p:txBody>
      </p:sp>
      <p:sp>
        <p:nvSpPr>
          <p:cNvPr id="12" name="Rounded Rectangle 11"/>
          <p:cNvSpPr/>
          <p:nvPr/>
        </p:nvSpPr>
        <p:spPr>
          <a:xfrm>
            <a:off x="2938271"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3002279"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2700528"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764535"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2462784"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2526792"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2225040"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2289047"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1118616"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118616" y="2350008"/>
            <a:ext cx="45720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Fri 12</a:t>
            </a:r>
          </a:p>
        </p:txBody>
      </p:sp>
      <p:sp>
        <p:nvSpPr>
          <p:cNvPr id="22" name="Rounded Rectangle 21"/>
          <p:cNvSpPr/>
          <p:nvPr/>
        </p:nvSpPr>
        <p:spPr>
          <a:xfrm>
            <a:off x="1630680" y="2322576"/>
            <a:ext cx="457200" cy="182880"/>
          </a:xfrm>
          <a:prstGeom prst="roundRect">
            <a:avLst>
              <a:gd name="adj" fmla="val 30000"/>
            </a:avLst>
          </a:prstGeom>
          <a:solidFill>
            <a:srgbClr val="C25708"/>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630680" y="2350008"/>
            <a:ext cx="457200" cy="137160"/>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Sat 13</a:t>
            </a:r>
          </a:p>
        </p:txBody>
      </p:sp>
      <p:sp>
        <p:nvSpPr>
          <p:cNvPr id="24" name="Rounded Rectangle 23"/>
          <p:cNvSpPr/>
          <p:nvPr/>
        </p:nvSpPr>
        <p:spPr>
          <a:xfrm>
            <a:off x="2142744"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142744" y="2350008"/>
            <a:ext cx="45720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Sun 14</a:t>
            </a:r>
          </a:p>
        </p:txBody>
      </p:sp>
      <p:sp>
        <p:nvSpPr>
          <p:cNvPr id="26" name="Rectangle 25"/>
          <p:cNvSpPr/>
          <p:nvPr/>
        </p:nvSpPr>
        <p:spPr>
          <a:xfrm>
            <a:off x="1118616" y="26151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1118616" y="26151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1228344" y="26609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Opening keynote</a:t>
            </a:r>
          </a:p>
        </p:txBody>
      </p:sp>
      <p:sp>
        <p:nvSpPr>
          <p:cNvPr id="29" name="TextBox 28"/>
          <p:cNvSpPr txBox="1"/>
          <p:nvPr/>
        </p:nvSpPr>
        <p:spPr>
          <a:xfrm>
            <a:off x="1228344" y="28163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30" name="Rectangle 29"/>
          <p:cNvSpPr/>
          <p:nvPr/>
        </p:nvSpPr>
        <p:spPr>
          <a:xfrm>
            <a:off x="1118616" y="30723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1118616" y="30723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1228344" y="31181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Reading: New voices</a:t>
            </a:r>
          </a:p>
        </p:txBody>
      </p:sp>
      <p:sp>
        <p:nvSpPr>
          <p:cNvPr id="33" name="TextBox 32"/>
          <p:cNvSpPr txBox="1"/>
          <p:nvPr/>
        </p:nvSpPr>
        <p:spPr>
          <a:xfrm>
            <a:off x="1228344" y="32735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34" name="Rectangle 33"/>
          <p:cNvSpPr/>
          <p:nvPr/>
        </p:nvSpPr>
        <p:spPr>
          <a:xfrm>
            <a:off x="1118616" y="35295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1118616" y="35295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228344" y="35753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Illustration workshop</a:t>
            </a:r>
          </a:p>
        </p:txBody>
      </p:sp>
      <p:sp>
        <p:nvSpPr>
          <p:cNvPr id="37" name="TextBox 36"/>
          <p:cNvSpPr txBox="1"/>
          <p:nvPr/>
        </p:nvSpPr>
        <p:spPr>
          <a:xfrm>
            <a:off x="1228344" y="37307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38" name="Rectangle 37"/>
          <p:cNvSpPr/>
          <p:nvPr/>
        </p:nvSpPr>
        <p:spPr>
          <a:xfrm>
            <a:off x="1118616" y="39867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1118616" y="39867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1228344" y="40325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Panel: the future of books</a:t>
            </a:r>
          </a:p>
        </p:txBody>
      </p:sp>
      <p:sp>
        <p:nvSpPr>
          <p:cNvPr id="41" name="TextBox 40"/>
          <p:cNvSpPr txBox="1"/>
          <p:nvPr/>
        </p:nvSpPr>
        <p:spPr>
          <a:xfrm>
            <a:off x="1228344" y="41879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42" name="Rectangle 41"/>
          <p:cNvSpPr/>
          <p:nvPr/>
        </p:nvSpPr>
        <p:spPr>
          <a:xfrm>
            <a:off x="1118616" y="44439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1118616" y="44439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228344" y="44897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Book signing</a:t>
            </a:r>
          </a:p>
        </p:txBody>
      </p:sp>
      <p:sp>
        <p:nvSpPr>
          <p:cNvPr id="45" name="TextBox 44"/>
          <p:cNvSpPr txBox="1"/>
          <p:nvPr/>
        </p:nvSpPr>
        <p:spPr>
          <a:xfrm>
            <a:off x="1228344" y="46451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46" name="TextBox 45"/>
          <p:cNvSpPr txBox="1"/>
          <p:nvPr/>
        </p:nvSpPr>
        <p:spPr>
          <a:xfrm>
            <a:off x="3691128" y="1353312"/>
            <a:ext cx="2331720" cy="201168"/>
          </a:xfrm>
          <a:prstGeom prst="rect">
            <a:avLst/>
          </a:prstGeom>
          <a:noFill/>
        </p:spPr>
        <p:txBody>
          <a:bodyPr wrap="square" lIns="0" rIns="0" tIns="0" bIns="0" anchor="t">
            <a:spAutoFit/>
          </a:bodyPr>
          <a:lstStyle/>
          <a:p>
            <a:pPr algn="ctr">
              <a:lnSpc>
                <a:spcPct val="100000"/>
              </a:lnSpc>
            </a:pPr>
            <a:r>
              <a:rPr sz="1000" b="1" i="0" lang="en-US">
                <a:solidFill>
                  <a:srgbClr val="0B3A5D"/>
                </a:solidFill>
                <a:latin typeface="Segoe UI"/>
              </a:rPr>
              <a:t>App mode</a:t>
            </a:r>
          </a:p>
        </p:txBody>
      </p:sp>
      <p:sp>
        <p:nvSpPr>
          <p:cNvPr id="47" name="Rounded Rectangle 46"/>
          <p:cNvSpPr/>
          <p:nvPr/>
        </p:nvSpPr>
        <p:spPr>
          <a:xfrm>
            <a:off x="3691128" y="1645920"/>
            <a:ext cx="2331720" cy="3913631"/>
          </a:xfrm>
          <a:prstGeom prst="roundRect">
            <a:avLst>
              <a:gd name="adj" fmla="val 10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3773424" y="1847088"/>
            <a:ext cx="2167127" cy="354787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3773424" y="1847088"/>
            <a:ext cx="2167127" cy="384048"/>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Oval 49"/>
          <p:cNvSpPr/>
          <p:nvPr/>
        </p:nvSpPr>
        <p:spPr>
          <a:xfrm>
            <a:off x="3846576" y="1938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4102607" y="1965960"/>
            <a:ext cx="1005840" cy="164592"/>
          </a:xfrm>
          <a:prstGeom prst="rect">
            <a:avLst/>
          </a:prstGeom>
          <a:noFill/>
        </p:spPr>
        <p:txBody>
          <a:bodyPr wrap="square" lIns="0" rIns="0" tIns="0" bIns="0" anchor="t">
            <a:spAutoFit/>
          </a:bodyPr>
          <a:lstStyle/>
          <a:p>
            <a:pPr algn="l">
              <a:lnSpc>
                <a:spcPct val="100000"/>
              </a:lnSpc>
            </a:pPr>
            <a:r>
              <a:rPr sz="700" b="1" i="0" lang="en-US">
                <a:solidFill>
                  <a:srgbClr val="1F2933"/>
                </a:solidFill>
                <a:latin typeface="Segoe UI"/>
              </a:rPr>
              <a:t>Book Fair 2026</a:t>
            </a:r>
          </a:p>
        </p:txBody>
      </p:sp>
      <p:sp>
        <p:nvSpPr>
          <p:cNvPr id="52" name="Rounded Rectangle 51"/>
          <p:cNvSpPr/>
          <p:nvPr/>
        </p:nvSpPr>
        <p:spPr>
          <a:xfrm>
            <a:off x="5666232"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730240"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ounded Rectangle 53"/>
          <p:cNvSpPr/>
          <p:nvPr/>
        </p:nvSpPr>
        <p:spPr>
          <a:xfrm>
            <a:off x="3846576"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3846576" y="2350008"/>
            <a:ext cx="45720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Fri 12</a:t>
            </a:r>
          </a:p>
        </p:txBody>
      </p:sp>
      <p:sp>
        <p:nvSpPr>
          <p:cNvPr id="56" name="Rounded Rectangle 55"/>
          <p:cNvSpPr/>
          <p:nvPr/>
        </p:nvSpPr>
        <p:spPr>
          <a:xfrm>
            <a:off x="4358640" y="2322576"/>
            <a:ext cx="457200" cy="182880"/>
          </a:xfrm>
          <a:prstGeom prst="roundRect">
            <a:avLst>
              <a:gd name="adj" fmla="val 30000"/>
            </a:avLst>
          </a:prstGeom>
          <a:solidFill>
            <a:srgbClr val="C25708"/>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358640" y="2350008"/>
            <a:ext cx="457200" cy="137160"/>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Sat 13</a:t>
            </a:r>
          </a:p>
        </p:txBody>
      </p:sp>
      <p:sp>
        <p:nvSpPr>
          <p:cNvPr id="58" name="Rounded Rectangle 57"/>
          <p:cNvSpPr/>
          <p:nvPr/>
        </p:nvSpPr>
        <p:spPr>
          <a:xfrm>
            <a:off x="4870704"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4870704" y="2350008"/>
            <a:ext cx="45720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Sun 14</a:t>
            </a:r>
          </a:p>
        </p:txBody>
      </p:sp>
      <p:sp>
        <p:nvSpPr>
          <p:cNvPr id="60" name="Rectangle 59"/>
          <p:cNvSpPr/>
          <p:nvPr/>
        </p:nvSpPr>
        <p:spPr>
          <a:xfrm>
            <a:off x="3846576" y="26151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846576" y="26151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956304" y="26609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Opening keynote</a:t>
            </a:r>
          </a:p>
        </p:txBody>
      </p:sp>
      <p:sp>
        <p:nvSpPr>
          <p:cNvPr id="63" name="TextBox 62"/>
          <p:cNvSpPr txBox="1"/>
          <p:nvPr/>
        </p:nvSpPr>
        <p:spPr>
          <a:xfrm>
            <a:off x="3956304" y="28163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64" name="Rectangle 63"/>
          <p:cNvSpPr/>
          <p:nvPr/>
        </p:nvSpPr>
        <p:spPr>
          <a:xfrm>
            <a:off x="3846576" y="30723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3846576" y="30723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3956304" y="31181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Reading: New voices</a:t>
            </a:r>
          </a:p>
        </p:txBody>
      </p:sp>
      <p:sp>
        <p:nvSpPr>
          <p:cNvPr id="67" name="TextBox 66"/>
          <p:cNvSpPr txBox="1"/>
          <p:nvPr/>
        </p:nvSpPr>
        <p:spPr>
          <a:xfrm>
            <a:off x="3956304" y="32735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68" name="Rectangle 67"/>
          <p:cNvSpPr/>
          <p:nvPr/>
        </p:nvSpPr>
        <p:spPr>
          <a:xfrm>
            <a:off x="3846576" y="35295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3846576" y="35295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956304" y="35753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Illustration workshop</a:t>
            </a:r>
          </a:p>
        </p:txBody>
      </p:sp>
      <p:sp>
        <p:nvSpPr>
          <p:cNvPr id="71" name="TextBox 70"/>
          <p:cNvSpPr txBox="1"/>
          <p:nvPr/>
        </p:nvSpPr>
        <p:spPr>
          <a:xfrm>
            <a:off x="3956304" y="37307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72" name="Rectangle 71"/>
          <p:cNvSpPr/>
          <p:nvPr/>
        </p:nvSpPr>
        <p:spPr>
          <a:xfrm>
            <a:off x="3846576" y="39867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3846576" y="39867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3956304" y="40325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Panel: the future of books</a:t>
            </a:r>
          </a:p>
        </p:txBody>
      </p:sp>
      <p:sp>
        <p:nvSpPr>
          <p:cNvPr id="75" name="TextBox 74"/>
          <p:cNvSpPr txBox="1"/>
          <p:nvPr/>
        </p:nvSpPr>
        <p:spPr>
          <a:xfrm>
            <a:off x="3956304" y="41879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76" name="Rectangle 75"/>
          <p:cNvSpPr/>
          <p:nvPr/>
        </p:nvSpPr>
        <p:spPr>
          <a:xfrm>
            <a:off x="3846576" y="44439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3846576" y="44439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3956304" y="4489704"/>
            <a:ext cx="1837943"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Book signing</a:t>
            </a:r>
          </a:p>
        </p:txBody>
      </p:sp>
      <p:sp>
        <p:nvSpPr>
          <p:cNvPr id="79" name="TextBox 78"/>
          <p:cNvSpPr txBox="1"/>
          <p:nvPr/>
        </p:nvSpPr>
        <p:spPr>
          <a:xfrm>
            <a:off x="3956304" y="4645152"/>
            <a:ext cx="183794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10:00 · Hall A</a:t>
            </a:r>
          </a:p>
        </p:txBody>
      </p:sp>
      <p:sp>
        <p:nvSpPr>
          <p:cNvPr id="80" name="Rectangle 79"/>
          <p:cNvSpPr/>
          <p:nvPr/>
        </p:nvSpPr>
        <p:spPr>
          <a:xfrm>
            <a:off x="3773424" y="4937760"/>
            <a:ext cx="2167127" cy="457200"/>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ounded Rectangle 80"/>
          <p:cNvSpPr/>
          <p:nvPr/>
        </p:nvSpPr>
        <p:spPr>
          <a:xfrm>
            <a:off x="3828288" y="4974336"/>
            <a:ext cx="432053" cy="384048"/>
          </a:xfrm>
          <a:prstGeom prst="roundRect">
            <a:avLst>
              <a:gd name="adj" fmla="val 2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ounded Rectangle 81"/>
          <p:cNvSpPr/>
          <p:nvPr/>
        </p:nvSpPr>
        <p:spPr>
          <a:xfrm>
            <a:off x="3971163" y="5020056"/>
            <a:ext cx="146304" cy="146304"/>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3773424" y="5202936"/>
            <a:ext cx="541781" cy="128016"/>
          </a:xfrm>
          <a:prstGeom prst="rect">
            <a:avLst/>
          </a:prstGeom>
          <a:noFill/>
        </p:spPr>
        <p:txBody>
          <a:bodyPr wrap="square" lIns="0" rIns="0" tIns="0" bIns="0" anchor="t">
            <a:spAutoFit/>
          </a:bodyPr>
          <a:lstStyle/>
          <a:p>
            <a:pPr algn="ctr">
              <a:lnSpc>
                <a:spcPct val="100000"/>
              </a:lnSpc>
            </a:pPr>
            <a:r>
              <a:rPr sz="550" b="1" i="0" lang="en-US">
                <a:solidFill>
                  <a:srgbClr val="C25708"/>
                </a:solidFill>
                <a:latin typeface="Segoe UI"/>
              </a:rPr>
              <a:t>Program</a:t>
            </a:r>
          </a:p>
        </p:txBody>
      </p:sp>
      <p:sp>
        <p:nvSpPr>
          <p:cNvPr id="84" name="Rounded Rectangle 83"/>
          <p:cNvSpPr/>
          <p:nvPr/>
        </p:nvSpPr>
        <p:spPr>
          <a:xfrm>
            <a:off x="4512945"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4315206" y="5202936"/>
            <a:ext cx="541781" cy="128016"/>
          </a:xfrm>
          <a:prstGeom prst="rect">
            <a:avLst/>
          </a:prstGeom>
          <a:noFill/>
        </p:spPr>
        <p:txBody>
          <a:bodyPr wrap="square" lIns="0" rIns="0" tIns="0" bIns="0" anchor="t">
            <a:spAutoFit/>
          </a:bodyPr>
          <a:lstStyle/>
          <a:p>
            <a:pPr algn="ctr">
              <a:lnSpc>
                <a:spcPct val="100000"/>
              </a:lnSpc>
            </a:pPr>
            <a:r>
              <a:rPr sz="550" b="0" i="0" lang="en-US">
                <a:solidFill>
                  <a:srgbClr val="6B7782"/>
                </a:solidFill>
                <a:latin typeface="Segoe UI"/>
              </a:rPr>
              <a:t>Speakers</a:t>
            </a:r>
          </a:p>
        </p:txBody>
      </p:sp>
      <p:sp>
        <p:nvSpPr>
          <p:cNvPr id="86" name="Rounded Rectangle 85"/>
          <p:cNvSpPr/>
          <p:nvPr/>
        </p:nvSpPr>
        <p:spPr>
          <a:xfrm>
            <a:off x="5054726"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4856988" y="5202936"/>
            <a:ext cx="541781" cy="128016"/>
          </a:xfrm>
          <a:prstGeom prst="rect">
            <a:avLst/>
          </a:prstGeom>
          <a:noFill/>
        </p:spPr>
        <p:txBody>
          <a:bodyPr wrap="square" lIns="0" rIns="0" tIns="0" bIns="0" anchor="t">
            <a:spAutoFit/>
          </a:bodyPr>
          <a:lstStyle/>
          <a:p>
            <a:pPr algn="ctr">
              <a:lnSpc>
                <a:spcPct val="100000"/>
              </a:lnSpc>
            </a:pPr>
            <a:r>
              <a:rPr sz="550" b="0" i="0" lang="en-US">
                <a:solidFill>
                  <a:srgbClr val="6B7782"/>
                </a:solidFill>
                <a:latin typeface="Segoe UI"/>
              </a:rPr>
              <a:t>Map</a:t>
            </a:r>
          </a:p>
        </p:txBody>
      </p:sp>
      <p:sp>
        <p:nvSpPr>
          <p:cNvPr id="88" name="Rounded Rectangle 87"/>
          <p:cNvSpPr/>
          <p:nvPr/>
        </p:nvSpPr>
        <p:spPr>
          <a:xfrm>
            <a:off x="5596509"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5398770" y="5202936"/>
            <a:ext cx="541781" cy="128016"/>
          </a:xfrm>
          <a:prstGeom prst="rect">
            <a:avLst/>
          </a:prstGeom>
          <a:noFill/>
        </p:spPr>
        <p:txBody>
          <a:bodyPr wrap="square" lIns="0" rIns="0" tIns="0" bIns="0" anchor="t">
            <a:spAutoFit/>
          </a:bodyPr>
          <a:lstStyle/>
          <a:p>
            <a:pPr algn="ctr">
              <a:lnSpc>
                <a:spcPct val="100000"/>
              </a:lnSpc>
            </a:pPr>
            <a:r>
              <a:rPr sz="550" b="0" i="0" lang="en-US">
                <a:solidFill>
                  <a:srgbClr val="6B7782"/>
                </a:solidFill>
                <a:latin typeface="Segoe UI"/>
              </a:rPr>
              <a:t>Exhibitors</a:t>
            </a:r>
          </a:p>
        </p:txBody>
      </p:sp>
      <p:sp>
        <p:nvSpPr>
          <p:cNvPr id="90" name="TextBox 89"/>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Two displays</a:t>
            </a:r>
          </a:p>
        </p:txBody>
      </p:sp>
      <p:sp>
        <p:nvSpPr>
          <p:cNvPr id="91" name="TextBox 90"/>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Classic</a:t>
            </a:r>
          </a:p>
        </p:txBody>
      </p:sp>
      <p:sp>
        <p:nvSpPr>
          <p:cNvPr id="92" name="TextBox 91"/>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All destinations sit in the header as outlined buttons – on a phone as icons only, plus “To the live ticker”.</a:t>
            </a:r>
          </a:p>
        </p:txBody>
      </p:sp>
      <p:sp>
        <p:nvSpPr>
          <p:cNvPr id="93" name="TextBox 92"/>
          <p:cNvSpPr txBox="1"/>
          <p:nvPr/>
        </p:nvSpPr>
        <p:spPr>
          <a:xfrm>
            <a:off x="6830568" y="2486406"/>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App mode</a:t>
            </a:r>
          </a:p>
        </p:txBody>
      </p:sp>
      <p:sp>
        <p:nvSpPr>
          <p:cNvPr id="94" name="TextBox 93"/>
          <p:cNvSpPr txBox="1"/>
          <p:nvPr/>
        </p:nvSpPr>
        <p:spPr>
          <a:xfrm>
            <a:off x="6830568" y="2706116"/>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fixed bar at the bottom with Program, Speakers, Map and Exhibitors; the current destination is highlighted. The header keeps only the switch between programme and timetable.</a:t>
            </a:r>
          </a:p>
        </p:txBody>
      </p:sp>
      <p:sp>
        <p:nvSpPr>
          <p:cNvPr id="95" name="TextBox 94"/>
          <p:cNvSpPr txBox="1"/>
          <p:nvPr/>
        </p:nvSpPr>
        <p:spPr>
          <a:xfrm>
            <a:off x="6830568" y="3390391"/>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Computers</a:t>
            </a:r>
          </a:p>
        </p:txBody>
      </p:sp>
      <p:sp>
        <p:nvSpPr>
          <p:cNvPr id="96" name="TextBox 95"/>
          <p:cNvSpPr txBox="1"/>
          <p:nvPr/>
        </p:nvSpPr>
        <p:spPr>
          <a:xfrm>
            <a:off x="6830568" y="3610101"/>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always show the classic view. </a:t>
            </a:r>
            <a:r>
              <a:rPr sz="1000" b="0" i="0" lang="en-US">
                <a:solidFill>
                  <a:srgbClr val="3B4A57"/>
                </a:solidFill>
                <a:latin typeface="Consolas"/>
              </a:rPr>
              <a:t>&amp;ec_app=1</a:t>
            </a:r>
            <a:r>
              <a:rPr sz="1000" b="0" i="0" lang="en-US">
                <a:solidFill>
                  <a:srgbClr val="3B4A57"/>
                </a:solidFill>
                <a:latin typeface="Segoe UI"/>
              </a:rPr>
              <a:t> forces app mode on all devices, </a:t>
            </a:r>
            <a:r>
              <a:rPr sz="1000" b="0" i="0" lang="en-US">
                <a:solidFill>
                  <a:srgbClr val="3B4A57"/>
                </a:solidFill>
                <a:latin typeface="Consolas"/>
              </a:rPr>
              <a:t>&amp;ec_app=0</a:t>
            </a:r>
            <a:r>
              <a:rPr sz="1000" b="0" i="0" lang="en-US">
                <a:solidFill>
                  <a:srgbClr val="3B4A57"/>
                </a:solidFill>
                <a:latin typeface="Segoe UI"/>
              </a:rPr>
              <a:t> the classic view.</a:t>
            </a:r>
          </a:p>
        </p:txBody>
      </p:sp>
      <p:sp>
        <p:nvSpPr>
          <p:cNvPr id="97" name="TextBox 96"/>
          <p:cNvSpPr txBox="1"/>
          <p:nvPr/>
        </p:nvSpPr>
        <p:spPr>
          <a:xfrm>
            <a:off x="6830568" y="4139438"/>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No bar</a:t>
            </a:r>
          </a:p>
        </p:txBody>
      </p:sp>
      <p:sp>
        <p:nvSpPr>
          <p:cNvPr id="98" name="TextBox 97"/>
          <p:cNvSpPr txBox="1"/>
          <p:nvPr/>
        </p:nvSpPr>
        <p:spPr>
          <a:xfrm>
            <a:off x="6830568" y="4359148"/>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fewer than two destinations remain – for example without the exhibitor plugin and without speakers.</a:t>
            </a:r>
          </a:p>
        </p:txBody>
      </p:sp>
      <p:sp>
        <p:nvSpPr>
          <p:cNvPr id="99" name="Rectangle 98"/>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2" name="TextBox 10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page runs inside a web app with its own bottom navigation, embed the link with </a:t>
            </a:r>
            <a:r>
              <a:rPr sz="1000" b="0" i="0" lang="en-US">
                <a:solidFill>
                  <a:srgbClr val="2B3844"/>
                </a:solidFill>
                <a:latin typeface="Consolas"/>
              </a:rPr>
              <a:t>&amp;ec_app=0</a:t>
            </a:r>
            <a:r>
              <a:rPr sz="1000" b="0" i="0" lang="en-US">
                <a:solidFill>
                  <a:srgbClr val="2B3844"/>
                </a:solidFill>
                <a:latin typeface="Segoe UI"/>
              </a:rPr>
              <a:t> – then no second bar lies on top.</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49 / 140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4</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dashboard</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The health check for your programme: what is missing, what is popular, what runs today? The data quality check belongs to PRO.</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Layout and filter</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data quality check</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Closing the gaps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Rankings and exports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How favourites work</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4 · The dashboard</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50 / 140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 need the dashboard for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It finds the gaps your guests would otherwise find.</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A programme item without a start time appears in no time-based view – and you only notice when someone asks why the talk is not in the timetable. The dashboard lists exactly those cases before the event begins. You will find it under </a:t>
            </a:r>
            <a:r>
              <a:rPr sz="1200" b="0" i="0" lang="en-US">
                <a:solidFill>
                  <a:srgbClr val="4A5D6E"/>
                </a:solidFill>
                <a:latin typeface="Consolas"/>
              </a:rPr>
              <a:t>Events → Dashboard</a:t>
            </a:r>
            <a:r>
              <a:rPr sz="1200" b="0" i="0" lang="en-US">
                <a:solidFill>
                  <a:srgbClr val="4A5D6E"/>
                </a:solidFill>
                <a:latin typeface="Segoe UI"/>
              </a:rPr>
              <a:t> – since version 2.0 the first menu entry, and a click on “Events” itself leads here as well.</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51 / 140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4.1 · THE ENTRY POINT</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Header area and welcome banner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Rounded Rectangle 25"/>
          <p:cNvSpPr/>
          <p:nvPr/>
        </p:nvSpPr>
        <p:spPr>
          <a:xfrm>
            <a:off x="2249424" y="1719072"/>
            <a:ext cx="237744" cy="237744"/>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578608" y="1700784"/>
            <a:ext cx="4023360" cy="237744"/>
          </a:xfrm>
          <a:prstGeom prst="rect">
            <a:avLst/>
          </a:prstGeom>
          <a:noFill/>
        </p:spPr>
        <p:txBody>
          <a:bodyPr wrap="square" lIns="0" rIns="0" tIns="0" bIns="0" anchor="t">
            <a:spAutoFit/>
          </a:bodyPr>
          <a:lstStyle/>
          <a:p>
            <a:pPr algn="l">
              <a:lnSpc>
                <a:spcPct val="100000"/>
              </a:lnSpc>
            </a:pPr>
            <a:r>
              <a:rPr sz="1200" b="1" i="0" lang="en-US">
                <a:solidFill>
                  <a:srgbClr val="1F2933"/>
                </a:solidFill>
                <a:latin typeface="Segoe UI"/>
              </a:rPr>
              <a:t>Event Calendar Dashboard</a:t>
            </a:r>
          </a:p>
        </p:txBody>
      </p:sp>
      <p:sp>
        <p:nvSpPr>
          <p:cNvPr id="28" name="TextBox 27"/>
          <p:cNvSpPr txBox="1"/>
          <p:nvPr/>
        </p:nvSpPr>
        <p:spPr>
          <a:xfrm>
            <a:off x="2578608" y="1956816"/>
            <a:ext cx="4206240" cy="164592"/>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Quick overview and key statistics for your event data.</a:t>
            </a:r>
          </a:p>
        </p:txBody>
      </p:sp>
      <p:sp>
        <p:nvSpPr>
          <p:cNvPr id="29" name="Rounded Rectangle 28"/>
          <p:cNvSpPr/>
          <p:nvPr/>
        </p:nvSpPr>
        <p:spPr>
          <a:xfrm>
            <a:off x="2249424" y="2267712"/>
            <a:ext cx="4882896" cy="1060704"/>
          </a:xfrm>
          <a:prstGeom prst="roundRect">
            <a:avLst>
              <a:gd name="adj" fmla="val 6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450592" y="2359152"/>
            <a:ext cx="4572000" cy="219456"/>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Welcome to the Event Calendar</a:t>
            </a:r>
          </a:p>
        </p:txBody>
      </p:sp>
      <p:sp>
        <p:nvSpPr>
          <p:cNvPr id="31" name="TextBox 30"/>
          <p:cNvSpPr txBox="1"/>
          <p:nvPr/>
        </p:nvSpPr>
        <p:spPr>
          <a:xfrm>
            <a:off x="2450592" y="2596896"/>
            <a:ext cx="2688336" cy="164592"/>
          </a:xfrm>
          <a:prstGeom prst="rect">
            <a:avLst/>
          </a:prstGeom>
          <a:noFill/>
        </p:spPr>
        <p:txBody>
          <a:bodyPr wrap="square" lIns="0" rIns="0" tIns="0" bIns="0" anchor="t">
            <a:spAutoFit/>
          </a:bodyPr>
          <a:lstStyle/>
          <a:p>
            <a:pPr algn="l">
              <a:lnSpc>
                <a:spcPct val="100000"/>
              </a:lnSpc>
            </a:pPr>
            <a:r>
              <a:rPr sz="750" b="0" i="0" lang="en-US">
                <a:solidFill>
                  <a:srgbClr val="FFFFFF"/>
                </a:solidFill>
                <a:latin typeface="Segoe UI"/>
              </a:rPr>
              <a:t>You are managing 128 events. Use the buttons below to edit your data quickly or to adjust the display options.</a:t>
            </a:r>
          </a:p>
        </p:txBody>
      </p:sp>
      <p:sp>
        <p:nvSpPr>
          <p:cNvPr id="32" name="Rounded Rectangle 31"/>
          <p:cNvSpPr/>
          <p:nvPr/>
        </p:nvSpPr>
        <p:spPr>
          <a:xfrm>
            <a:off x="2450592" y="2889504"/>
            <a:ext cx="964692" cy="256032"/>
          </a:xfrm>
          <a:prstGeom prst="roundRect">
            <a:avLst>
              <a:gd name="adj" fmla="val 20000"/>
            </a:avLst>
          </a:prstGeom>
          <a:solidFill>
            <a:srgbClr val="FFFFFF"/>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50592" y="2948940"/>
            <a:ext cx="964692" cy="164592"/>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Master Editor</a:t>
            </a:r>
          </a:p>
        </p:txBody>
      </p:sp>
      <p:sp>
        <p:nvSpPr>
          <p:cNvPr id="34" name="Rounded Rectangle 33"/>
          <p:cNvSpPr/>
          <p:nvPr/>
        </p:nvSpPr>
        <p:spPr>
          <a:xfrm>
            <a:off x="3543300" y="2889504"/>
            <a:ext cx="1065276" cy="256032"/>
          </a:xfrm>
          <a:prstGeom prst="roundRect">
            <a:avLst>
              <a:gd name="adj" fmla="val 20000"/>
            </a:avLst>
          </a:prstGeom>
          <a:solidFill>
            <a:srgbClr val="C25708"/>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543300" y="2948940"/>
            <a:ext cx="1065276" cy="16459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Import / Export</a:t>
            </a:r>
          </a:p>
        </p:txBody>
      </p:sp>
      <p:sp>
        <p:nvSpPr>
          <p:cNvPr id="36" name="Rounded Rectangle 35"/>
          <p:cNvSpPr/>
          <p:nvPr/>
        </p:nvSpPr>
        <p:spPr>
          <a:xfrm>
            <a:off x="4736592" y="2889504"/>
            <a:ext cx="713232" cy="256032"/>
          </a:xfrm>
          <a:prstGeom prst="roundRect">
            <a:avLst>
              <a:gd name="adj" fmla="val 20000"/>
            </a:avLst>
          </a:prstGeom>
          <a:solidFill>
            <a:srgbClr val="C25708"/>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36592" y="2948940"/>
            <a:ext cx="713232" cy="16459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Settings</a:t>
            </a:r>
          </a:p>
        </p:txBody>
      </p:sp>
      <p:sp>
        <p:nvSpPr>
          <p:cNvPr id="38" name="Rectangle 37"/>
          <p:cNvSpPr/>
          <p:nvPr/>
        </p:nvSpPr>
        <p:spPr>
          <a:xfrm>
            <a:off x="2249424"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362102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Data quality</a:t>
            </a:r>
          </a:p>
        </p:txBody>
      </p:sp>
      <p:sp>
        <p:nvSpPr>
          <p:cNvPr id="40" name="Rectangle 39"/>
          <p:cNvSpPr/>
          <p:nvPr/>
        </p:nvSpPr>
        <p:spPr>
          <a:xfrm>
            <a:off x="2377440"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3497580"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625596" y="362102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Data quality</a:t>
            </a:r>
          </a:p>
        </p:txBody>
      </p:sp>
      <p:sp>
        <p:nvSpPr>
          <p:cNvPr id="43" name="Rectangle 42"/>
          <p:cNvSpPr/>
          <p:nvPr/>
        </p:nvSpPr>
        <p:spPr>
          <a:xfrm>
            <a:off x="3625596"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745736"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73751" y="362102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Data quality</a:t>
            </a:r>
          </a:p>
        </p:txBody>
      </p:sp>
      <p:sp>
        <p:nvSpPr>
          <p:cNvPr id="46" name="Rectangle 45"/>
          <p:cNvSpPr/>
          <p:nvPr/>
        </p:nvSpPr>
        <p:spPr>
          <a:xfrm>
            <a:off x="4873751"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993892"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121907" y="362102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Data quality</a:t>
            </a:r>
          </a:p>
        </p:txBody>
      </p:sp>
      <p:sp>
        <p:nvSpPr>
          <p:cNvPr id="49" name="Rectangle 48"/>
          <p:cNvSpPr/>
          <p:nvPr/>
        </p:nvSpPr>
        <p:spPr>
          <a:xfrm>
            <a:off x="6121907"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Oval 49"/>
          <p:cNvSpPr/>
          <p:nvPr/>
        </p:nvSpPr>
        <p:spPr>
          <a:xfrm>
            <a:off x="619048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190488" y="17510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2" name="Oval 51"/>
          <p:cNvSpPr/>
          <p:nvPr/>
        </p:nvSpPr>
        <p:spPr>
          <a:xfrm>
            <a:off x="6190488"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190488" y="20619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4" name="Oval 53"/>
          <p:cNvSpPr/>
          <p:nvPr/>
        </p:nvSpPr>
        <p:spPr>
          <a:xfrm>
            <a:off x="6190488" y="25877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190488" y="26471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6" name="TextBox 55"/>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is at the top</a:t>
            </a:r>
          </a:p>
        </p:txBody>
      </p:sp>
      <p:sp>
        <p:nvSpPr>
          <p:cNvPr id="57" name="TextBox 56"/>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brand mark</a:t>
            </a:r>
          </a:p>
        </p:txBody>
      </p:sp>
      <p:sp>
        <p:nvSpPr>
          <p:cNvPr id="58" name="TextBox 57"/>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plugin's coloured brand mark sits in front of the heading – the same in the Master Editor, under Import / Export, in the settings and in the help.</a:t>
            </a:r>
          </a:p>
        </p:txBody>
      </p:sp>
      <p:sp>
        <p:nvSpPr>
          <p:cNvPr id="59" name="TextBox 58"/>
          <p:cNvSpPr txBox="1"/>
          <p:nvPr/>
        </p:nvSpPr>
        <p:spPr>
          <a:xfrm>
            <a:off x="7744967" y="264134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subtitle</a:t>
            </a:r>
          </a:p>
        </p:txBody>
      </p:sp>
      <p:sp>
        <p:nvSpPr>
          <p:cNvPr id="60" name="TextBox 59"/>
          <p:cNvSpPr txBox="1"/>
          <p:nvPr/>
        </p:nvSpPr>
        <p:spPr>
          <a:xfrm>
            <a:off x="7744967" y="286105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“Quick overview and key statistics for your event data.” – the introductory sentence now sits up here instead of above the cards.</a:t>
            </a:r>
          </a:p>
        </p:txBody>
      </p:sp>
      <p:sp>
        <p:nvSpPr>
          <p:cNvPr id="61" name="TextBox 60"/>
          <p:cNvSpPr txBox="1"/>
          <p:nvPr/>
        </p:nvSpPr>
        <p:spPr>
          <a:xfrm>
            <a:off x="7744967" y="354533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welcome banner</a:t>
            </a:r>
          </a:p>
        </p:txBody>
      </p:sp>
      <p:sp>
        <p:nvSpPr>
          <p:cNvPr id="62" name="TextBox 61"/>
          <p:cNvSpPr txBox="1"/>
          <p:nvPr/>
        </p:nvSpPr>
        <p:spPr>
          <a:xfrm>
            <a:off x="7744967" y="3765042"/>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states the number of program items you are managing and leads straight on with three buttons: </a:t>
            </a:r>
            <a:r>
              <a:rPr sz="1000" b="1" i="0" lang="en-US">
                <a:solidFill>
                  <a:srgbClr val="3B4A57"/>
                </a:solidFill>
                <a:latin typeface="Segoe UI"/>
              </a:rPr>
              <a:t>Master Editor</a:t>
            </a:r>
            <a:r>
              <a:rPr sz="1000" b="0" i="0" lang="en-US">
                <a:solidFill>
                  <a:srgbClr val="3B4A57"/>
                </a:solidFill>
                <a:latin typeface="Segoe UI"/>
              </a:rPr>
              <a:t>, </a:t>
            </a:r>
            <a:r>
              <a:rPr sz="1000" b="1" i="0" lang="en-US">
                <a:solidFill>
                  <a:srgbClr val="3B4A57"/>
                </a:solidFill>
                <a:latin typeface="Segoe UI"/>
              </a:rPr>
              <a:t>Import / Export</a:t>
            </a:r>
            <a:r>
              <a:rPr sz="1000" b="0" i="0" lang="en-US">
                <a:solidFill>
                  <a:srgbClr val="3B4A57"/>
                </a:solidFill>
                <a:latin typeface="Segoe UI"/>
              </a:rPr>
              <a:t> and </a:t>
            </a:r>
            <a:r>
              <a:rPr sz="1000" b="1" i="0" lang="en-US">
                <a:solidFill>
                  <a:srgbClr val="3B4A57"/>
                </a:solidFill>
                <a:latin typeface="Segoe UI"/>
              </a:rPr>
              <a:t>Settings</a:t>
            </a:r>
            <a:r>
              <a:rPr sz="1000" b="0" i="0" lang="en-US">
                <a:solidFill>
                  <a:srgbClr val="3B4A57"/>
                </a:solidFill>
                <a:latin typeface="Segoe UI"/>
              </a:rPr>
              <a:t> – in BASIC </a:t>
            </a:r>
            <a:r>
              <a:rPr sz="1000" b="1" i="0" lang="en-US">
                <a:solidFill>
                  <a:srgbClr val="3B4A57"/>
                </a:solidFill>
                <a:latin typeface="Segoe UI"/>
              </a:rPr>
              <a:t>Events</a:t>
            </a:r>
            <a:r>
              <a:rPr sz="1000" b="0" i="0" lang="en-US">
                <a:solidFill>
                  <a:srgbClr val="3B4A57"/>
                </a:solidFill>
                <a:latin typeface="Segoe UI"/>
              </a:rPr>
              <a:t> and </a:t>
            </a:r>
            <a:r>
              <a:rPr sz="1000" b="1" i="0" lang="en-US">
                <a:solidFill>
                  <a:srgbClr val="3B4A57"/>
                </a:solidFill>
                <a:latin typeface="Segoe UI"/>
              </a:rPr>
              <a:t>Settings</a:t>
            </a:r>
            <a:r>
              <a:rPr sz="1000" b="0" i="0" lang="en-US">
                <a:solidFill>
                  <a:srgbClr val="3B4A57"/>
                </a:solidFill>
                <a:latin typeface="Segoe UI"/>
              </a:rPr>
              <a:t>.</a:t>
            </a:r>
          </a:p>
        </p:txBody>
      </p:sp>
      <p:sp>
        <p:nvSpPr>
          <p:cNvPr id="63" name="Rectangle 6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6" name="TextBox 6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banner's colour is a gradient of your primary and secondary colour. If the secondary colour is very light, the plugin darkens it for the banner – so the white text always stays readable.</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52 / 140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4.2 · CHECK CARDS IN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layout in three zones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2249424" y="1719072"/>
            <a:ext cx="488289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Dashboard</a:t>
            </a:r>
          </a:p>
        </p:txBody>
      </p:sp>
      <p:sp>
        <p:nvSpPr>
          <p:cNvPr id="27" name="TextBox 26"/>
          <p:cNvSpPr txBox="1"/>
          <p:nvPr/>
        </p:nvSpPr>
        <p:spPr>
          <a:xfrm>
            <a:off x="5029200" y="2011680"/>
            <a:ext cx="21031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28" name="Rounded Rectangle 27"/>
          <p:cNvSpPr/>
          <p:nvPr/>
        </p:nvSpPr>
        <p:spPr>
          <a:xfrm>
            <a:off x="5029200" y="2221992"/>
            <a:ext cx="21031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20640" y="2272284"/>
            <a:ext cx="17190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Fair 2026</a:t>
            </a:r>
          </a:p>
        </p:txBody>
      </p:sp>
      <p:sp>
        <p:nvSpPr>
          <p:cNvPr id="30" name="TextBox 29"/>
          <p:cNvSpPr txBox="1"/>
          <p:nvPr/>
        </p:nvSpPr>
        <p:spPr>
          <a:xfrm>
            <a:off x="6912864" y="227228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1" name="Rectangle 30"/>
          <p:cNvSpPr/>
          <p:nvPr/>
        </p:nvSpPr>
        <p:spPr>
          <a:xfrm>
            <a:off x="2249424" y="2505456"/>
            <a:ext cx="4882896" cy="5669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Oval 31"/>
          <p:cNvSpPr/>
          <p:nvPr/>
        </p:nvSpPr>
        <p:spPr>
          <a:xfrm>
            <a:off x="2377440" y="2651760"/>
            <a:ext cx="182880" cy="18288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651760" y="2633472"/>
            <a:ext cx="3657600"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Data quality: 12 notices</a:t>
            </a:r>
          </a:p>
        </p:txBody>
      </p:sp>
      <p:sp>
        <p:nvSpPr>
          <p:cNvPr id="34" name="Rectangle 33"/>
          <p:cNvSpPr/>
          <p:nvPr/>
        </p:nvSpPr>
        <p:spPr>
          <a:xfrm>
            <a:off x="2249424"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377440" y="334670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No start time</a:t>
            </a:r>
          </a:p>
        </p:txBody>
      </p:sp>
      <p:sp>
        <p:nvSpPr>
          <p:cNvPr id="36" name="TextBox 35"/>
          <p:cNvSpPr txBox="1"/>
          <p:nvPr/>
        </p:nvSpPr>
        <p:spPr>
          <a:xfrm>
            <a:off x="2377440" y="3529584"/>
            <a:ext cx="882395" cy="310896"/>
          </a:xfrm>
          <a:prstGeom prst="rect">
            <a:avLst/>
          </a:prstGeom>
          <a:noFill/>
        </p:spPr>
        <p:txBody>
          <a:bodyPr wrap="square" lIns="0" rIns="0" tIns="0" bIns="0" anchor="t">
            <a:spAutoFit/>
          </a:bodyPr>
          <a:lstStyle/>
          <a:p>
            <a:pPr algn="l">
              <a:lnSpc>
                <a:spcPct val="100000"/>
              </a:lnSpc>
            </a:pPr>
            <a:r>
              <a:rPr sz="2000" b="1" i="0" lang="en-US">
                <a:solidFill>
                  <a:srgbClr val="C0392B"/>
                </a:solidFill>
                <a:latin typeface="Segoe UI"/>
              </a:rPr>
              <a:t>3</a:t>
            </a:r>
          </a:p>
        </p:txBody>
      </p:sp>
      <p:sp>
        <p:nvSpPr>
          <p:cNvPr id="37" name="Rounded Rectangle 36"/>
          <p:cNvSpPr/>
          <p:nvPr/>
        </p:nvSpPr>
        <p:spPr>
          <a:xfrm>
            <a:off x="2377440"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377440" y="3886200"/>
            <a:ext cx="827531"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Check now</a:t>
            </a:r>
          </a:p>
        </p:txBody>
      </p:sp>
      <p:sp>
        <p:nvSpPr>
          <p:cNvPr id="39" name="Rectangle 38"/>
          <p:cNvSpPr/>
          <p:nvPr/>
        </p:nvSpPr>
        <p:spPr>
          <a:xfrm>
            <a:off x="3497580"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625596" y="334670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No venue</a:t>
            </a:r>
          </a:p>
        </p:txBody>
      </p:sp>
      <p:sp>
        <p:nvSpPr>
          <p:cNvPr id="41" name="TextBox 40"/>
          <p:cNvSpPr txBox="1"/>
          <p:nvPr/>
        </p:nvSpPr>
        <p:spPr>
          <a:xfrm>
            <a:off x="3625596" y="3529584"/>
            <a:ext cx="882395" cy="310896"/>
          </a:xfrm>
          <a:prstGeom prst="rect">
            <a:avLst/>
          </a:prstGeom>
          <a:noFill/>
        </p:spPr>
        <p:txBody>
          <a:bodyPr wrap="square" lIns="0" rIns="0" tIns="0" bIns="0" anchor="t">
            <a:spAutoFit/>
          </a:bodyPr>
          <a:lstStyle/>
          <a:p>
            <a:pPr algn="l">
              <a:lnSpc>
                <a:spcPct val="100000"/>
              </a:lnSpc>
            </a:pPr>
            <a:r>
              <a:rPr sz="2000" b="1" i="0" lang="en-US">
                <a:solidFill>
                  <a:srgbClr val="B7791F"/>
                </a:solidFill>
                <a:latin typeface="Segoe UI"/>
              </a:rPr>
              <a:t>5</a:t>
            </a:r>
          </a:p>
        </p:txBody>
      </p:sp>
      <p:sp>
        <p:nvSpPr>
          <p:cNvPr id="42" name="Rounded Rectangle 41"/>
          <p:cNvSpPr/>
          <p:nvPr/>
        </p:nvSpPr>
        <p:spPr>
          <a:xfrm>
            <a:off x="3625596"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3625596" y="3886200"/>
            <a:ext cx="827531"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Check now</a:t>
            </a:r>
          </a:p>
        </p:txBody>
      </p:sp>
      <p:sp>
        <p:nvSpPr>
          <p:cNvPr id="44" name="Rectangle 43"/>
          <p:cNvSpPr/>
          <p:nvPr/>
        </p:nvSpPr>
        <p:spPr>
          <a:xfrm>
            <a:off x="4745736"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73751" y="334670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No image</a:t>
            </a:r>
          </a:p>
        </p:txBody>
      </p:sp>
      <p:sp>
        <p:nvSpPr>
          <p:cNvPr id="46" name="TextBox 45"/>
          <p:cNvSpPr txBox="1"/>
          <p:nvPr/>
        </p:nvSpPr>
        <p:spPr>
          <a:xfrm>
            <a:off x="4873751" y="3529584"/>
            <a:ext cx="882395" cy="310896"/>
          </a:xfrm>
          <a:prstGeom prst="rect">
            <a:avLst/>
          </a:prstGeom>
          <a:noFill/>
        </p:spPr>
        <p:txBody>
          <a:bodyPr wrap="square" lIns="0" rIns="0" tIns="0" bIns="0" anchor="t">
            <a:spAutoFit/>
          </a:bodyPr>
          <a:lstStyle/>
          <a:p>
            <a:pPr algn="l">
              <a:lnSpc>
                <a:spcPct val="100000"/>
              </a:lnSpc>
            </a:pPr>
            <a:r>
              <a:rPr sz="2000" b="1" i="0" lang="en-US">
                <a:solidFill>
                  <a:srgbClr val="B7791F"/>
                </a:solidFill>
                <a:latin typeface="Segoe UI"/>
              </a:rPr>
              <a:t>4</a:t>
            </a:r>
          </a:p>
        </p:txBody>
      </p:sp>
      <p:sp>
        <p:nvSpPr>
          <p:cNvPr id="47" name="Rounded Rectangle 46"/>
          <p:cNvSpPr/>
          <p:nvPr/>
        </p:nvSpPr>
        <p:spPr>
          <a:xfrm>
            <a:off x="4873751"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873751" y="3886200"/>
            <a:ext cx="827531"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Check now</a:t>
            </a:r>
          </a:p>
        </p:txBody>
      </p:sp>
      <p:sp>
        <p:nvSpPr>
          <p:cNvPr id="49" name="Rectangle 48"/>
          <p:cNvSpPr/>
          <p:nvPr/>
        </p:nvSpPr>
        <p:spPr>
          <a:xfrm>
            <a:off x="5993892"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121907" y="3346704"/>
            <a:ext cx="882395"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Today</a:t>
            </a:r>
          </a:p>
        </p:txBody>
      </p:sp>
      <p:sp>
        <p:nvSpPr>
          <p:cNvPr id="51" name="TextBox 50"/>
          <p:cNvSpPr txBox="1"/>
          <p:nvPr/>
        </p:nvSpPr>
        <p:spPr>
          <a:xfrm>
            <a:off x="6121907" y="3529584"/>
            <a:ext cx="882395" cy="310896"/>
          </a:xfrm>
          <a:prstGeom prst="rect">
            <a:avLst/>
          </a:prstGeom>
          <a:noFill/>
        </p:spPr>
        <p:txBody>
          <a:bodyPr wrap="square" lIns="0" rIns="0" tIns="0" bIns="0" anchor="t">
            <a:spAutoFit/>
          </a:bodyPr>
          <a:lstStyle/>
          <a:p>
            <a:pPr algn="l">
              <a:lnSpc>
                <a:spcPct val="100000"/>
              </a:lnSpc>
            </a:pPr>
            <a:r>
              <a:rPr sz="2000" b="1" i="0" lang="en-US">
                <a:solidFill>
                  <a:srgbClr val="2271B1"/>
                </a:solidFill>
                <a:latin typeface="Segoe UI"/>
              </a:rPr>
              <a:t>18</a:t>
            </a:r>
          </a:p>
        </p:txBody>
      </p:sp>
      <p:sp>
        <p:nvSpPr>
          <p:cNvPr id="52" name="Rounded Rectangle 51"/>
          <p:cNvSpPr/>
          <p:nvPr/>
        </p:nvSpPr>
        <p:spPr>
          <a:xfrm>
            <a:off x="6121907"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121907" y="3886200"/>
            <a:ext cx="827531"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Check now</a:t>
            </a:r>
          </a:p>
        </p:txBody>
      </p:sp>
      <p:sp>
        <p:nvSpPr>
          <p:cNvPr id="54" name="Oval 53"/>
          <p:cNvSpPr/>
          <p:nvPr/>
        </p:nvSpPr>
        <p:spPr>
          <a:xfrm>
            <a:off x="6007608"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007608" y="20619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6" name="Oval 55"/>
          <p:cNvSpPr/>
          <p:nvPr/>
        </p:nvSpPr>
        <p:spPr>
          <a:xfrm>
            <a:off x="813816"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813816"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8" name="Oval 57"/>
          <p:cNvSpPr/>
          <p:nvPr/>
        </p:nvSpPr>
        <p:spPr>
          <a:xfrm>
            <a:off x="813816" y="33009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813816" y="33604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0" name="TextBox 59"/>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see here</a:t>
            </a:r>
          </a:p>
        </p:txBody>
      </p:sp>
      <p:sp>
        <p:nvSpPr>
          <p:cNvPr id="61" name="TextBox 60"/>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event filter</a:t>
            </a:r>
          </a:p>
        </p:txBody>
      </p:sp>
      <p:sp>
        <p:nvSpPr>
          <p:cNvPr id="62" name="TextBox 61"/>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At the top right you can restrict every analysis to a single main event – without old data from previous years.</a:t>
            </a:r>
          </a:p>
        </p:txBody>
      </p:sp>
      <p:sp>
        <p:nvSpPr>
          <p:cNvPr id="63" name="TextBox 62"/>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traffic light</a:t>
            </a:r>
          </a:p>
        </p:txBody>
      </p:sp>
      <p:sp>
        <p:nvSpPr>
          <p:cNvPr id="64" name="TextBox 63"/>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topmost card summarises the overall state: green, amber or red.</a:t>
            </a:r>
          </a:p>
        </p:txBody>
      </p:sp>
      <p:sp>
        <p:nvSpPr>
          <p:cNvPr id="65" name="TextBox 64"/>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check cards</a:t>
            </a:r>
          </a:p>
        </p:txBody>
      </p:sp>
      <p:sp>
        <p:nvSpPr>
          <p:cNvPr id="66" name="TextBox 65"/>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card per check, with the number of affected entries and the “Check now” button.</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BASIC</a:t>
            </a:r>
            <a:r>
              <a:rPr sz="1000" b="0" i="0" lang="en-US">
                <a:solidFill>
                  <a:srgbClr val="2B3844"/>
                </a:solidFill>
                <a:latin typeface="Segoe UI"/>
              </a:rPr>
              <a:t> shows the stock cards and rankings; in place of the checks there is a notice card “Show PRO features”. The event filter applies to everything that is shown.</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53 / 140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Reading the traffic light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Green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All mandatory details are present. Your programme is complete and appears everywhere exactly as you expect.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Nothing to do</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Amber</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Only cosmetic details are missing – images or short descriptions, say. Everything works, but looks empty in places.</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Catch up at your leisure</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Red</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Business-critical details are missing. The affected programme items are effectively invisible to your guests.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Fix before the event</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Red always means one of three things: no date, no start time, or the programme item is not attached to any main event.</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54 / 140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4.3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All checks at a glance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Check</a:t>
            </a:r>
          </a:p>
        </p:txBody>
      </p:sp>
      <p:sp>
        <p:nvSpPr>
          <p:cNvPr id="8" name="TextBox 7"/>
          <p:cNvSpPr txBox="1"/>
          <p:nvPr/>
        </p:nvSpPr>
        <p:spPr>
          <a:xfrm>
            <a:off x="3665261" y="1435608"/>
            <a:ext cx="131142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Severity</a:t>
            </a:r>
          </a:p>
        </p:txBody>
      </p:sp>
      <p:sp>
        <p:nvSpPr>
          <p:cNvPr id="9" name="TextBox 8"/>
          <p:cNvSpPr txBox="1"/>
          <p:nvPr/>
        </p:nvSpPr>
        <p:spPr>
          <a:xfrm>
            <a:off x="5159563" y="1435608"/>
            <a:ext cx="6392051"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happens if you do not fix it</a:t>
            </a:r>
          </a:p>
        </p:txBody>
      </p:sp>
      <p:sp>
        <p:nvSpPr>
          <p:cNvPr id="10" name="TextBox 9"/>
          <p:cNvSpPr txBox="1"/>
          <p:nvPr/>
        </p:nvSpPr>
        <p:spPr>
          <a:xfrm>
            <a:off x="676656" y="1800011"/>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date</a:t>
            </a:r>
          </a:p>
        </p:txBody>
      </p:sp>
      <p:sp>
        <p:nvSpPr>
          <p:cNvPr id="11" name="TextBox 10"/>
          <p:cNvSpPr txBox="1"/>
          <p:nvPr/>
        </p:nvSpPr>
        <p:spPr>
          <a:xfrm>
            <a:off x="3665261" y="1800011"/>
            <a:ext cx="1311422" cy="325247"/>
          </a:xfrm>
          <a:prstGeom prst="rect">
            <a:avLst/>
          </a:prstGeom>
          <a:noFill/>
        </p:spPr>
        <p:txBody>
          <a:bodyPr wrap="square" lIns="0" rIns="0" tIns="0" bIns="0" anchor="t">
            <a:spAutoFit/>
          </a:bodyPr>
          <a:lstStyle/>
          <a:p>
            <a:pPr algn="l">
              <a:lnSpc>
                <a:spcPct val="118000"/>
              </a:lnSpc>
            </a:pPr>
            <a:r>
              <a:rPr sz="950" b="0" i="0" lang="en-US">
                <a:solidFill>
                  <a:srgbClr val="C0392B"/>
                </a:solidFill>
                <a:latin typeface="Segoe UI"/>
              </a:rPr>
              <a:t>critical</a:t>
            </a:r>
          </a:p>
        </p:txBody>
      </p:sp>
      <p:sp>
        <p:nvSpPr>
          <p:cNvPr id="12" name="TextBox 11"/>
          <p:cNvSpPr txBox="1"/>
          <p:nvPr/>
        </p:nvSpPr>
        <p:spPr>
          <a:xfrm>
            <a:off x="5159563" y="1800011"/>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Appears in no time-based view</a:t>
            </a:r>
          </a:p>
        </p:txBody>
      </p:sp>
      <p:sp>
        <p:nvSpPr>
          <p:cNvPr id="13" name="Rectangle 12"/>
          <p:cNvSpPr/>
          <p:nvPr/>
        </p:nvSpPr>
        <p:spPr>
          <a:xfrm>
            <a:off x="566928" y="20781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78181"/>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3985"/>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start time</a:t>
            </a:r>
          </a:p>
        </p:txBody>
      </p:sp>
      <p:sp>
        <p:nvSpPr>
          <p:cNvPr id="16" name="TextBox 15"/>
          <p:cNvSpPr txBox="1"/>
          <p:nvPr/>
        </p:nvSpPr>
        <p:spPr>
          <a:xfrm>
            <a:off x="3665261" y="2213985"/>
            <a:ext cx="1311422" cy="325247"/>
          </a:xfrm>
          <a:prstGeom prst="rect">
            <a:avLst/>
          </a:prstGeom>
          <a:noFill/>
        </p:spPr>
        <p:txBody>
          <a:bodyPr wrap="square" lIns="0" rIns="0" tIns="0" bIns="0" anchor="t">
            <a:spAutoFit/>
          </a:bodyPr>
          <a:lstStyle/>
          <a:p>
            <a:pPr algn="l">
              <a:lnSpc>
                <a:spcPct val="118000"/>
              </a:lnSpc>
            </a:pPr>
            <a:r>
              <a:rPr sz="950" b="0" i="0" lang="en-US">
                <a:solidFill>
                  <a:srgbClr val="C0392B"/>
                </a:solidFill>
                <a:latin typeface="Segoe UI"/>
              </a:rPr>
              <a:t>critical</a:t>
            </a:r>
          </a:p>
        </p:txBody>
      </p:sp>
      <p:sp>
        <p:nvSpPr>
          <p:cNvPr id="17" name="TextBox 16"/>
          <p:cNvSpPr txBox="1"/>
          <p:nvPr/>
        </p:nvSpPr>
        <p:spPr>
          <a:xfrm>
            <a:off x="5159563" y="2213985"/>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 position in the timetable or the ticker</a:t>
            </a:r>
          </a:p>
        </p:txBody>
      </p:sp>
      <p:sp>
        <p:nvSpPr>
          <p:cNvPr id="18" name="Rectangle 17"/>
          <p:cNvSpPr/>
          <p:nvPr/>
        </p:nvSpPr>
        <p:spPr>
          <a:xfrm>
            <a:off x="566928" y="24921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27959"/>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Orphaned entries</a:t>
            </a:r>
          </a:p>
        </p:txBody>
      </p:sp>
      <p:sp>
        <p:nvSpPr>
          <p:cNvPr id="20" name="TextBox 19"/>
          <p:cNvSpPr txBox="1"/>
          <p:nvPr/>
        </p:nvSpPr>
        <p:spPr>
          <a:xfrm>
            <a:off x="3665261" y="2627959"/>
            <a:ext cx="1311422" cy="325247"/>
          </a:xfrm>
          <a:prstGeom prst="rect">
            <a:avLst/>
          </a:prstGeom>
          <a:noFill/>
        </p:spPr>
        <p:txBody>
          <a:bodyPr wrap="square" lIns="0" rIns="0" tIns="0" bIns="0" anchor="t">
            <a:spAutoFit/>
          </a:bodyPr>
          <a:lstStyle/>
          <a:p>
            <a:pPr algn="l">
              <a:lnSpc>
                <a:spcPct val="118000"/>
              </a:lnSpc>
            </a:pPr>
            <a:r>
              <a:rPr sz="950" b="0" i="0" lang="en-US">
                <a:solidFill>
                  <a:srgbClr val="C0392B"/>
                </a:solidFill>
                <a:latin typeface="Segoe UI"/>
              </a:rPr>
              <a:t>critical</a:t>
            </a:r>
          </a:p>
        </p:txBody>
      </p:sp>
      <p:sp>
        <p:nvSpPr>
          <p:cNvPr id="21" name="TextBox 20"/>
          <p:cNvSpPr txBox="1"/>
          <p:nvPr/>
        </p:nvSpPr>
        <p:spPr>
          <a:xfrm>
            <a:off x="5159563" y="2627959"/>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Neither a main event nor assigned to one – does not appear in filtered views</a:t>
            </a:r>
          </a:p>
        </p:txBody>
      </p:sp>
      <p:sp>
        <p:nvSpPr>
          <p:cNvPr id="22" name="Rectangle 21"/>
          <p:cNvSpPr/>
          <p:nvPr/>
        </p:nvSpPr>
        <p:spPr>
          <a:xfrm>
            <a:off x="566928" y="29061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6129"/>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41932"/>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end time</a:t>
            </a:r>
          </a:p>
        </p:txBody>
      </p:sp>
      <p:sp>
        <p:nvSpPr>
          <p:cNvPr id="25" name="TextBox 24"/>
          <p:cNvSpPr txBox="1"/>
          <p:nvPr/>
        </p:nvSpPr>
        <p:spPr>
          <a:xfrm>
            <a:off x="3665261" y="3041932"/>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26" name="TextBox 25"/>
          <p:cNvSpPr txBox="1"/>
          <p:nvPr/>
        </p:nvSpPr>
        <p:spPr>
          <a:xfrm>
            <a:off x="5159563" y="3041932"/>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live modules assume one hour, and the timetable tile only gets the minimum height</a:t>
            </a:r>
          </a:p>
        </p:txBody>
      </p:sp>
      <p:sp>
        <p:nvSpPr>
          <p:cNvPr id="27" name="Rectangle 26"/>
          <p:cNvSpPr/>
          <p:nvPr/>
        </p:nvSpPr>
        <p:spPr>
          <a:xfrm>
            <a:off x="566928" y="33201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5906"/>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featured image</a:t>
            </a:r>
          </a:p>
        </p:txBody>
      </p:sp>
      <p:sp>
        <p:nvSpPr>
          <p:cNvPr id="29" name="TextBox 28"/>
          <p:cNvSpPr txBox="1"/>
          <p:nvPr/>
        </p:nvSpPr>
        <p:spPr>
          <a:xfrm>
            <a:off x="3665261" y="3455906"/>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30" name="TextBox 29"/>
          <p:cNvSpPr txBox="1"/>
          <p:nvPr/>
        </p:nvSpPr>
        <p:spPr>
          <a:xfrm>
            <a:off x="5159563" y="3455906"/>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placeholder instead of an image in the tile view</a:t>
            </a:r>
          </a:p>
        </p:txBody>
      </p:sp>
      <p:sp>
        <p:nvSpPr>
          <p:cNvPr id="31" name="Rectangle 30"/>
          <p:cNvSpPr/>
          <p:nvPr/>
        </p:nvSpPr>
        <p:spPr>
          <a:xfrm>
            <a:off x="566928" y="37340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34077"/>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69880"/>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Only externally linked images</a:t>
            </a:r>
          </a:p>
        </p:txBody>
      </p:sp>
      <p:sp>
        <p:nvSpPr>
          <p:cNvPr id="34" name="TextBox 33"/>
          <p:cNvSpPr txBox="1"/>
          <p:nvPr/>
        </p:nvSpPr>
        <p:spPr>
          <a:xfrm>
            <a:off x="3665261" y="3869880"/>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35" name="TextBox 34"/>
          <p:cNvSpPr txBox="1"/>
          <p:nvPr/>
        </p:nvSpPr>
        <p:spPr>
          <a:xfrm>
            <a:off x="5159563" y="3869880"/>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image disappears as soon as the external source goes offline</a:t>
            </a:r>
          </a:p>
        </p:txBody>
      </p:sp>
      <p:sp>
        <p:nvSpPr>
          <p:cNvPr id="36" name="Rectangle 35"/>
          <p:cNvSpPr/>
          <p:nvPr/>
        </p:nvSpPr>
        <p:spPr>
          <a:xfrm>
            <a:off x="566928" y="4148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83854"/>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category</a:t>
            </a:r>
          </a:p>
        </p:txBody>
      </p:sp>
      <p:sp>
        <p:nvSpPr>
          <p:cNvPr id="38" name="TextBox 37"/>
          <p:cNvSpPr txBox="1"/>
          <p:nvPr/>
        </p:nvSpPr>
        <p:spPr>
          <a:xfrm>
            <a:off x="3665261" y="4283854"/>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39" name="TextBox 38"/>
          <p:cNvSpPr txBox="1"/>
          <p:nvPr/>
        </p:nvSpPr>
        <p:spPr>
          <a:xfrm>
            <a:off x="5159563" y="4283854"/>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 coloured badge, harder to filter</a:t>
            </a:r>
          </a:p>
        </p:txBody>
      </p:sp>
      <p:sp>
        <p:nvSpPr>
          <p:cNvPr id="40" name="Rectangle 39"/>
          <p:cNvSpPr/>
          <p:nvPr/>
        </p:nvSpPr>
        <p:spPr>
          <a:xfrm>
            <a:off x="566928" y="456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62024"/>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697828"/>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venue</a:t>
            </a:r>
          </a:p>
        </p:txBody>
      </p:sp>
      <p:sp>
        <p:nvSpPr>
          <p:cNvPr id="43" name="TextBox 42"/>
          <p:cNvSpPr txBox="1"/>
          <p:nvPr/>
        </p:nvSpPr>
        <p:spPr>
          <a:xfrm>
            <a:off x="3665261" y="4697828"/>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44" name="TextBox 43"/>
          <p:cNvSpPr txBox="1"/>
          <p:nvPr/>
        </p:nvSpPr>
        <p:spPr>
          <a:xfrm>
            <a:off x="5159563" y="4697828"/>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 colour assignment, missing from the timetable grid</a:t>
            </a:r>
          </a:p>
        </p:txBody>
      </p:sp>
      <p:sp>
        <p:nvSpPr>
          <p:cNvPr id="45" name="Rectangle 44"/>
          <p:cNvSpPr/>
          <p:nvPr/>
        </p:nvSpPr>
        <p:spPr>
          <a:xfrm>
            <a:off x="566928" y="497599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11801"/>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event ID</a:t>
            </a:r>
          </a:p>
        </p:txBody>
      </p:sp>
      <p:sp>
        <p:nvSpPr>
          <p:cNvPr id="47" name="TextBox 46"/>
          <p:cNvSpPr txBox="1"/>
          <p:nvPr/>
        </p:nvSpPr>
        <p:spPr>
          <a:xfrm>
            <a:off x="3665261" y="5111801"/>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48" name="TextBox 47"/>
          <p:cNvSpPr txBox="1"/>
          <p:nvPr/>
        </p:nvSpPr>
        <p:spPr>
          <a:xfrm>
            <a:off x="5159563" y="5111801"/>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CSV updating can only match on the title</a:t>
            </a:r>
          </a:p>
        </p:txBody>
      </p:sp>
      <p:sp>
        <p:nvSpPr>
          <p:cNvPr id="49" name="Rectangle 48"/>
          <p:cNvSpPr/>
          <p:nvPr/>
        </p:nvSpPr>
        <p:spPr>
          <a:xfrm>
            <a:off x="566928" y="53899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389972"/>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525775"/>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short description</a:t>
            </a:r>
          </a:p>
        </p:txBody>
      </p:sp>
      <p:sp>
        <p:nvSpPr>
          <p:cNvPr id="52" name="TextBox 51"/>
          <p:cNvSpPr txBox="1"/>
          <p:nvPr/>
        </p:nvSpPr>
        <p:spPr>
          <a:xfrm>
            <a:off x="3665261" y="5525775"/>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53" name="TextBox 52"/>
          <p:cNvSpPr txBox="1"/>
          <p:nvPr/>
        </p:nvSpPr>
        <p:spPr>
          <a:xfrm>
            <a:off x="5159563" y="5525775"/>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Tiles and lists look empty</a:t>
            </a:r>
          </a:p>
        </p:txBody>
      </p:sp>
      <p:sp>
        <p:nvSpPr>
          <p:cNvPr id="54" name="Rectangle 53"/>
          <p:cNvSpPr/>
          <p:nvPr/>
        </p:nvSpPr>
        <p:spPr>
          <a:xfrm>
            <a:off x="566928" y="58039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939749"/>
            <a:ext cx="280572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No description</a:t>
            </a:r>
          </a:p>
        </p:txBody>
      </p:sp>
      <p:sp>
        <p:nvSpPr>
          <p:cNvPr id="56" name="TextBox 55"/>
          <p:cNvSpPr txBox="1"/>
          <p:nvPr/>
        </p:nvSpPr>
        <p:spPr>
          <a:xfrm>
            <a:off x="3665261" y="5939749"/>
            <a:ext cx="1311422" cy="325247"/>
          </a:xfrm>
          <a:prstGeom prst="rect">
            <a:avLst/>
          </a:prstGeom>
          <a:noFill/>
        </p:spPr>
        <p:txBody>
          <a:bodyPr wrap="square" lIns="0" rIns="0" tIns="0" bIns="0" anchor="t">
            <a:spAutoFit/>
          </a:bodyPr>
          <a:lstStyle/>
          <a:p>
            <a:pPr algn="l">
              <a:lnSpc>
                <a:spcPct val="118000"/>
              </a:lnSpc>
            </a:pPr>
            <a:r>
              <a:rPr sz="950" b="0" i="0" lang="en-US">
                <a:solidFill>
                  <a:srgbClr val="B7791F"/>
                </a:solidFill>
                <a:latin typeface="Segoe UI"/>
              </a:rPr>
              <a:t>warning</a:t>
            </a:r>
          </a:p>
        </p:txBody>
      </p:sp>
      <p:sp>
        <p:nvSpPr>
          <p:cNvPr id="57" name="TextBox 56"/>
          <p:cNvSpPr txBox="1"/>
          <p:nvPr/>
        </p:nvSpPr>
        <p:spPr>
          <a:xfrm>
            <a:off x="5159563" y="5939749"/>
            <a:ext cx="639205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detail page has no content</a:t>
            </a:r>
          </a:p>
        </p:txBody>
      </p:sp>
      <p:sp>
        <p:nvSpPr>
          <p:cNvPr id="58" name="Rectangle 57"/>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55 / 140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4.4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Closing gaps: from the report to the edit screen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On the relevant check card click </a:t>
            </a:r>
            <a:r>
              <a:rPr sz="1150" b="1" i="0" lang="en-US">
                <a:solidFill>
                  <a:srgbClr val="25333F"/>
                </a:solidFill>
                <a:latin typeface="Segoe UI"/>
              </a:rPr>
              <a:t>“Check now”</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 window opens listing </a:t>
            </a:r>
            <a:r>
              <a:rPr sz="1150" b="1" i="0" lang="en-US">
                <a:solidFill>
                  <a:srgbClr val="25333F"/>
                </a:solidFill>
                <a:latin typeface="Segoe UI"/>
              </a:rPr>
              <a:t>all affected entries</a:t>
            </a:r>
            <a:r>
              <a:rPr sz="1150" b="0" i="0" lang="en-US">
                <a:solidFill>
                  <a:srgbClr val="25333F"/>
                </a:solidFill>
                <a:latin typeface="Segoe UI"/>
              </a:rPr>
              <a:t>, each with its event ID and title.</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 title – you land directly in the edit screen for that programme item.</a:t>
            </a:r>
          </a:p>
        </p:txBody>
      </p:sp>
      <p:sp>
        <p:nvSpPr>
          <p:cNvPr id="15" name="TextBox 14"/>
          <p:cNvSpPr txBox="1"/>
          <p:nvPr/>
        </p:nvSpPr>
        <p:spPr>
          <a:xfrm>
            <a:off x="950976" y="2765425"/>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Open the window in a new tab if you want to work through several in a row.</a:t>
            </a:r>
          </a:p>
        </p:txBody>
      </p:sp>
      <p:sp>
        <p:nvSpPr>
          <p:cNvPr id="16" name="Oval 15"/>
          <p:cNvSpPr/>
          <p:nvPr/>
        </p:nvSpPr>
        <p:spPr>
          <a:xfrm>
            <a:off x="566928" y="3301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292729"/>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missing detail, update, return to the dashboard.</a:t>
            </a:r>
          </a:p>
        </p:txBody>
      </p:sp>
      <p:sp>
        <p:nvSpPr>
          <p:cNvPr id="19" name="Oval 18"/>
          <p:cNvSpPr/>
          <p:nvPr/>
        </p:nvSpPr>
        <p:spPr>
          <a:xfrm>
            <a:off x="566928" y="371779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75894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1" name="TextBox 20"/>
          <p:cNvSpPr txBox="1"/>
          <p:nvPr/>
        </p:nvSpPr>
        <p:spPr>
          <a:xfrm>
            <a:off x="950976" y="3708654"/>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Reload the dashboard – the number on the card has gone down.</a:t>
            </a:r>
          </a:p>
        </p:txBody>
      </p:sp>
      <p:sp>
        <p:nvSpPr>
          <p:cNvPr id="22" name="Rectangle 21"/>
          <p:cNvSpPr/>
          <p:nvPr/>
        </p:nvSpPr>
        <p:spPr>
          <a:xfrm>
            <a:off x="5406847" y="1353312"/>
            <a:ext cx="621792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5" name="Rectangle 24"/>
          <p:cNvSpPr/>
          <p:nvPr/>
        </p:nvSpPr>
        <p:spPr>
          <a:xfrm>
            <a:off x="540684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9" name="Rectangle 28"/>
          <p:cNvSpPr/>
          <p:nvPr/>
        </p:nvSpPr>
        <p:spPr>
          <a:xfrm>
            <a:off x="5406847" y="2112264"/>
            <a:ext cx="1481328" cy="18836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31" name="TextBox 30"/>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2" name="TextBox 31"/>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3" name="TextBox 32"/>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4" name="TextBox 33"/>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5" name="TextBox 34"/>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6" name="TextBox 35"/>
          <p:cNvSpPr txBox="1"/>
          <p:nvPr/>
        </p:nvSpPr>
        <p:spPr>
          <a:xfrm>
            <a:off x="568116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7" name="TextBox 36"/>
          <p:cNvSpPr txBox="1"/>
          <p:nvPr/>
        </p:nvSpPr>
        <p:spPr>
          <a:xfrm>
            <a:off x="568116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8" name="TextBox 37"/>
          <p:cNvSpPr txBox="1"/>
          <p:nvPr/>
        </p:nvSpPr>
        <p:spPr>
          <a:xfrm>
            <a:off x="568116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68116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0" name="TextBox 39"/>
          <p:cNvSpPr txBox="1"/>
          <p:nvPr/>
        </p:nvSpPr>
        <p:spPr>
          <a:xfrm>
            <a:off x="7089343" y="1719072"/>
            <a:ext cx="4334255"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Dashboard</a:t>
            </a:r>
          </a:p>
        </p:txBody>
      </p:sp>
      <p:sp>
        <p:nvSpPr>
          <p:cNvPr id="41" name="Rectangle 40"/>
          <p:cNvSpPr/>
          <p:nvPr/>
        </p:nvSpPr>
        <p:spPr>
          <a:xfrm>
            <a:off x="7363663" y="2286000"/>
            <a:ext cx="3785615" cy="2103120"/>
          </a:xfrm>
          <a:prstGeom prst="rect">
            <a:avLst/>
          </a:prstGeom>
          <a:solidFill>
            <a:srgbClr val="FFFFFF"/>
          </a:solidFill>
          <a:ln w="1524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363663" y="2286000"/>
            <a:ext cx="3785615"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1679" y="2363724"/>
            <a:ext cx="3108960" cy="182880"/>
          </a:xfrm>
          <a:prstGeom prst="rect">
            <a:avLst/>
          </a:prstGeom>
          <a:noFill/>
        </p:spPr>
        <p:txBody>
          <a:bodyPr wrap="square" lIns="0" rIns="0" tIns="0" bIns="0" anchor="t">
            <a:spAutoFit/>
          </a:bodyPr>
          <a:lstStyle/>
          <a:p>
            <a:pPr algn="l">
              <a:lnSpc>
                <a:spcPct val="100000"/>
              </a:lnSpc>
            </a:pPr>
            <a:r>
              <a:rPr sz="850" b="1" i="0" lang="en-US">
                <a:solidFill>
                  <a:srgbClr val="FFFFFF"/>
                </a:solidFill>
                <a:latin typeface="Segoe UI"/>
              </a:rPr>
              <a:t>Programme items without a start time (3)</a:t>
            </a:r>
          </a:p>
        </p:txBody>
      </p:sp>
      <p:sp>
        <p:nvSpPr>
          <p:cNvPr id="44" name="TextBox 43"/>
          <p:cNvSpPr txBox="1"/>
          <p:nvPr/>
        </p:nvSpPr>
        <p:spPr>
          <a:xfrm>
            <a:off x="10948111" y="2359152"/>
            <a:ext cx="146304"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X</a:t>
            </a:r>
          </a:p>
        </p:txBody>
      </p:sp>
      <p:sp>
        <p:nvSpPr>
          <p:cNvPr id="45" name="Rectangle 44"/>
          <p:cNvSpPr/>
          <p:nvPr/>
        </p:nvSpPr>
        <p:spPr>
          <a:xfrm>
            <a:off x="7491679" y="2706624"/>
            <a:ext cx="3529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555687" y="2761488"/>
            <a:ext cx="614476"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ID</a:t>
            </a:r>
          </a:p>
        </p:txBody>
      </p:sp>
      <p:sp>
        <p:nvSpPr>
          <p:cNvPr id="47" name="TextBox 46"/>
          <p:cNvSpPr txBox="1"/>
          <p:nvPr/>
        </p:nvSpPr>
        <p:spPr>
          <a:xfrm>
            <a:off x="8261604" y="2761488"/>
            <a:ext cx="174394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Title</a:t>
            </a:r>
          </a:p>
        </p:txBody>
      </p:sp>
      <p:sp>
        <p:nvSpPr>
          <p:cNvPr id="48" name="TextBox 47"/>
          <p:cNvSpPr txBox="1"/>
          <p:nvPr/>
        </p:nvSpPr>
        <p:spPr>
          <a:xfrm>
            <a:off x="10096987" y="2761488"/>
            <a:ext cx="89684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Date</a:t>
            </a:r>
          </a:p>
        </p:txBody>
      </p:sp>
      <p:sp>
        <p:nvSpPr>
          <p:cNvPr id="49" name="Rectangle 48"/>
          <p:cNvSpPr/>
          <p:nvPr/>
        </p:nvSpPr>
        <p:spPr>
          <a:xfrm>
            <a:off x="7491679" y="294436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555687" y="3017520"/>
            <a:ext cx="61447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EVT-014</a:t>
            </a:r>
          </a:p>
        </p:txBody>
      </p:sp>
      <p:sp>
        <p:nvSpPr>
          <p:cNvPr id="51" name="TextBox 50"/>
          <p:cNvSpPr txBox="1"/>
          <p:nvPr/>
        </p:nvSpPr>
        <p:spPr>
          <a:xfrm>
            <a:off x="8261604" y="3017520"/>
            <a:ext cx="17439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Reading: Northern Light</a:t>
            </a:r>
          </a:p>
        </p:txBody>
      </p:sp>
      <p:sp>
        <p:nvSpPr>
          <p:cNvPr id="52" name="TextBox 51"/>
          <p:cNvSpPr txBox="1"/>
          <p:nvPr/>
        </p:nvSpPr>
        <p:spPr>
          <a:xfrm>
            <a:off x="10096987" y="3017520"/>
            <a:ext cx="8968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2026-06-13</a:t>
            </a:r>
          </a:p>
        </p:txBody>
      </p:sp>
      <p:sp>
        <p:nvSpPr>
          <p:cNvPr id="53" name="Rectangle 52"/>
          <p:cNvSpPr/>
          <p:nvPr/>
        </p:nvSpPr>
        <p:spPr>
          <a:xfrm>
            <a:off x="7491679" y="3218688"/>
            <a:ext cx="3529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7491679" y="321868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555687" y="3291840"/>
            <a:ext cx="61447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EVT-027</a:t>
            </a:r>
          </a:p>
        </p:txBody>
      </p:sp>
      <p:sp>
        <p:nvSpPr>
          <p:cNvPr id="56" name="TextBox 55"/>
          <p:cNvSpPr txBox="1"/>
          <p:nvPr/>
        </p:nvSpPr>
        <p:spPr>
          <a:xfrm>
            <a:off x="8261604" y="3291840"/>
            <a:ext cx="17439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Book signing</a:t>
            </a:r>
          </a:p>
        </p:txBody>
      </p:sp>
      <p:sp>
        <p:nvSpPr>
          <p:cNvPr id="57" name="TextBox 56"/>
          <p:cNvSpPr txBox="1"/>
          <p:nvPr/>
        </p:nvSpPr>
        <p:spPr>
          <a:xfrm>
            <a:off x="10096987" y="3291840"/>
            <a:ext cx="8968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2026-06-13</a:t>
            </a:r>
          </a:p>
        </p:txBody>
      </p:sp>
      <p:sp>
        <p:nvSpPr>
          <p:cNvPr id="58" name="Rectangle 57"/>
          <p:cNvSpPr/>
          <p:nvPr/>
        </p:nvSpPr>
        <p:spPr>
          <a:xfrm>
            <a:off x="7491679" y="349300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555687" y="3566160"/>
            <a:ext cx="61447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EVT-031</a:t>
            </a:r>
          </a:p>
        </p:txBody>
      </p:sp>
      <p:sp>
        <p:nvSpPr>
          <p:cNvPr id="60" name="TextBox 59"/>
          <p:cNvSpPr txBox="1"/>
          <p:nvPr/>
        </p:nvSpPr>
        <p:spPr>
          <a:xfrm>
            <a:off x="8261604" y="3566160"/>
            <a:ext cx="17439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Evening Concert</a:t>
            </a:r>
          </a:p>
        </p:txBody>
      </p:sp>
      <p:sp>
        <p:nvSpPr>
          <p:cNvPr id="61" name="TextBox 60"/>
          <p:cNvSpPr txBox="1"/>
          <p:nvPr/>
        </p:nvSpPr>
        <p:spPr>
          <a:xfrm>
            <a:off x="10096987" y="3566160"/>
            <a:ext cx="89684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2026-06-14</a:t>
            </a:r>
          </a:p>
        </p:txBody>
      </p:sp>
      <p:sp>
        <p:nvSpPr>
          <p:cNvPr id="62" name="Rectangle 61"/>
          <p:cNvSpPr/>
          <p:nvPr/>
        </p:nvSpPr>
        <p:spPr>
          <a:xfrm>
            <a:off x="7491679" y="376732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Oval 62"/>
          <p:cNvSpPr/>
          <p:nvPr/>
        </p:nvSpPr>
        <p:spPr>
          <a:xfrm>
            <a:off x="792144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921447" y="24460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5" name="Rectangle 6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8" name="TextBox 6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a great many entries are affected, the </a:t>
            </a:r>
            <a:r>
              <a:rPr sz="1000" b="1" i="0" lang="en-US">
                <a:solidFill>
                  <a:srgbClr val="2B3844"/>
                </a:solidFill>
                <a:latin typeface="Segoe UI"/>
              </a:rPr>
              <a:t>Master Editor</a:t>
            </a:r>
            <a:r>
              <a:rPr sz="1000" b="0" i="0" lang="en-US">
                <a:solidFill>
                  <a:srgbClr val="2B3844"/>
                </a:solidFill>
                <a:latin typeface="Segoe UI"/>
              </a:rPr>
              <a:t> is the faster route: there you change the same fields for hundreds of programme items in one go – see chapter 9.</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56 / 140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inventory cards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Today's events</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Everything taking place today. Your morning glance on the event day.</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Expired events</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Programme items already in the past. Useful for seeing what can be archived.</a:t>
            </a:r>
          </a:p>
        </p:txBody>
      </p:sp>
      <p:sp>
        <p:nvSpPr>
          <p:cNvPr id="14" name="Rounded Rectangle 13"/>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Cancelled events</a:t>
            </a:r>
          </a:p>
        </p:txBody>
      </p:sp>
      <p:sp>
        <p:nvSpPr>
          <p:cNvPr id="17" name="TextBox 16"/>
          <p:cNvSpPr txBox="1"/>
          <p:nvPr/>
        </p:nvSpPr>
        <p:spPr>
          <a:xfrm>
            <a:off x="643417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 item with the cancellation switch set – checkable at a glance.</a:t>
            </a:r>
          </a:p>
        </p:txBody>
      </p:sp>
      <p:sp>
        <p:nvSpPr>
          <p:cNvPr id="18" name="TextBox 17"/>
          <p:cNvSpPr txBox="1"/>
          <p:nvPr/>
        </p:nvSpPr>
        <p:spPr>
          <a:xfrm>
            <a:off x="6434175"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chapter 5</a:t>
            </a:r>
          </a:p>
        </p:txBody>
      </p:sp>
      <p:sp>
        <p:nvSpPr>
          <p:cNvPr id="19" name="Rounded Rectangle 18"/>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Total events</a:t>
            </a:r>
          </a:p>
        </p:txBody>
      </p:sp>
      <p:sp>
        <p:nvSpPr>
          <p:cNvPr id="22" name="TextBox 21"/>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overall stock, including drafts.</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57 / 140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Rankings and statistics exports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2249424" y="1719072"/>
            <a:ext cx="4151375"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Dashboard</a:t>
            </a:r>
          </a:p>
        </p:txBody>
      </p:sp>
      <p:sp>
        <p:nvSpPr>
          <p:cNvPr id="26" name="TextBox 25"/>
          <p:cNvSpPr txBox="1"/>
          <p:nvPr/>
        </p:nvSpPr>
        <p:spPr>
          <a:xfrm>
            <a:off x="2249424" y="2103120"/>
            <a:ext cx="2743200" cy="201168"/>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Rankings</a:t>
            </a:r>
          </a:p>
        </p:txBody>
      </p:sp>
      <p:sp>
        <p:nvSpPr>
          <p:cNvPr id="27" name="Rectangle 26"/>
          <p:cNvSpPr/>
          <p:nvPr/>
        </p:nvSpPr>
        <p:spPr>
          <a:xfrm>
            <a:off x="2249424" y="2395728"/>
            <a:ext cx="1984247" cy="15544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249424" y="2395728"/>
            <a:ext cx="198424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2670048"/>
            <a:ext cx="198424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59152" y="2464308"/>
            <a:ext cx="1764791"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Top 10 favourites</a:t>
            </a:r>
          </a:p>
        </p:txBody>
      </p:sp>
      <p:sp>
        <p:nvSpPr>
          <p:cNvPr id="31" name="TextBox 30"/>
          <p:cNvSpPr txBox="1"/>
          <p:nvPr/>
        </p:nvSpPr>
        <p:spPr>
          <a:xfrm>
            <a:off x="3886200" y="2578608"/>
            <a:ext cx="201168" cy="164592"/>
          </a:xfrm>
          <a:prstGeom prst="rect">
            <a:avLst/>
          </a:prstGeom>
          <a:noFill/>
        </p:spPr>
        <p:txBody>
          <a:bodyPr wrap="square" lIns="0" rIns="0" tIns="0" bIns="0" anchor="t">
            <a:spAutoFit/>
          </a:bodyPr>
          <a:lstStyle/>
          <a:p>
            <a:pPr algn="l">
              <a:lnSpc>
                <a:spcPct val="100000"/>
              </a:lnSpc>
            </a:pPr>
            <a:r>
              <a:rPr sz="1000" b="0" i="0" lang="en-US">
                <a:solidFill>
                  <a:srgbClr val="2271B1"/>
                </a:solidFill>
                <a:latin typeface="Segoe UI"/>
              </a:rPr>
              <a:t>▤</a:t>
            </a:r>
          </a:p>
        </p:txBody>
      </p:sp>
      <p:sp>
        <p:nvSpPr>
          <p:cNvPr id="32" name="Rectangle 31"/>
          <p:cNvSpPr/>
          <p:nvPr/>
        </p:nvSpPr>
        <p:spPr>
          <a:xfrm>
            <a:off x="2377440" y="2852928"/>
            <a:ext cx="172821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41448" y="2907792"/>
            <a:ext cx="150510"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a:t>
            </a:r>
          </a:p>
        </p:txBody>
      </p:sp>
      <p:sp>
        <p:nvSpPr>
          <p:cNvPr id="34" name="TextBox 33"/>
          <p:cNvSpPr txBox="1"/>
          <p:nvPr/>
        </p:nvSpPr>
        <p:spPr>
          <a:xfrm>
            <a:off x="2683398" y="2907792"/>
            <a:ext cx="945489"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35" name="TextBox 34"/>
          <p:cNvSpPr txBox="1"/>
          <p:nvPr/>
        </p:nvSpPr>
        <p:spPr>
          <a:xfrm>
            <a:off x="3720327" y="2907792"/>
            <a:ext cx="357896"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36" name="Rectangle 35"/>
          <p:cNvSpPr/>
          <p:nvPr/>
        </p:nvSpPr>
        <p:spPr>
          <a:xfrm>
            <a:off x="2377440" y="3090672"/>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41448" y="3145536"/>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a:t>
            </a:r>
          </a:p>
        </p:txBody>
      </p:sp>
      <p:sp>
        <p:nvSpPr>
          <p:cNvPr id="38" name="TextBox 37"/>
          <p:cNvSpPr txBox="1"/>
          <p:nvPr/>
        </p:nvSpPr>
        <p:spPr>
          <a:xfrm>
            <a:off x="2683398" y="3145536"/>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Opening Keynote</a:t>
            </a:r>
          </a:p>
        </p:txBody>
      </p:sp>
      <p:sp>
        <p:nvSpPr>
          <p:cNvPr id="39" name="TextBox 38"/>
          <p:cNvSpPr txBox="1"/>
          <p:nvPr/>
        </p:nvSpPr>
        <p:spPr>
          <a:xfrm>
            <a:off x="3720327" y="3145536"/>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342</a:t>
            </a:r>
          </a:p>
        </p:txBody>
      </p:sp>
      <p:sp>
        <p:nvSpPr>
          <p:cNvPr id="40" name="Rectangle 39"/>
          <p:cNvSpPr/>
          <p:nvPr/>
        </p:nvSpPr>
        <p:spPr>
          <a:xfrm>
            <a:off x="2377440" y="3328416"/>
            <a:ext cx="172821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377440" y="3328416"/>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441448" y="3383280"/>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a:t>
            </a:r>
          </a:p>
        </p:txBody>
      </p:sp>
      <p:sp>
        <p:nvSpPr>
          <p:cNvPr id="43" name="TextBox 42"/>
          <p:cNvSpPr txBox="1"/>
          <p:nvPr/>
        </p:nvSpPr>
        <p:spPr>
          <a:xfrm>
            <a:off x="2683398" y="3383280"/>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Evening Concert</a:t>
            </a:r>
          </a:p>
        </p:txBody>
      </p:sp>
      <p:sp>
        <p:nvSpPr>
          <p:cNvPr id="44" name="TextBox 43"/>
          <p:cNvSpPr txBox="1"/>
          <p:nvPr/>
        </p:nvSpPr>
        <p:spPr>
          <a:xfrm>
            <a:off x="3720327" y="3383280"/>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298</a:t>
            </a:r>
          </a:p>
        </p:txBody>
      </p:sp>
      <p:sp>
        <p:nvSpPr>
          <p:cNvPr id="45" name="Rectangle 44"/>
          <p:cNvSpPr/>
          <p:nvPr/>
        </p:nvSpPr>
        <p:spPr>
          <a:xfrm>
            <a:off x="2377440" y="3566160"/>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441448" y="3621024"/>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3</a:t>
            </a:r>
          </a:p>
        </p:txBody>
      </p:sp>
      <p:sp>
        <p:nvSpPr>
          <p:cNvPr id="47" name="TextBox 46"/>
          <p:cNvSpPr txBox="1"/>
          <p:nvPr/>
        </p:nvSpPr>
        <p:spPr>
          <a:xfrm>
            <a:off x="2683398" y="3621024"/>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Writing Workshop</a:t>
            </a:r>
          </a:p>
        </p:txBody>
      </p:sp>
      <p:sp>
        <p:nvSpPr>
          <p:cNvPr id="48" name="TextBox 47"/>
          <p:cNvSpPr txBox="1"/>
          <p:nvPr/>
        </p:nvSpPr>
        <p:spPr>
          <a:xfrm>
            <a:off x="3720327" y="3621024"/>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187</a:t>
            </a:r>
          </a:p>
        </p:txBody>
      </p:sp>
      <p:sp>
        <p:nvSpPr>
          <p:cNvPr id="49" name="Rectangle 48"/>
          <p:cNvSpPr/>
          <p:nvPr/>
        </p:nvSpPr>
        <p:spPr>
          <a:xfrm>
            <a:off x="2377440" y="3803904"/>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4416552" y="2395728"/>
            <a:ext cx="1984247" cy="15544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416552" y="2395728"/>
            <a:ext cx="198424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416552" y="2670048"/>
            <a:ext cx="198424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26280" y="2464308"/>
            <a:ext cx="1764791"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Top 10 venues</a:t>
            </a:r>
          </a:p>
        </p:txBody>
      </p:sp>
      <p:sp>
        <p:nvSpPr>
          <p:cNvPr id="54" name="TextBox 53"/>
          <p:cNvSpPr txBox="1"/>
          <p:nvPr/>
        </p:nvSpPr>
        <p:spPr>
          <a:xfrm>
            <a:off x="6053327" y="2578608"/>
            <a:ext cx="201168" cy="164592"/>
          </a:xfrm>
          <a:prstGeom prst="rect">
            <a:avLst/>
          </a:prstGeom>
          <a:noFill/>
        </p:spPr>
        <p:txBody>
          <a:bodyPr wrap="square" lIns="0" rIns="0" tIns="0" bIns="0" anchor="t">
            <a:spAutoFit/>
          </a:bodyPr>
          <a:lstStyle/>
          <a:p>
            <a:pPr algn="l">
              <a:lnSpc>
                <a:spcPct val="100000"/>
              </a:lnSpc>
            </a:pPr>
            <a:r>
              <a:rPr sz="1000" b="0" i="0" lang="en-US">
                <a:solidFill>
                  <a:srgbClr val="2271B1"/>
                </a:solidFill>
                <a:latin typeface="Segoe UI"/>
              </a:rPr>
              <a:t>▤</a:t>
            </a:r>
          </a:p>
        </p:txBody>
      </p:sp>
      <p:sp>
        <p:nvSpPr>
          <p:cNvPr id="55" name="Rectangle 54"/>
          <p:cNvSpPr/>
          <p:nvPr/>
        </p:nvSpPr>
        <p:spPr>
          <a:xfrm>
            <a:off x="4544568" y="2852928"/>
            <a:ext cx="172821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608576" y="2907792"/>
            <a:ext cx="150510"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a:t>
            </a:r>
          </a:p>
        </p:txBody>
      </p:sp>
      <p:sp>
        <p:nvSpPr>
          <p:cNvPr id="57" name="TextBox 56"/>
          <p:cNvSpPr txBox="1"/>
          <p:nvPr/>
        </p:nvSpPr>
        <p:spPr>
          <a:xfrm>
            <a:off x="4850526" y="2907792"/>
            <a:ext cx="945489"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58" name="TextBox 57"/>
          <p:cNvSpPr txBox="1"/>
          <p:nvPr/>
        </p:nvSpPr>
        <p:spPr>
          <a:xfrm>
            <a:off x="5887455" y="2907792"/>
            <a:ext cx="357896"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59" name="Rectangle 58"/>
          <p:cNvSpPr/>
          <p:nvPr/>
        </p:nvSpPr>
        <p:spPr>
          <a:xfrm>
            <a:off x="4544568" y="3090672"/>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4608576" y="3145536"/>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a:t>
            </a:r>
          </a:p>
        </p:txBody>
      </p:sp>
      <p:sp>
        <p:nvSpPr>
          <p:cNvPr id="61" name="TextBox 60"/>
          <p:cNvSpPr txBox="1"/>
          <p:nvPr/>
        </p:nvSpPr>
        <p:spPr>
          <a:xfrm>
            <a:off x="4850526" y="3145536"/>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A</a:t>
            </a:r>
          </a:p>
        </p:txBody>
      </p:sp>
      <p:sp>
        <p:nvSpPr>
          <p:cNvPr id="62" name="TextBox 61"/>
          <p:cNvSpPr txBox="1"/>
          <p:nvPr/>
        </p:nvSpPr>
        <p:spPr>
          <a:xfrm>
            <a:off x="5887455" y="3145536"/>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24</a:t>
            </a:r>
          </a:p>
        </p:txBody>
      </p:sp>
      <p:sp>
        <p:nvSpPr>
          <p:cNvPr id="63" name="Rectangle 62"/>
          <p:cNvSpPr/>
          <p:nvPr/>
        </p:nvSpPr>
        <p:spPr>
          <a:xfrm>
            <a:off x="4544568" y="3328416"/>
            <a:ext cx="172821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4544568" y="3328416"/>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4608576" y="3383280"/>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a:t>
            </a:r>
          </a:p>
        </p:txBody>
      </p:sp>
      <p:sp>
        <p:nvSpPr>
          <p:cNvPr id="66" name="TextBox 65"/>
          <p:cNvSpPr txBox="1"/>
          <p:nvPr/>
        </p:nvSpPr>
        <p:spPr>
          <a:xfrm>
            <a:off x="4850526" y="3383280"/>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Room 2</a:t>
            </a:r>
          </a:p>
        </p:txBody>
      </p:sp>
      <p:sp>
        <p:nvSpPr>
          <p:cNvPr id="67" name="TextBox 66"/>
          <p:cNvSpPr txBox="1"/>
          <p:nvPr/>
        </p:nvSpPr>
        <p:spPr>
          <a:xfrm>
            <a:off x="5887455" y="3383280"/>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18</a:t>
            </a:r>
          </a:p>
        </p:txBody>
      </p:sp>
      <p:sp>
        <p:nvSpPr>
          <p:cNvPr id="68" name="Rectangle 67"/>
          <p:cNvSpPr/>
          <p:nvPr/>
        </p:nvSpPr>
        <p:spPr>
          <a:xfrm>
            <a:off x="4544568" y="3566160"/>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4608576" y="3621024"/>
            <a:ext cx="15051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3</a:t>
            </a:r>
          </a:p>
        </p:txBody>
      </p:sp>
      <p:sp>
        <p:nvSpPr>
          <p:cNvPr id="70" name="TextBox 69"/>
          <p:cNvSpPr txBox="1"/>
          <p:nvPr/>
        </p:nvSpPr>
        <p:spPr>
          <a:xfrm>
            <a:off x="4850526" y="3621024"/>
            <a:ext cx="945489"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Stage</a:t>
            </a:r>
          </a:p>
        </p:txBody>
      </p:sp>
      <p:sp>
        <p:nvSpPr>
          <p:cNvPr id="71" name="TextBox 70"/>
          <p:cNvSpPr txBox="1"/>
          <p:nvPr/>
        </p:nvSpPr>
        <p:spPr>
          <a:xfrm>
            <a:off x="5887455" y="3621024"/>
            <a:ext cx="3578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11</a:t>
            </a:r>
          </a:p>
        </p:txBody>
      </p:sp>
      <p:sp>
        <p:nvSpPr>
          <p:cNvPr id="72" name="Rectangle 71"/>
          <p:cNvSpPr/>
          <p:nvPr/>
        </p:nvSpPr>
        <p:spPr>
          <a:xfrm>
            <a:off x="4544568" y="3803904"/>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3218688" y="2057400"/>
            <a:ext cx="274320" cy="274320"/>
          </a:xfrm>
          <a:prstGeom prst="ellipse">
            <a:avLst/>
          </a:prstGeom>
          <a:solidFill>
            <a:srgbClr val="0B3A5D"/>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3218688" y="21168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5" name="TextBox 74"/>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rankings</a:t>
            </a:r>
          </a:p>
        </p:txBody>
      </p:sp>
      <p:sp>
        <p:nvSpPr>
          <p:cNvPr id="76" name="TextBox 75"/>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Main events</a:t>
            </a:r>
          </a:p>
        </p:txBody>
      </p:sp>
      <p:sp>
        <p:nvSpPr>
          <p:cNvPr id="77" name="TextBox 76"/>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With the number of their programme items.</a:t>
            </a:r>
          </a:p>
        </p:txBody>
      </p:sp>
      <p:sp>
        <p:nvSpPr>
          <p:cNvPr id="78" name="TextBox 77"/>
          <p:cNvSpPr txBox="1"/>
          <p:nvPr/>
        </p:nvSpPr>
        <p:spPr>
          <a:xfrm>
            <a:off x="7013448" y="2331466"/>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Top 10 favourites</a:t>
            </a:r>
          </a:p>
        </p:txBody>
      </p:sp>
      <p:sp>
        <p:nvSpPr>
          <p:cNvPr id="79" name="TextBox 78"/>
          <p:cNvSpPr txBox="1"/>
          <p:nvPr/>
        </p:nvSpPr>
        <p:spPr>
          <a:xfrm>
            <a:off x="7013448" y="2551176"/>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most popular programme items – measured by your guests' heart clicks.</a:t>
            </a:r>
          </a:p>
        </p:txBody>
      </p:sp>
      <p:sp>
        <p:nvSpPr>
          <p:cNvPr id="80" name="TextBox 79"/>
          <p:cNvSpPr txBox="1"/>
          <p:nvPr/>
        </p:nvSpPr>
        <p:spPr>
          <a:xfrm>
            <a:off x="7013448" y="2925572"/>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Top 10 venues</a:t>
            </a:r>
          </a:p>
        </p:txBody>
      </p:sp>
      <p:sp>
        <p:nvSpPr>
          <p:cNvPr id="81" name="TextBox 80"/>
          <p:cNvSpPr txBox="1"/>
          <p:nvPr/>
        </p:nvSpPr>
        <p:spPr>
          <a:xfrm>
            <a:off x="7013448" y="3145282"/>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most heavily booked rooms.</a:t>
            </a:r>
          </a:p>
        </p:txBody>
      </p:sp>
      <p:sp>
        <p:nvSpPr>
          <p:cNvPr id="82" name="TextBox 81"/>
          <p:cNvSpPr txBox="1"/>
          <p:nvPr/>
        </p:nvSpPr>
        <p:spPr>
          <a:xfrm>
            <a:off x="7013448" y="3519678"/>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Top 10 categories</a:t>
            </a:r>
          </a:p>
        </p:txBody>
      </p:sp>
      <p:sp>
        <p:nvSpPr>
          <p:cNvPr id="83" name="TextBox 82"/>
          <p:cNvSpPr txBox="1"/>
          <p:nvPr/>
        </p:nvSpPr>
        <p:spPr>
          <a:xfrm>
            <a:off x="7013448" y="3739388"/>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most sought-after subjects.</a:t>
            </a:r>
          </a:p>
        </p:txBody>
      </p:sp>
      <p:sp>
        <p:nvSpPr>
          <p:cNvPr id="84" name="TextBox 83"/>
          <p:cNvSpPr txBox="1"/>
          <p:nvPr/>
        </p:nvSpPr>
        <p:spPr>
          <a:xfrm>
            <a:off x="7013448" y="4113784"/>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table icon</a:t>
            </a:r>
          </a:p>
        </p:txBody>
      </p:sp>
      <p:sp>
        <p:nvSpPr>
          <p:cNvPr id="85" name="TextBox 84"/>
          <p:cNvSpPr txBox="1"/>
          <p:nvPr/>
        </p:nvSpPr>
        <p:spPr>
          <a:xfrm>
            <a:off x="7013448" y="4333494"/>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At the top right of every card. One click downloads the </a:t>
            </a:r>
            <a:r>
              <a:rPr sz="1000" b="1" i="0" lang="en-US">
                <a:solidFill>
                  <a:srgbClr val="3B4A57"/>
                </a:solidFill>
                <a:latin typeface="Segoe UI"/>
              </a:rPr>
              <a:t>complete</a:t>
            </a:r>
            <a:r>
              <a:rPr sz="1000" b="0" i="0" lang="en-US">
                <a:solidFill>
                  <a:srgbClr val="3B4A57"/>
                </a:solidFill>
                <a:latin typeface="Segoe UI"/>
              </a:rPr>
              <a:t> list as CSV – not just the ten shown.</a:t>
            </a:r>
          </a:p>
        </p:txBody>
      </p:sp>
      <p:sp>
        <p:nvSpPr>
          <p:cNvPr id="86" name="Rectangle 8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Rectangle 8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9" name="TextBox 8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Ideal for the wrap-up and for reports to sponsors and partners. If a main event is selected at the top, the export covers only that event too.</a:t>
            </a:r>
          </a:p>
        </p:txBody>
      </p:sp>
      <p:sp>
        <p:nvSpPr>
          <p:cNvPr id="90" name="Rectangle 8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92" name="TextBox 9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58 / 140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favourites are counted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 guest clicks the heart</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The heart turns red immediately – with no delay and without asking the server.</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Stored locally</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The shortlist lives solely in the guest's browser. No account, no personal data.</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Anonymous “+1”</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At the same time the browser reports an anonymous counter to your programme item – carrying no information about the person.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analyse</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 the dashboard you see which item is a crowd-puller and might need a bigger room.</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If the count fails – no network, a firewall, a block – it is buffered locally and sent again automatically. The guest sees none of this; their heart always turns red at once.</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59 / 140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Two things worth knowing about favourites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shortlist belongs to the guest, not to you.</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It lives in the browser. If browser data is cleared or the device changes, the list is empty. That is why there is QR code transfer for moving to a phone. As the organiser you only ever see anonymous totals, never individual people.</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favourites column in the overview.</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Under </a:t>
            </a:r>
            <a:r>
              <a:rPr sz="1150" b="0" i="0" lang="en-US">
                <a:solidFill>
                  <a:srgbClr val="3B4A57"/>
                </a:solidFill>
                <a:latin typeface="Consolas"/>
              </a:rPr>
              <a:t>Events → All Events</a:t>
            </a:r>
            <a:r>
              <a:rPr sz="1150" b="0" i="0" lang="en-US">
                <a:solidFill>
                  <a:srgbClr val="3B4A57"/>
                </a:solidFill>
                <a:latin typeface="Segoe UI"/>
              </a:rPr>
              <a:t> there is a column showing the current count. Clicking the column header sorts by it – the fastest answer to the question: which programme item needs a bigger hall?</a:t>
            </a:r>
          </a:p>
        </p:txBody>
      </p:sp>
      <p:sp>
        <p:nvSpPr>
          <p:cNvPr id="12" name="Oval 11"/>
          <p:cNvSpPr/>
          <p:nvPr/>
        </p:nvSpPr>
        <p:spPr>
          <a:xfrm>
            <a:off x="566928" y="318719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9575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Spam protection affects only the statistics.</a:t>
            </a:r>
          </a:p>
        </p:txBody>
      </p:sp>
      <p:sp>
        <p:nvSpPr>
          <p:cNvPr id="14" name="TextBox 13"/>
          <p:cNvSpPr txBox="1"/>
          <p:nvPr/>
        </p:nvSpPr>
        <p:spPr>
          <a:xfrm>
            <a:off x="841247" y="3354577"/>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So that nobody can distort the figures by clicking en masse, a configurable minimum wait applies per visitor. Adding a favourite always works without delay – the guest notices nothing.</a:t>
            </a:r>
          </a:p>
        </p:txBody>
      </p:sp>
      <p:sp>
        <p:nvSpPr>
          <p:cNvPr id="15" name="Rectangle 14"/>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8" name="TextBox 17"/>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Because no personal data is stored, the favourites feature is uncritical from a data protection point of view. There is nothing to log and nothing to consent to.</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60 / 140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5</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Creating an event</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Main event and programme item – the most important chapter for your daily work.</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parent and child principle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edit screen at a glance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Every field in detail</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Multi-day events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Cancelling</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5 · Creating an event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61 / 140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principle: one bracket, many dates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11057839" cy="310896"/>
          </a:xfrm>
          <a:prstGeom prst="rect">
            <a:avLst/>
          </a:prstGeom>
          <a:noFill/>
        </p:spPr>
        <p:txBody>
          <a:bodyPr wrap="square" lIns="0" rIns="0" tIns="0" bIns="0" anchor="t">
            <a:spAutoFit/>
          </a:bodyPr>
          <a:lstStyle/>
          <a:p>
            <a:pPr algn="l">
              <a:lnSpc>
                <a:spcPct val="100000"/>
              </a:lnSpc>
            </a:pPr>
            <a:r>
              <a:rPr sz="1200" b="0" i="0" lang="en-US">
                <a:solidFill>
                  <a:srgbClr val="3B4A57"/>
                </a:solidFill>
                <a:latin typeface="Segoe UI"/>
              </a:rPr>
              <a:t>In the backend both are simply called “Event”. A single field makes the difference: </a:t>
            </a:r>
            <a:r>
              <a:rPr sz="1200" b="1" i="0" lang="en-US">
                <a:solidFill>
                  <a:srgbClr val="3B4A57"/>
                </a:solidFill>
                <a:latin typeface="Segoe UI"/>
              </a:rPr>
              <a:t>Main Event (Parent)</a:t>
            </a:r>
            <a:r>
              <a:rPr sz="1200" b="0" i="0" lang="en-US">
                <a:solidFill>
                  <a:srgbClr val="3B4A57"/>
                </a:solidFill>
                <a:latin typeface="Segoe UI"/>
              </a:rPr>
              <a:t>.</a:t>
            </a:r>
          </a:p>
        </p:txBody>
      </p:sp>
      <p:sp>
        <p:nvSpPr>
          <p:cNvPr id="7" name="Rounded Rectangle 6"/>
          <p:cNvSpPr/>
          <p:nvPr/>
        </p:nvSpPr>
        <p:spPr>
          <a:xfrm>
            <a:off x="841247" y="1956816"/>
            <a:ext cx="3931920" cy="1234440"/>
          </a:xfrm>
          <a:prstGeom prst="roundRect">
            <a:avLst>
              <a:gd name="adj" fmla="val 5000"/>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097280" y="2157984"/>
            <a:ext cx="3419856" cy="201168"/>
          </a:xfrm>
          <a:prstGeom prst="rect">
            <a:avLst/>
          </a:prstGeom>
          <a:noFill/>
        </p:spPr>
        <p:txBody>
          <a:bodyPr wrap="square" lIns="0" rIns="0" tIns="0" bIns="0" anchor="t">
            <a:spAutoFit/>
          </a:bodyPr>
          <a:lstStyle/>
          <a:p>
            <a:pPr algn="l">
              <a:lnSpc>
                <a:spcPct val="100000"/>
              </a:lnSpc>
            </a:pPr>
            <a:r>
              <a:rPr sz="850" b="1" i="0" lang="en-US">
                <a:solidFill>
                  <a:srgbClr val="F0A86A"/>
                </a:solidFill>
                <a:latin typeface="Segoe UI"/>
              </a:rPr>
              <a:t>MAIN EVENT</a:t>
            </a:r>
          </a:p>
        </p:txBody>
      </p:sp>
      <p:sp>
        <p:nvSpPr>
          <p:cNvPr id="9" name="TextBox 8"/>
          <p:cNvSpPr txBox="1"/>
          <p:nvPr/>
        </p:nvSpPr>
        <p:spPr>
          <a:xfrm>
            <a:off x="1097280" y="2414016"/>
            <a:ext cx="3419856" cy="292608"/>
          </a:xfrm>
          <a:prstGeom prst="rect">
            <a:avLst/>
          </a:prstGeom>
          <a:noFill/>
        </p:spPr>
        <p:txBody>
          <a:bodyPr wrap="square" lIns="0" rIns="0" tIns="0" bIns="0" anchor="t">
            <a:spAutoFit/>
          </a:bodyPr>
          <a:lstStyle/>
          <a:p>
            <a:pPr algn="l">
              <a:lnSpc>
                <a:spcPct val="100000"/>
              </a:lnSpc>
            </a:pPr>
            <a:r>
              <a:rPr sz="1800" b="1" i="0" lang="en-US">
                <a:solidFill>
                  <a:srgbClr val="FFFFFF"/>
                </a:solidFill>
                <a:latin typeface="Segoe UI"/>
              </a:rPr>
              <a:t>Book Fair 2026</a:t>
            </a:r>
          </a:p>
        </p:txBody>
      </p:sp>
      <p:sp>
        <p:nvSpPr>
          <p:cNvPr id="10" name="TextBox 9"/>
          <p:cNvSpPr txBox="1"/>
          <p:nvPr/>
        </p:nvSpPr>
        <p:spPr>
          <a:xfrm>
            <a:off x="1097280" y="2798064"/>
            <a:ext cx="3419856" cy="237744"/>
          </a:xfrm>
          <a:prstGeom prst="rect">
            <a:avLst/>
          </a:prstGeom>
          <a:noFill/>
        </p:spPr>
        <p:txBody>
          <a:bodyPr wrap="square" lIns="0" rIns="0" tIns="0" bIns="0" anchor="t">
            <a:spAutoFit/>
          </a:bodyPr>
          <a:lstStyle/>
          <a:p>
            <a:pPr algn="l">
              <a:lnSpc>
                <a:spcPct val="100000"/>
              </a:lnSpc>
            </a:pPr>
            <a:r>
              <a:rPr sz="950" b="0" i="0" lang="en-US">
                <a:solidFill>
                  <a:srgbClr val="9FC4E2"/>
                </a:solidFill>
                <a:latin typeface="Segoe UI"/>
              </a:rPr>
              <a:t>Parent = “None”   ·   date may stay empty</a:t>
            </a:r>
          </a:p>
        </p:txBody>
      </p:sp>
      <p:sp>
        <p:nvSpPr>
          <p:cNvPr id="11" name="Rounded Rectangle 10"/>
          <p:cNvSpPr/>
          <p:nvPr/>
        </p:nvSpPr>
        <p:spPr>
          <a:xfrm>
            <a:off x="841247"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841247"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42415" y="3941064"/>
            <a:ext cx="2660904" cy="219456"/>
          </a:xfrm>
          <a:prstGeom prst="rect">
            <a:avLst/>
          </a:prstGeom>
          <a:noFill/>
        </p:spPr>
        <p:txBody>
          <a:bodyPr wrap="square" lIns="0" rIns="0" tIns="0" bIns="0" anchor="t">
            <a:spAutoFit/>
          </a:bodyPr>
          <a:lstStyle/>
          <a:p>
            <a:pPr algn="l">
              <a:lnSpc>
                <a:spcPct val="100000"/>
              </a:lnSpc>
            </a:pPr>
            <a:r>
              <a:rPr sz="750" b="1" i="0" lang="en-US">
                <a:solidFill>
                  <a:srgbClr val="C25708"/>
                </a:solidFill>
                <a:latin typeface="Segoe UI"/>
              </a:rPr>
              <a:t>PROGRAMME ITEM</a:t>
            </a:r>
          </a:p>
        </p:txBody>
      </p:sp>
      <p:sp>
        <p:nvSpPr>
          <p:cNvPr id="14" name="TextBox 13"/>
          <p:cNvSpPr txBox="1"/>
          <p:nvPr/>
        </p:nvSpPr>
        <p:spPr>
          <a:xfrm>
            <a:off x="1042415" y="4160520"/>
            <a:ext cx="2660904"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Opening Keynote</a:t>
            </a:r>
          </a:p>
        </p:txBody>
      </p:sp>
      <p:sp>
        <p:nvSpPr>
          <p:cNvPr id="15" name="TextBox 14"/>
          <p:cNvSpPr txBox="1"/>
          <p:nvPr/>
        </p:nvSpPr>
        <p:spPr>
          <a:xfrm>
            <a:off x="1042415" y="4416552"/>
            <a:ext cx="2660904" cy="201168"/>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Fri 12 Jun · 10:00 · Hall A</a:t>
            </a:r>
          </a:p>
        </p:txBody>
      </p:sp>
      <p:sp>
        <p:nvSpPr>
          <p:cNvPr id="16" name="Rectangle 15"/>
          <p:cNvSpPr/>
          <p:nvPr/>
        </p:nvSpPr>
        <p:spPr>
          <a:xfrm>
            <a:off x="2363724"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4288536"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4288536"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89703" y="3941064"/>
            <a:ext cx="2660904" cy="219456"/>
          </a:xfrm>
          <a:prstGeom prst="rect">
            <a:avLst/>
          </a:prstGeom>
          <a:noFill/>
        </p:spPr>
        <p:txBody>
          <a:bodyPr wrap="square" lIns="0" rIns="0" tIns="0" bIns="0" anchor="t">
            <a:spAutoFit/>
          </a:bodyPr>
          <a:lstStyle/>
          <a:p>
            <a:pPr algn="l">
              <a:lnSpc>
                <a:spcPct val="100000"/>
              </a:lnSpc>
            </a:pPr>
            <a:r>
              <a:rPr sz="750" b="1" i="0" lang="en-US">
                <a:solidFill>
                  <a:srgbClr val="C25708"/>
                </a:solidFill>
                <a:latin typeface="Segoe UI"/>
              </a:rPr>
              <a:t>PROGRAMME ITEM</a:t>
            </a:r>
          </a:p>
        </p:txBody>
      </p:sp>
      <p:sp>
        <p:nvSpPr>
          <p:cNvPr id="20" name="TextBox 19"/>
          <p:cNvSpPr txBox="1"/>
          <p:nvPr/>
        </p:nvSpPr>
        <p:spPr>
          <a:xfrm>
            <a:off x="4489703" y="4160520"/>
            <a:ext cx="2660904"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Writing Workshop</a:t>
            </a:r>
          </a:p>
        </p:txBody>
      </p:sp>
      <p:sp>
        <p:nvSpPr>
          <p:cNvPr id="21" name="TextBox 20"/>
          <p:cNvSpPr txBox="1"/>
          <p:nvPr/>
        </p:nvSpPr>
        <p:spPr>
          <a:xfrm>
            <a:off x="4489703" y="4416552"/>
            <a:ext cx="2660904" cy="201168"/>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Sat 13 Jun · 11:30 · Room 2</a:t>
            </a:r>
          </a:p>
        </p:txBody>
      </p:sp>
      <p:sp>
        <p:nvSpPr>
          <p:cNvPr id="22" name="Rectangle 21"/>
          <p:cNvSpPr/>
          <p:nvPr/>
        </p:nvSpPr>
        <p:spPr>
          <a:xfrm>
            <a:off x="5811012"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7735824"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7735824"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936992" y="3941064"/>
            <a:ext cx="2660904" cy="219456"/>
          </a:xfrm>
          <a:prstGeom prst="rect">
            <a:avLst/>
          </a:prstGeom>
          <a:noFill/>
        </p:spPr>
        <p:txBody>
          <a:bodyPr wrap="square" lIns="0" rIns="0" tIns="0" bIns="0" anchor="t">
            <a:spAutoFit/>
          </a:bodyPr>
          <a:lstStyle/>
          <a:p>
            <a:pPr algn="l">
              <a:lnSpc>
                <a:spcPct val="100000"/>
              </a:lnSpc>
            </a:pPr>
            <a:r>
              <a:rPr sz="750" b="1" i="0" lang="en-US">
                <a:solidFill>
                  <a:srgbClr val="C25708"/>
                </a:solidFill>
                <a:latin typeface="Segoe UI"/>
              </a:rPr>
              <a:t>PROGRAMME ITEM</a:t>
            </a:r>
          </a:p>
        </p:txBody>
      </p:sp>
      <p:sp>
        <p:nvSpPr>
          <p:cNvPr id="26" name="TextBox 25"/>
          <p:cNvSpPr txBox="1"/>
          <p:nvPr/>
        </p:nvSpPr>
        <p:spPr>
          <a:xfrm>
            <a:off x="7936992" y="4160520"/>
            <a:ext cx="2660904"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Evening Concert</a:t>
            </a:r>
          </a:p>
        </p:txBody>
      </p:sp>
      <p:sp>
        <p:nvSpPr>
          <p:cNvPr id="27" name="TextBox 26"/>
          <p:cNvSpPr txBox="1"/>
          <p:nvPr/>
        </p:nvSpPr>
        <p:spPr>
          <a:xfrm>
            <a:off x="7936992" y="4416552"/>
            <a:ext cx="2660904" cy="201168"/>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Sat 13 Jun · 20:00 · Hall A</a:t>
            </a:r>
          </a:p>
        </p:txBody>
      </p:sp>
      <p:sp>
        <p:nvSpPr>
          <p:cNvPr id="28" name="Rectangle 27"/>
          <p:cNvSpPr/>
          <p:nvPr/>
        </p:nvSpPr>
        <p:spPr>
          <a:xfrm>
            <a:off x="9258300"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72868" y="3465576"/>
            <a:ext cx="6894576" cy="20116"/>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47488" y="2432304"/>
            <a:ext cx="5486400" cy="640080"/>
          </a:xfrm>
          <a:prstGeom prst="rect">
            <a:avLst/>
          </a:prstGeom>
          <a:noFill/>
        </p:spPr>
        <p:txBody>
          <a:bodyPr wrap="square" lIns="0" rIns="0" tIns="0" bIns="0" anchor="t">
            <a:spAutoFit/>
          </a:bodyPr>
          <a:lstStyle/>
          <a:p>
            <a:pPr algn="l">
              <a:lnSpc>
                <a:spcPct val="128000"/>
              </a:lnSpc>
            </a:pPr>
            <a:r>
              <a:rPr sz="1150" b="0" i="0" lang="en-US">
                <a:solidFill>
                  <a:srgbClr val="3B4A57"/>
                </a:solidFill>
                <a:latin typeface="Segoe UI"/>
              </a:rPr>
              <a:t>Every programme item carries the name of the bracket above it in the field </a:t>
            </a:r>
            <a:r>
              <a:rPr sz="1150" b="1" i="0" lang="en-US">
                <a:solidFill>
                  <a:srgbClr val="3B4A57"/>
                </a:solidFill>
                <a:latin typeface="Segoe UI"/>
              </a:rPr>
              <a:t>Main Event (Parent)</a:t>
            </a:r>
            <a:r>
              <a:rPr sz="1150" b="0" i="0" lang="en-US">
                <a:solidFill>
                  <a:srgbClr val="3B4A57"/>
                </a:solidFill>
                <a:latin typeface="Segoe UI"/>
              </a:rPr>
              <a:t>. That is the only connection you have to make – everything else follows from it.</a:t>
            </a:r>
          </a:p>
        </p:txBody>
      </p:sp>
      <p:sp>
        <p:nvSpPr>
          <p:cNvPr id="31" name="Rectangle 30"/>
          <p:cNvSpPr/>
          <p:nvPr/>
        </p:nvSpPr>
        <p:spPr>
          <a:xfrm>
            <a:off x="566928" y="5715000"/>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5715000"/>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49808" y="583387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34" name="TextBox 33"/>
          <p:cNvSpPr txBox="1"/>
          <p:nvPr/>
        </p:nvSpPr>
        <p:spPr>
          <a:xfrm>
            <a:off x="1773936" y="583387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programme item without this assignment is an </a:t>
            </a:r>
            <a:r>
              <a:rPr sz="1000" b="1" i="0" lang="en-US">
                <a:solidFill>
                  <a:srgbClr val="2B3844"/>
                </a:solidFill>
                <a:latin typeface="Segoe UI"/>
              </a:rPr>
              <a:t>orphaned entry</a:t>
            </a:r>
            <a:r>
              <a:rPr sz="1000" b="0" i="0" lang="en-US">
                <a:solidFill>
                  <a:srgbClr val="2B3844"/>
                </a:solidFill>
                <a:latin typeface="Segoe UI"/>
              </a:rPr>
              <a:t>. The dashboard reports it as critical and it does not appear in filtered views.</a:t>
            </a:r>
          </a:p>
        </p:txBody>
      </p:sp>
      <p:sp>
        <p:nvSpPr>
          <p:cNvPr id="35" name="Rectangle 3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37" name="TextBox 3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62 / 140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to tell the two apart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4063741" y="1435608"/>
            <a:ext cx="370230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Main event</a:t>
            </a:r>
          </a:p>
        </p:txBody>
      </p:sp>
      <p:sp>
        <p:nvSpPr>
          <p:cNvPr id="9" name="TextBox 8"/>
          <p:cNvSpPr txBox="1"/>
          <p:nvPr/>
        </p:nvSpPr>
        <p:spPr>
          <a:xfrm>
            <a:off x="7948928" y="1435608"/>
            <a:ext cx="360268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Programme item</a:t>
            </a:r>
          </a:p>
        </p:txBody>
      </p:sp>
      <p:sp>
        <p:nvSpPr>
          <p:cNvPr id="10" name="TextBox 9"/>
          <p:cNvSpPr txBox="1"/>
          <p:nvPr/>
        </p:nvSpPr>
        <p:spPr>
          <a:xfrm>
            <a:off x="676656" y="1856232"/>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Field “Main Event (Parent)”</a:t>
            </a:r>
          </a:p>
        </p:txBody>
      </p:sp>
      <p:sp>
        <p:nvSpPr>
          <p:cNvPr id="11" name="TextBox 10"/>
          <p:cNvSpPr txBox="1"/>
          <p:nvPr/>
        </p:nvSpPr>
        <p:spPr>
          <a:xfrm>
            <a:off x="4063741" y="1856232"/>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to “None”</a:t>
            </a:r>
          </a:p>
        </p:txBody>
      </p:sp>
      <p:sp>
        <p:nvSpPr>
          <p:cNvPr id="12" name="TextBox 11"/>
          <p:cNvSpPr txBox="1"/>
          <p:nvPr/>
        </p:nvSpPr>
        <p:spPr>
          <a:xfrm>
            <a:off x="7948928" y="1856232"/>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points at the main event</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Date and start time</a:t>
            </a:r>
          </a:p>
        </p:txBody>
      </p:sp>
      <p:sp>
        <p:nvSpPr>
          <p:cNvPr id="16" name="TextBox 15"/>
          <p:cNvSpPr txBox="1"/>
          <p:nvPr/>
        </p:nvSpPr>
        <p:spPr>
          <a:xfrm>
            <a:off x="4063741" y="2390140"/>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may stay empty</a:t>
            </a:r>
          </a:p>
        </p:txBody>
      </p:sp>
      <p:sp>
        <p:nvSpPr>
          <p:cNvPr id="17" name="TextBox 16"/>
          <p:cNvSpPr txBox="1"/>
          <p:nvPr/>
        </p:nvSpPr>
        <p:spPr>
          <a:xfrm>
            <a:off x="7948928" y="2390140"/>
            <a:ext cx="360268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mandatory</a:t>
            </a:r>
            <a:r>
              <a:rPr sz="1000" b="0" i="0" lang="en-US">
                <a:solidFill>
                  <a:srgbClr val="1F2933"/>
                </a:solidFill>
                <a:latin typeface="Segoe UI"/>
              </a:rPr>
              <a:t> – otherwise invisible</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Typical number</a:t>
            </a:r>
          </a:p>
        </p:txBody>
      </p:sp>
      <p:sp>
        <p:nvSpPr>
          <p:cNvPr id="20" name="TextBox 19"/>
          <p:cNvSpPr txBox="1"/>
          <p:nvPr/>
        </p:nvSpPr>
        <p:spPr>
          <a:xfrm>
            <a:off x="4063741" y="2924048"/>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one per year or edition</a:t>
            </a:r>
          </a:p>
        </p:txBody>
      </p:sp>
      <p:sp>
        <p:nvSpPr>
          <p:cNvPr id="21" name="TextBox 20"/>
          <p:cNvSpPr txBox="1"/>
          <p:nvPr/>
        </p:nvSpPr>
        <p:spPr>
          <a:xfrm>
            <a:off x="7948928" y="2924048"/>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ten to several hundred</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Daily opening hours</a:t>
            </a:r>
          </a:p>
        </p:txBody>
      </p:sp>
      <p:sp>
        <p:nvSpPr>
          <p:cNvPr id="25" name="TextBox 24"/>
          <p:cNvSpPr txBox="1"/>
          <p:nvPr/>
        </p:nvSpPr>
        <p:spPr>
          <a:xfrm>
            <a:off x="4063741" y="3457955"/>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maintained here</a:t>
            </a:r>
          </a:p>
        </p:txBody>
      </p:sp>
      <p:sp>
        <p:nvSpPr>
          <p:cNvPr id="26" name="TextBox 25"/>
          <p:cNvSpPr txBox="1"/>
          <p:nvPr/>
        </p:nvSpPr>
        <p:spPr>
          <a:xfrm>
            <a:off x="7948928" y="3457955"/>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not present</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Hall plan link</a:t>
            </a:r>
          </a:p>
        </p:txBody>
      </p:sp>
      <p:sp>
        <p:nvSpPr>
          <p:cNvPr id="29" name="TextBox 28"/>
          <p:cNvSpPr txBox="1"/>
          <p:nvPr/>
        </p:nvSpPr>
        <p:spPr>
          <a:xfrm>
            <a:off x="4063741" y="3991863"/>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here</a:t>
            </a:r>
          </a:p>
        </p:txBody>
      </p:sp>
      <p:sp>
        <p:nvSpPr>
          <p:cNvPr id="30" name="TextBox 29"/>
          <p:cNvSpPr txBox="1"/>
          <p:nvPr/>
        </p:nvSpPr>
        <p:spPr>
          <a:xfrm>
            <a:off x="7948928" y="3991863"/>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inherited automatically</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Appears in the calendar</a:t>
            </a:r>
          </a:p>
        </p:txBody>
      </p:sp>
      <p:sp>
        <p:nvSpPr>
          <p:cNvPr id="34" name="TextBox 33"/>
          <p:cNvSpPr txBox="1"/>
          <p:nvPr/>
        </p:nvSpPr>
        <p:spPr>
          <a:xfrm>
            <a:off x="4063741" y="4525771"/>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a drop-down at the top</a:t>
            </a:r>
          </a:p>
        </p:txBody>
      </p:sp>
      <p:sp>
        <p:nvSpPr>
          <p:cNvPr id="35" name="TextBox 34"/>
          <p:cNvSpPr txBox="1"/>
          <p:nvPr/>
        </p:nvSpPr>
        <p:spPr>
          <a:xfrm>
            <a:off x="7948928" y="4525771"/>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a tile or row</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3204205"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Image and ticket address</a:t>
            </a:r>
          </a:p>
        </p:txBody>
      </p:sp>
      <p:sp>
        <p:nvSpPr>
          <p:cNvPr id="38" name="TextBox 37"/>
          <p:cNvSpPr txBox="1"/>
          <p:nvPr/>
        </p:nvSpPr>
        <p:spPr>
          <a:xfrm>
            <a:off x="4063741" y="5059679"/>
            <a:ext cx="370230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passed down</a:t>
            </a:r>
          </a:p>
        </p:txBody>
      </p:sp>
      <p:sp>
        <p:nvSpPr>
          <p:cNvPr id="39" name="TextBox 38"/>
          <p:cNvSpPr txBox="1"/>
          <p:nvPr/>
        </p:nvSpPr>
        <p:spPr>
          <a:xfrm>
            <a:off x="7948928" y="5059679"/>
            <a:ext cx="360268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override the inherited values</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63 / 140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edit screen at a glance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950208"/>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11057839"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730752"/>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2249424" y="1719072"/>
            <a:ext cx="3657600" cy="237744"/>
          </a:xfrm>
          <a:prstGeom prst="rect">
            <a:avLst/>
          </a:prstGeom>
          <a:noFill/>
        </p:spPr>
        <p:txBody>
          <a:bodyPr wrap="square" lIns="0" rIns="0" tIns="0" bIns="0" anchor="t">
            <a:spAutoFit/>
          </a:bodyPr>
          <a:lstStyle/>
          <a:p>
            <a:pPr algn="l">
              <a:lnSpc>
                <a:spcPct val="100000"/>
              </a:lnSpc>
            </a:pPr>
            <a:r>
              <a:rPr sz="1200" b="0" i="0" lang="en-US">
                <a:solidFill>
                  <a:srgbClr val="1F2933"/>
                </a:solidFill>
                <a:latin typeface="Segoe UI"/>
              </a:rPr>
              <a:t>Edit Event</a:t>
            </a:r>
          </a:p>
        </p:txBody>
      </p:sp>
      <p:sp>
        <p:nvSpPr>
          <p:cNvPr id="29" name="Rectangle 28"/>
          <p:cNvSpPr/>
          <p:nvPr/>
        </p:nvSpPr>
        <p:spPr>
          <a:xfrm>
            <a:off x="2249424" y="2048256"/>
            <a:ext cx="605495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40864" y="2125980"/>
            <a:ext cx="5872075" cy="182880"/>
          </a:xfrm>
          <a:prstGeom prst="rect">
            <a:avLst/>
          </a:prstGeom>
          <a:noFill/>
        </p:spPr>
        <p:txBody>
          <a:bodyPr wrap="square" lIns="0" rIns="0" tIns="0" bIns="0" anchor="t">
            <a:spAutoFit/>
          </a:bodyPr>
          <a:lstStyle/>
          <a:p>
            <a:pPr algn="l">
              <a:lnSpc>
                <a:spcPct val="100000"/>
              </a:lnSpc>
            </a:pPr>
            <a:r>
              <a:rPr sz="1000" b="1" i="0" lang="en-US">
                <a:solidFill>
                  <a:srgbClr val="1F2933"/>
                </a:solidFill>
                <a:latin typeface="Segoe UI"/>
              </a:rPr>
              <a:t>Opening Keynote</a:t>
            </a:r>
          </a:p>
        </p:txBody>
      </p:sp>
      <p:sp>
        <p:nvSpPr>
          <p:cNvPr id="31" name="Rectangle 30"/>
          <p:cNvSpPr/>
          <p:nvPr/>
        </p:nvSpPr>
        <p:spPr>
          <a:xfrm>
            <a:off x="2249424" y="2432304"/>
            <a:ext cx="6054955" cy="71323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249424" y="2432304"/>
            <a:ext cx="6054955"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322576" y="2473452"/>
            <a:ext cx="1828800" cy="137160"/>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Description</a:t>
            </a:r>
          </a:p>
        </p:txBody>
      </p:sp>
      <p:sp>
        <p:nvSpPr>
          <p:cNvPr id="34" name="Rectangle 33"/>
          <p:cNvSpPr/>
          <p:nvPr/>
        </p:nvSpPr>
        <p:spPr>
          <a:xfrm>
            <a:off x="2340864" y="2706624"/>
            <a:ext cx="5402309"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2340864" y="2843784"/>
            <a:ext cx="5049985"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340864" y="2980944"/>
            <a:ext cx="3229641"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249424" y="3236976"/>
            <a:ext cx="6054955" cy="14813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2249424" y="3236976"/>
            <a:ext cx="60549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249424" y="3511296"/>
            <a:ext cx="60549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359152" y="3305556"/>
            <a:ext cx="58354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Event Data</a:t>
            </a:r>
          </a:p>
        </p:txBody>
      </p:sp>
      <p:sp>
        <p:nvSpPr>
          <p:cNvPr id="41" name="TextBox 40"/>
          <p:cNvSpPr txBox="1"/>
          <p:nvPr/>
        </p:nvSpPr>
        <p:spPr>
          <a:xfrm>
            <a:off x="2377440" y="3639312"/>
            <a:ext cx="281716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Date *</a:t>
            </a:r>
          </a:p>
        </p:txBody>
      </p:sp>
      <p:sp>
        <p:nvSpPr>
          <p:cNvPr id="42" name="Rounded Rectangle 41"/>
          <p:cNvSpPr/>
          <p:nvPr/>
        </p:nvSpPr>
        <p:spPr>
          <a:xfrm>
            <a:off x="2377440" y="3849624"/>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468880" y="3899915"/>
            <a:ext cx="243311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2026-06-13</a:t>
            </a:r>
          </a:p>
        </p:txBody>
      </p:sp>
      <p:sp>
        <p:nvSpPr>
          <p:cNvPr id="44" name="TextBox 43"/>
          <p:cNvSpPr txBox="1"/>
          <p:nvPr/>
        </p:nvSpPr>
        <p:spPr>
          <a:xfrm>
            <a:off x="4956861" y="3890772"/>
            <a:ext cx="164592" cy="164592"/>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17</a:t>
            </a:r>
          </a:p>
        </p:txBody>
      </p:sp>
      <p:sp>
        <p:nvSpPr>
          <p:cNvPr id="45" name="TextBox 44"/>
          <p:cNvSpPr txBox="1"/>
          <p:nvPr/>
        </p:nvSpPr>
        <p:spPr>
          <a:xfrm>
            <a:off x="5359197" y="3639312"/>
            <a:ext cx="281716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Time *</a:t>
            </a:r>
          </a:p>
        </p:txBody>
      </p:sp>
      <p:sp>
        <p:nvSpPr>
          <p:cNvPr id="46" name="Rounded Rectangle 45"/>
          <p:cNvSpPr/>
          <p:nvPr/>
        </p:nvSpPr>
        <p:spPr>
          <a:xfrm>
            <a:off x="5359197" y="3849624"/>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450637" y="3899915"/>
            <a:ext cx="243311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10:00</a:t>
            </a:r>
          </a:p>
        </p:txBody>
      </p:sp>
      <p:sp>
        <p:nvSpPr>
          <p:cNvPr id="48" name="TextBox 47"/>
          <p:cNvSpPr txBox="1"/>
          <p:nvPr/>
        </p:nvSpPr>
        <p:spPr>
          <a:xfrm>
            <a:off x="2377440" y="4206240"/>
            <a:ext cx="281716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End Time</a:t>
            </a:r>
          </a:p>
        </p:txBody>
      </p:sp>
      <p:sp>
        <p:nvSpPr>
          <p:cNvPr id="49" name="Rounded Rectangle 48"/>
          <p:cNvSpPr/>
          <p:nvPr/>
        </p:nvSpPr>
        <p:spPr>
          <a:xfrm>
            <a:off x="2377440" y="4416552"/>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468880" y="4466844"/>
            <a:ext cx="243311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11:00</a:t>
            </a:r>
          </a:p>
        </p:txBody>
      </p:sp>
      <p:sp>
        <p:nvSpPr>
          <p:cNvPr id="51" name="TextBox 50"/>
          <p:cNvSpPr txBox="1"/>
          <p:nvPr/>
        </p:nvSpPr>
        <p:spPr>
          <a:xfrm>
            <a:off x="5359197" y="4206240"/>
            <a:ext cx="281716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Main Event (Parent)</a:t>
            </a:r>
          </a:p>
        </p:txBody>
      </p:sp>
      <p:sp>
        <p:nvSpPr>
          <p:cNvPr id="52" name="Rounded Rectangle 51"/>
          <p:cNvSpPr/>
          <p:nvPr/>
        </p:nvSpPr>
        <p:spPr>
          <a:xfrm>
            <a:off x="5359197" y="4416552"/>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450637" y="4466844"/>
            <a:ext cx="243311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Fair 2026</a:t>
            </a:r>
          </a:p>
        </p:txBody>
      </p:sp>
      <p:sp>
        <p:nvSpPr>
          <p:cNvPr id="54" name="TextBox 53"/>
          <p:cNvSpPr txBox="1"/>
          <p:nvPr/>
        </p:nvSpPr>
        <p:spPr>
          <a:xfrm>
            <a:off x="7956907" y="446684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5" name="Rectangle 54"/>
          <p:cNvSpPr/>
          <p:nvPr/>
        </p:nvSpPr>
        <p:spPr>
          <a:xfrm>
            <a:off x="8487259" y="2048256"/>
            <a:ext cx="2936339" cy="65836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8487259" y="2048256"/>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8487259" y="2322576"/>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596987" y="2116836"/>
            <a:ext cx="271688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59" name="Rounded Rectangle 58"/>
          <p:cNvSpPr/>
          <p:nvPr/>
        </p:nvSpPr>
        <p:spPr>
          <a:xfrm>
            <a:off x="8615275" y="2468880"/>
            <a:ext cx="2680307"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615275" y="2519172"/>
            <a:ext cx="2680307"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61" name="Rectangle 60"/>
          <p:cNvSpPr/>
          <p:nvPr/>
        </p:nvSpPr>
        <p:spPr>
          <a:xfrm>
            <a:off x="8487259" y="2816352"/>
            <a:ext cx="2936339" cy="12344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8487259" y="2816352"/>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8487259" y="3090672"/>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596987" y="2884932"/>
            <a:ext cx="271688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Categories</a:t>
            </a:r>
          </a:p>
        </p:txBody>
      </p:sp>
      <p:sp>
        <p:nvSpPr>
          <p:cNvPr id="65" name="Rectangle 64"/>
          <p:cNvSpPr/>
          <p:nvPr/>
        </p:nvSpPr>
        <p:spPr>
          <a:xfrm>
            <a:off x="8615275" y="3236976"/>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8798155" y="3223260"/>
            <a:ext cx="64008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Talk</a:t>
            </a:r>
          </a:p>
        </p:txBody>
      </p:sp>
      <p:sp>
        <p:nvSpPr>
          <p:cNvPr id="67" name="TextBox 66"/>
          <p:cNvSpPr txBox="1"/>
          <p:nvPr/>
        </p:nvSpPr>
        <p:spPr>
          <a:xfrm>
            <a:off x="8615275" y="3456432"/>
            <a:ext cx="2680307"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Primary Category (Badge)</a:t>
            </a:r>
          </a:p>
        </p:txBody>
      </p:sp>
      <p:sp>
        <p:nvSpPr>
          <p:cNvPr id="68" name="Rounded Rectangle 67"/>
          <p:cNvSpPr/>
          <p:nvPr/>
        </p:nvSpPr>
        <p:spPr>
          <a:xfrm>
            <a:off x="8615275" y="3666744"/>
            <a:ext cx="268030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8706715" y="3717036"/>
            <a:ext cx="2296259"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Talk</a:t>
            </a:r>
          </a:p>
        </p:txBody>
      </p:sp>
      <p:sp>
        <p:nvSpPr>
          <p:cNvPr id="70" name="TextBox 69"/>
          <p:cNvSpPr txBox="1"/>
          <p:nvPr/>
        </p:nvSpPr>
        <p:spPr>
          <a:xfrm>
            <a:off x="11076127" y="371703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1" name="Rectangle 70"/>
          <p:cNvSpPr/>
          <p:nvPr/>
        </p:nvSpPr>
        <p:spPr>
          <a:xfrm>
            <a:off x="8487259" y="4169664"/>
            <a:ext cx="2936339" cy="960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8487259" y="4169664"/>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8487259" y="4443984"/>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8596987" y="4238244"/>
            <a:ext cx="271688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Featured image</a:t>
            </a:r>
          </a:p>
        </p:txBody>
      </p:sp>
      <p:sp>
        <p:nvSpPr>
          <p:cNvPr id="75" name="Rectangle 74"/>
          <p:cNvSpPr/>
          <p:nvPr/>
        </p:nvSpPr>
        <p:spPr>
          <a:xfrm>
            <a:off x="8615275" y="4572000"/>
            <a:ext cx="2680307" cy="54864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615275" y="4764024"/>
            <a:ext cx="2680307"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Set featured image</a:t>
            </a:r>
          </a:p>
        </p:txBody>
      </p:sp>
      <p:sp>
        <p:nvSpPr>
          <p:cNvPr id="77" name="Oval 76"/>
          <p:cNvSpPr/>
          <p:nvPr/>
        </p:nvSpPr>
        <p:spPr>
          <a:xfrm>
            <a:off x="7909560" y="2066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909560" y="21259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9" name="Oval 78"/>
          <p:cNvSpPr/>
          <p:nvPr/>
        </p:nvSpPr>
        <p:spPr>
          <a:xfrm>
            <a:off x="7909560"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909560"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1" name="Oval 80"/>
          <p:cNvSpPr/>
          <p:nvPr/>
        </p:nvSpPr>
        <p:spPr>
          <a:xfrm>
            <a:off x="5148072"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148072" y="38907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3" name="Oval 82"/>
          <p:cNvSpPr/>
          <p:nvPr/>
        </p:nvSpPr>
        <p:spPr>
          <a:xfrm>
            <a:off x="8074152"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8074152" y="38907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5" name="Oval 84"/>
          <p:cNvSpPr/>
          <p:nvPr/>
        </p:nvSpPr>
        <p:spPr>
          <a:xfrm>
            <a:off x="11146536" y="19842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1146536" y="20436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7" name="Oval 86"/>
          <p:cNvSpPr/>
          <p:nvPr/>
        </p:nvSpPr>
        <p:spPr>
          <a:xfrm>
            <a:off x="11146536" y="27523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1146536" y="28117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89" name="Oval 88"/>
          <p:cNvSpPr/>
          <p:nvPr/>
        </p:nvSpPr>
        <p:spPr>
          <a:xfrm>
            <a:off x="11146536" y="4105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11146536" y="4165091"/>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7</a:t>
            </a:r>
          </a:p>
        </p:txBody>
      </p:sp>
      <p:sp>
        <p:nvSpPr>
          <p:cNvPr id="91" name="Rectangle 9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4" name="TextBox 9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order of the boxes may differ on your screen – WordPress remembers how you last arranged them. You can drag every box and collapse it by its title.</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64 / 140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seven areas of the edit screen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13701"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No.</a:t>
            </a:r>
          </a:p>
        </p:txBody>
      </p:sp>
      <p:sp>
        <p:nvSpPr>
          <p:cNvPr id="8" name="TextBox 7"/>
          <p:cNvSpPr txBox="1"/>
          <p:nvPr/>
        </p:nvSpPr>
        <p:spPr>
          <a:xfrm>
            <a:off x="1573237" y="1435608"/>
            <a:ext cx="260648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Area</a:t>
            </a:r>
          </a:p>
        </p:txBody>
      </p:sp>
      <p:sp>
        <p:nvSpPr>
          <p:cNvPr id="9" name="TextBox 8"/>
          <p:cNvSpPr txBox="1"/>
          <p:nvPr/>
        </p:nvSpPr>
        <p:spPr>
          <a:xfrm>
            <a:off x="4362602" y="1435608"/>
            <a:ext cx="718901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you enter there</a:t>
            </a:r>
          </a:p>
        </p:txBody>
      </p:sp>
      <p:sp>
        <p:nvSpPr>
          <p:cNvPr id="10" name="TextBox 9"/>
          <p:cNvSpPr txBox="1"/>
          <p:nvPr/>
        </p:nvSpPr>
        <p:spPr>
          <a:xfrm>
            <a:off x="676656" y="1856232"/>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1</a:t>
            </a:r>
          </a:p>
        </p:txBody>
      </p:sp>
      <p:sp>
        <p:nvSpPr>
          <p:cNvPr id="11" name="TextBox 10"/>
          <p:cNvSpPr txBox="1"/>
          <p:nvPr/>
        </p:nvSpPr>
        <p:spPr>
          <a:xfrm>
            <a:off x="1573237" y="1856232"/>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Title</a:t>
            </a:r>
          </a:p>
        </p:txBody>
      </p:sp>
      <p:sp>
        <p:nvSpPr>
          <p:cNvPr id="12" name="TextBox 11"/>
          <p:cNvSpPr txBox="1"/>
          <p:nvPr/>
        </p:nvSpPr>
        <p:spPr>
          <a:xfrm>
            <a:off x="4362602" y="1856232"/>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name of the programme item, e.g. “Costume Contest”</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2</a:t>
            </a:r>
          </a:p>
        </p:txBody>
      </p:sp>
      <p:sp>
        <p:nvSpPr>
          <p:cNvPr id="16" name="TextBox 15"/>
          <p:cNvSpPr txBox="1"/>
          <p:nvPr/>
        </p:nvSpPr>
        <p:spPr>
          <a:xfrm>
            <a:off x="1573237" y="2390140"/>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Description</a:t>
            </a:r>
          </a:p>
        </p:txBody>
      </p:sp>
      <p:sp>
        <p:nvSpPr>
          <p:cNvPr id="17" name="TextBox 16"/>
          <p:cNvSpPr txBox="1"/>
          <p:nvPr/>
        </p:nvSpPr>
        <p:spPr>
          <a:xfrm>
            <a:off x="4362602" y="2390140"/>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full text with images and videos. Appears on the detail page or in the pop-up.</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3</a:t>
            </a:r>
          </a:p>
        </p:txBody>
      </p:sp>
      <p:sp>
        <p:nvSpPr>
          <p:cNvPr id="20" name="TextBox 19"/>
          <p:cNvSpPr txBox="1"/>
          <p:nvPr/>
        </p:nvSpPr>
        <p:spPr>
          <a:xfrm>
            <a:off x="1573237" y="2924048"/>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Date and times</a:t>
            </a:r>
          </a:p>
        </p:txBody>
      </p:sp>
      <p:sp>
        <p:nvSpPr>
          <p:cNvPr id="21" name="TextBox 20"/>
          <p:cNvSpPr txBox="1"/>
          <p:nvPr/>
        </p:nvSpPr>
        <p:spPr>
          <a:xfrm>
            <a:off x="4362602" y="2924048"/>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Date, start time, end time – the basis of every time-based view</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4</a:t>
            </a:r>
          </a:p>
        </p:txBody>
      </p:sp>
      <p:sp>
        <p:nvSpPr>
          <p:cNvPr id="25" name="TextBox 24"/>
          <p:cNvSpPr txBox="1"/>
          <p:nvPr/>
        </p:nvSpPr>
        <p:spPr>
          <a:xfrm>
            <a:off x="1573237" y="3457955"/>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Main event</a:t>
            </a:r>
          </a:p>
        </p:txBody>
      </p:sp>
      <p:sp>
        <p:nvSpPr>
          <p:cNvPr id="26" name="TextBox 25"/>
          <p:cNvSpPr txBox="1"/>
          <p:nvPr/>
        </p:nvSpPr>
        <p:spPr>
          <a:xfrm>
            <a:off x="4362602" y="3457955"/>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assignment to the bracket above</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5</a:t>
            </a:r>
          </a:p>
        </p:txBody>
      </p:sp>
      <p:sp>
        <p:nvSpPr>
          <p:cNvPr id="29" name="TextBox 28"/>
          <p:cNvSpPr txBox="1"/>
          <p:nvPr/>
        </p:nvSpPr>
        <p:spPr>
          <a:xfrm>
            <a:off x="1573237" y="3991863"/>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Publish</a:t>
            </a:r>
          </a:p>
        </p:txBody>
      </p:sp>
      <p:sp>
        <p:nvSpPr>
          <p:cNvPr id="30" name="TextBox 29"/>
          <p:cNvSpPr txBox="1"/>
          <p:nvPr/>
        </p:nvSpPr>
        <p:spPr>
          <a:xfrm>
            <a:off x="4362602" y="3991863"/>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Save a draft, preview, publish</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6</a:t>
            </a:r>
          </a:p>
        </p:txBody>
      </p:sp>
      <p:sp>
        <p:nvSpPr>
          <p:cNvPr id="34" name="TextBox 33"/>
          <p:cNvSpPr txBox="1"/>
          <p:nvPr/>
        </p:nvSpPr>
        <p:spPr>
          <a:xfrm>
            <a:off x="1573237" y="4525771"/>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Categories</a:t>
            </a:r>
          </a:p>
        </p:txBody>
      </p:sp>
      <p:sp>
        <p:nvSpPr>
          <p:cNvPr id="35" name="TextBox 34"/>
          <p:cNvSpPr txBox="1"/>
          <p:nvPr/>
        </p:nvSpPr>
        <p:spPr>
          <a:xfrm>
            <a:off x="4362602" y="4525771"/>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All applicable subjects plus the one primary category for the badge</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713701"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7</a:t>
            </a:r>
          </a:p>
        </p:txBody>
      </p:sp>
      <p:sp>
        <p:nvSpPr>
          <p:cNvPr id="38" name="TextBox 37"/>
          <p:cNvSpPr txBox="1"/>
          <p:nvPr/>
        </p:nvSpPr>
        <p:spPr>
          <a:xfrm>
            <a:off x="1573237" y="5059679"/>
            <a:ext cx="26064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Featured image</a:t>
            </a:r>
          </a:p>
        </p:txBody>
      </p:sp>
      <p:sp>
        <p:nvSpPr>
          <p:cNvPr id="39" name="TextBox 38"/>
          <p:cNvSpPr txBox="1"/>
          <p:nvPr/>
        </p:nvSpPr>
        <p:spPr>
          <a:xfrm>
            <a:off x="4362602" y="5059679"/>
            <a:ext cx="7189012"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image for tiles, timetable and detail view</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Not shown, but just as important, are the boxes </a:t>
            </a:r>
            <a:r>
              <a:rPr sz="1000" b="1" i="0" lang="en-US">
                <a:solidFill>
                  <a:srgbClr val="2B3844"/>
                </a:solidFill>
                <a:latin typeface="Segoe UI"/>
              </a:rPr>
              <a:t>Link &amp; Display Action</a:t>
            </a:r>
            <a:r>
              <a:rPr sz="1000" b="0" i="0" lang="en-US">
                <a:solidFill>
                  <a:srgbClr val="2B3844"/>
                </a:solidFill>
                <a:latin typeface="Segoe UI"/>
              </a:rPr>
              <a:t>, </a:t>
            </a:r>
            <a:r>
              <a:rPr sz="1000" b="1" i="0" lang="en-US">
                <a:solidFill>
                  <a:srgbClr val="2B3844"/>
                </a:solidFill>
                <a:latin typeface="Segoe UI"/>
              </a:rPr>
              <a:t>Person / Role</a:t>
            </a:r>
            <a:r>
              <a:rPr sz="1000" b="0" i="0" lang="en-US">
                <a:solidFill>
                  <a:srgbClr val="2B3844"/>
                </a:solidFill>
                <a:latin typeface="Segoe UI"/>
              </a:rPr>
              <a:t>, </a:t>
            </a:r>
            <a:r>
              <a:rPr sz="1000" b="1" i="0" lang="en-US">
                <a:solidFill>
                  <a:srgbClr val="2B3844"/>
                </a:solidFill>
                <a:latin typeface="Segoe UI"/>
              </a:rPr>
              <a:t>Ticket System</a:t>
            </a:r>
            <a:r>
              <a:rPr sz="1000" b="0" i="0" lang="en-US">
                <a:solidFill>
                  <a:srgbClr val="2B3844"/>
                </a:solidFill>
                <a:latin typeface="Segoe UI"/>
              </a:rPr>
              <a:t> and </a:t>
            </a:r>
            <a:r>
              <a:rPr sz="1000" b="1" i="0" lang="en-US">
                <a:solidFill>
                  <a:srgbClr val="2B3844"/>
                </a:solidFill>
                <a:latin typeface="Segoe UI"/>
              </a:rPr>
              <a:t>Links &amp; Social Media</a:t>
            </a:r>
            <a:r>
              <a:rPr sz="1000" b="0" i="0" lang="en-US">
                <a:solidFill>
                  <a:srgbClr val="2B3844"/>
                </a:solidFill>
                <a:latin typeface="Segoe UI"/>
              </a:rPr>
              <a:t>. They follow further down the page and are explained on the next slides.</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65 / 140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 A: the basic data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Title</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The name of the programme item. It appears everywhere: on the tile, in the timetable, in the ticker and on every screen. Keep it short enough to stay readable on a narrow timetable tile.</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Description (the large editor)</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The full text. Images, videos and formatting are welcome here. Appears on the detail page or in the pop-up window.</a:t>
            </a:r>
          </a:p>
        </p:txBody>
      </p:sp>
      <p:sp>
        <p:nvSpPr>
          <p:cNvPr id="12" name="Oval 11"/>
          <p:cNvSpPr/>
          <p:nvPr/>
        </p:nvSpPr>
        <p:spPr>
          <a:xfrm>
            <a:off x="566928" y="300901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917571"/>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Excerpt</a:t>
            </a:r>
          </a:p>
        </p:txBody>
      </p:sp>
      <p:sp>
        <p:nvSpPr>
          <p:cNvPr id="14" name="TextBox 13"/>
          <p:cNvSpPr txBox="1"/>
          <p:nvPr/>
        </p:nvSpPr>
        <p:spPr>
          <a:xfrm>
            <a:off x="841247" y="3176397"/>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A summary in one or two sentences. It appears in the tile overview, in the list, in the timetable and on the compact card. Leave it empty and WordPress generates an opening from the main text – usually cut off awkwardly.</a:t>
            </a:r>
          </a:p>
        </p:txBody>
      </p:sp>
      <p:sp>
        <p:nvSpPr>
          <p:cNvPr id="15" name="Rectangle 14"/>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8" name="TextBox 17"/>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excerpt is the most underrated field. It is the only thing your guests read in the overview – and it decides whether they click at all. The dashboard reports missing excerpts under “No short description”.</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66 / 140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 B: the “Event Data” box</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0496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Field</a:t>
            </a:r>
          </a:p>
        </p:txBody>
      </p:sp>
      <p:sp>
        <p:nvSpPr>
          <p:cNvPr id="8" name="TextBox 7"/>
          <p:cNvSpPr txBox="1"/>
          <p:nvPr/>
        </p:nvSpPr>
        <p:spPr>
          <a:xfrm>
            <a:off x="3864501" y="1435608"/>
            <a:ext cx="768711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Meaning</a:t>
            </a:r>
          </a:p>
        </p:txBody>
      </p:sp>
      <p:sp>
        <p:nvSpPr>
          <p:cNvPr id="9" name="TextBox 8"/>
          <p:cNvSpPr txBox="1"/>
          <p:nvPr/>
        </p:nvSpPr>
        <p:spPr>
          <a:xfrm>
            <a:off x="676656" y="1833936"/>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Date</a:t>
            </a:r>
          </a:p>
        </p:txBody>
      </p:sp>
      <p:sp>
        <p:nvSpPr>
          <p:cNvPr id="10" name="TextBox 9"/>
          <p:cNvSpPr txBox="1"/>
          <p:nvPr/>
        </p:nvSpPr>
        <p:spPr>
          <a:xfrm>
            <a:off x="3864501" y="1833936"/>
            <a:ext cx="768711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Mandatory.</a:t>
            </a:r>
            <a:r>
              <a:rPr sz="1000" b="0" i="0" lang="en-US">
                <a:solidFill>
                  <a:srgbClr val="1F2933"/>
                </a:solidFill>
                <a:latin typeface="Segoe UI"/>
              </a:rPr>
              <a:t> Without a date the entry appears in no time-based view.</a:t>
            </a:r>
          </a:p>
        </p:txBody>
      </p:sp>
      <p:sp>
        <p:nvSpPr>
          <p:cNvPr id="11" name="Rectangle 10"/>
          <p:cNvSpPr/>
          <p:nvPr/>
        </p:nvSpPr>
        <p:spPr>
          <a:xfrm>
            <a:off x="566928" y="21535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53524"/>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23253"/>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Start Time</a:t>
            </a:r>
          </a:p>
        </p:txBody>
      </p:sp>
      <p:sp>
        <p:nvSpPr>
          <p:cNvPr id="14" name="TextBox 13"/>
          <p:cNvSpPr txBox="1"/>
          <p:nvPr/>
        </p:nvSpPr>
        <p:spPr>
          <a:xfrm>
            <a:off x="3864501" y="2323253"/>
            <a:ext cx="768711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Mandatory.</a:t>
            </a:r>
            <a:r>
              <a:rPr sz="1000" b="0" i="0" lang="en-US">
                <a:solidFill>
                  <a:srgbClr val="1F2933"/>
                </a:solidFill>
                <a:latin typeface="Segoe UI"/>
              </a:rPr>
              <a:t> Determines the sort order and the position in the timetable grid.</a:t>
            </a:r>
          </a:p>
        </p:txBody>
      </p:sp>
      <p:sp>
        <p:nvSpPr>
          <p:cNvPr id="15" name="Rectangle 14"/>
          <p:cNvSpPr/>
          <p:nvPr/>
        </p:nvSpPr>
        <p:spPr>
          <a:xfrm>
            <a:off x="566928" y="264284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887500"/>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End Time</a:t>
            </a:r>
          </a:p>
        </p:txBody>
      </p:sp>
      <p:sp>
        <p:nvSpPr>
          <p:cNvPr id="17" name="TextBox 16"/>
          <p:cNvSpPr txBox="1"/>
          <p:nvPr/>
        </p:nvSpPr>
        <p:spPr>
          <a:xfrm>
            <a:off x="3864501" y="2812570"/>
            <a:ext cx="7687113"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Strongly recommended. Determines the height of the tile in the timetable and the switch from “live” to “finished”. If missing, the live modules assume one hour.</a:t>
            </a:r>
          </a:p>
        </p:txBody>
      </p:sp>
      <p:sp>
        <p:nvSpPr>
          <p:cNvPr id="18" name="Rectangle 17"/>
          <p:cNvSpPr/>
          <p:nvPr/>
        </p:nvSpPr>
        <p:spPr>
          <a:xfrm>
            <a:off x="566928" y="32820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82018"/>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51747"/>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Main Event (Parent)</a:t>
            </a:r>
          </a:p>
        </p:txBody>
      </p:sp>
      <p:sp>
        <p:nvSpPr>
          <p:cNvPr id="21" name="TextBox 20"/>
          <p:cNvSpPr txBox="1"/>
          <p:nvPr/>
        </p:nvSpPr>
        <p:spPr>
          <a:xfrm>
            <a:off x="3864501" y="3451747"/>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Assigns the programme item. “None” makes the entry a main event in its own right.</a:t>
            </a:r>
          </a:p>
        </p:txBody>
      </p:sp>
      <p:sp>
        <p:nvSpPr>
          <p:cNvPr id="22" name="Rectangle 21"/>
          <p:cNvSpPr/>
          <p:nvPr/>
        </p:nvSpPr>
        <p:spPr>
          <a:xfrm>
            <a:off x="566928" y="3771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941064"/>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 ID</a:t>
            </a:r>
          </a:p>
        </p:txBody>
      </p:sp>
      <p:sp>
        <p:nvSpPr>
          <p:cNvPr id="24" name="TextBox 23"/>
          <p:cNvSpPr txBox="1"/>
          <p:nvPr/>
        </p:nvSpPr>
        <p:spPr>
          <a:xfrm>
            <a:off x="3864501" y="3941064"/>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Assigned automatically and write-protected. It is the stable key for import and export.</a:t>
            </a:r>
          </a:p>
        </p:txBody>
      </p:sp>
      <p:sp>
        <p:nvSpPr>
          <p:cNvPr id="25" name="Rectangle 24"/>
          <p:cNvSpPr/>
          <p:nvPr/>
        </p:nvSpPr>
        <p:spPr>
          <a:xfrm>
            <a:off x="566928" y="4260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260652"/>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430380"/>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 is cancelled</a:t>
            </a:r>
          </a:p>
        </p:txBody>
      </p:sp>
      <p:sp>
        <p:nvSpPr>
          <p:cNvPr id="28" name="TextBox 27"/>
          <p:cNvSpPr txBox="1"/>
          <p:nvPr/>
        </p:nvSpPr>
        <p:spPr>
          <a:xfrm>
            <a:off x="3864501" y="4430380"/>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switch. Puts the “Cancelled” badge in front of the title in the front end and marks the entry in red.</a:t>
            </a:r>
          </a:p>
        </p:txBody>
      </p:sp>
      <p:sp>
        <p:nvSpPr>
          <p:cNvPr id="29" name="Rectangle 28"/>
          <p:cNvSpPr/>
          <p:nvPr/>
        </p:nvSpPr>
        <p:spPr>
          <a:xfrm>
            <a:off x="566928" y="474996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919697"/>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Venue</a:t>
            </a:r>
          </a:p>
        </p:txBody>
      </p:sp>
      <p:sp>
        <p:nvSpPr>
          <p:cNvPr id="31" name="TextBox 30"/>
          <p:cNvSpPr txBox="1"/>
          <p:nvPr/>
        </p:nvSpPr>
        <p:spPr>
          <a:xfrm>
            <a:off x="3864501" y="4919697"/>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drop-down right there in the box. The entry automatically adopts the colour and image of the venue.</a:t>
            </a:r>
          </a:p>
        </p:txBody>
      </p:sp>
      <p:sp>
        <p:nvSpPr>
          <p:cNvPr id="32" name="Rectangle 31"/>
          <p:cNvSpPr/>
          <p:nvPr/>
        </p:nvSpPr>
        <p:spPr>
          <a:xfrm>
            <a:off x="566928" y="523928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239286"/>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5409014"/>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Timetable Daily Hours</a:t>
            </a:r>
          </a:p>
        </p:txBody>
      </p:sp>
      <p:sp>
        <p:nvSpPr>
          <p:cNvPr id="35" name="TextBox 34"/>
          <p:cNvSpPr txBox="1"/>
          <p:nvPr/>
        </p:nvSpPr>
        <p:spPr>
          <a:xfrm>
            <a:off x="3864501" y="5409014"/>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Only visible on main events – see chapter 5.9.</a:t>
            </a:r>
          </a:p>
        </p:txBody>
      </p:sp>
      <p:sp>
        <p:nvSpPr>
          <p:cNvPr id="36" name="Rectangle 35"/>
          <p:cNvSpPr/>
          <p:nvPr/>
        </p:nvSpPr>
        <p:spPr>
          <a:xfrm>
            <a:off x="566928" y="57286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898331"/>
            <a:ext cx="300496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Plan Link</a:t>
            </a:r>
          </a:p>
        </p:txBody>
      </p:sp>
      <p:sp>
        <p:nvSpPr>
          <p:cNvPr id="38" name="TextBox 37"/>
          <p:cNvSpPr txBox="1"/>
          <p:nvPr/>
        </p:nvSpPr>
        <p:spPr>
          <a:xfrm>
            <a:off x="3864501" y="5898331"/>
            <a:ext cx="768711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Only visible if the exhibitor plugin is installed.</a:t>
            </a:r>
          </a:p>
        </p:txBody>
      </p:sp>
      <p:sp>
        <p:nvSpPr>
          <p:cNvPr id="39" name="Rectangle 38"/>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67 / 140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5.5 · LINK &amp; DISPLAY ACTION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 C: what happens on click?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Show Detail Page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The default.</a:t>
            </a:r>
            <a:r>
              <a:rPr sz="1050" b="0" i="0" lang="en-US">
                <a:solidFill>
                  <a:srgbClr val="3B4A57"/>
                </a:solidFill>
                <a:latin typeface="Segoe UI"/>
              </a:rPr>
              <a:t> A click opens the single view or the pop-up window with all the information.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Right for almost everything</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Open External Link</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click leads straight to the stored external address – a Twitch channel or a video meeting, say. If no address is stored, the system falls back to the detail page.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For online formats</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Link (Information Tile Only)</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entry is purely informational. The mouse pointer deliberately does not change on hover, so guests can see at once that there is nothing to click.</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For breaks, admission, notices</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In the default mode the </a:t>
            </a:r>
            <a:r>
              <a:rPr sz="1000" b="1" i="0" lang="en-US">
                <a:solidFill>
                  <a:srgbClr val="2B3844"/>
                </a:solidFill>
                <a:latin typeface="Segoe UI"/>
              </a:rPr>
              <a:t>External Link</a:t>
            </a:r>
            <a:r>
              <a:rPr sz="1000" b="0" i="0" lang="en-US">
                <a:solidFill>
                  <a:srgbClr val="2B3844"/>
                </a:solidFill>
                <a:latin typeface="Segoe UI"/>
              </a:rPr>
              <a:t> field appears as a “More information” button. </a:t>
            </a:r>
            <a:r>
              <a:rPr sz="1000" b="1" i="0" lang="en-US">
                <a:solidFill>
                  <a:srgbClr val="2B3844"/>
                </a:solidFill>
                <a:latin typeface="Segoe UI"/>
              </a:rPr>
              <a:t>Search engines:</a:t>
            </a:r>
            <a:r>
              <a:rPr sz="1000" b="0" i="0" lang="en-US">
                <a:solidFill>
                  <a:srgbClr val="2B3844"/>
                </a:solidFill>
                <a:latin typeface="Segoe UI"/>
              </a:rPr>
              <a:t> </a:t>
            </a:r>
            <a:r>
              <a:rPr sz="1000" b="0" i="1" lang="en-US">
                <a:solidFill>
                  <a:srgbClr val="2B3844"/>
                </a:solidFill>
                <a:latin typeface="Segoe UI"/>
              </a:rPr>
              <a:t>No Link</a:t>
            </a:r>
            <a:r>
              <a:rPr sz="1000" b="0" i="0" lang="en-US">
                <a:solidFill>
                  <a:srgbClr val="2B3844"/>
                </a:solidFill>
                <a:latin typeface="Segoe UI"/>
              </a:rPr>
              <a:t> is not indexed and is missing from the sitemap; the detail page of an item with </a:t>
            </a:r>
            <a:r>
              <a:rPr sz="1000" b="0" i="1" lang="en-US">
                <a:solidFill>
                  <a:srgbClr val="2B3844"/>
                </a:solidFill>
                <a:latin typeface="Segoe UI"/>
              </a:rPr>
              <a:t>Open External Link</a:t>
            </a:r>
            <a:r>
              <a:rPr sz="1000" b="0" i="0" lang="en-US">
                <a:solidFill>
                  <a:srgbClr val="2B3844"/>
                </a:solidFill>
                <a:latin typeface="Segoe UI"/>
              </a:rPr>
              <a:t> redirects to the external address – logged-in editors excepted.</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68 / 140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Areas D and E: persons, roles and tickets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Rectangle 27"/>
          <p:cNvSpPr/>
          <p:nvPr/>
        </p:nvSpPr>
        <p:spPr>
          <a:xfrm>
            <a:off x="2249424" y="1700784"/>
            <a:ext cx="4059935"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Persons / Roles (optional)</a:t>
            </a:r>
          </a:p>
        </p:txBody>
      </p:sp>
      <p:sp>
        <p:nvSpPr>
          <p:cNvPr id="32" name="TextBox 31"/>
          <p:cNvSpPr txBox="1"/>
          <p:nvPr/>
        </p:nvSpPr>
        <p:spPr>
          <a:xfrm>
            <a:off x="2377440" y="210312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Role</a:t>
            </a:r>
          </a:p>
        </p:txBody>
      </p:sp>
      <p:sp>
        <p:nvSpPr>
          <p:cNvPr id="33" name="Rounded Rectangle 32"/>
          <p:cNvSpPr/>
          <p:nvPr/>
        </p:nvSpPr>
        <p:spPr>
          <a:xfrm>
            <a:off x="2377440"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468880" y="236372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Author</a:t>
            </a:r>
          </a:p>
        </p:txBody>
      </p:sp>
      <p:sp>
        <p:nvSpPr>
          <p:cNvPr id="35" name="TextBox 34"/>
          <p:cNvSpPr txBox="1"/>
          <p:nvPr/>
        </p:nvSpPr>
        <p:spPr>
          <a:xfrm>
            <a:off x="3968496" y="236372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6" name="TextBox 35"/>
          <p:cNvSpPr txBox="1"/>
          <p:nvPr/>
        </p:nvSpPr>
        <p:spPr>
          <a:xfrm>
            <a:off x="4370832" y="210312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37" name="Rounded Rectangle 36"/>
          <p:cNvSpPr/>
          <p:nvPr/>
        </p:nvSpPr>
        <p:spPr>
          <a:xfrm>
            <a:off x="4370832"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462272" y="236372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Dr Anna Berg</a:t>
            </a:r>
          </a:p>
        </p:txBody>
      </p:sp>
      <p:sp>
        <p:nvSpPr>
          <p:cNvPr id="39" name="TextBox 38"/>
          <p:cNvSpPr txBox="1"/>
          <p:nvPr/>
        </p:nvSpPr>
        <p:spPr>
          <a:xfrm>
            <a:off x="2377440" y="265176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Profile URL</a:t>
            </a:r>
          </a:p>
        </p:txBody>
      </p:sp>
      <p:sp>
        <p:nvSpPr>
          <p:cNvPr id="40" name="Rounded Rectangle 39"/>
          <p:cNvSpPr/>
          <p:nvPr/>
        </p:nvSpPr>
        <p:spPr>
          <a:xfrm>
            <a:off x="2377440" y="286207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468880" y="291236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https://anna-berg.com</a:t>
            </a:r>
          </a:p>
        </p:txBody>
      </p:sp>
      <p:sp>
        <p:nvSpPr>
          <p:cNvPr id="42" name="TextBox 41"/>
          <p:cNvSpPr txBox="1"/>
          <p:nvPr/>
        </p:nvSpPr>
        <p:spPr>
          <a:xfrm>
            <a:off x="4370832" y="265176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Language</a:t>
            </a:r>
          </a:p>
        </p:txBody>
      </p:sp>
      <p:sp>
        <p:nvSpPr>
          <p:cNvPr id="43" name="Rounded Rectangle 42"/>
          <p:cNvSpPr/>
          <p:nvPr/>
        </p:nvSpPr>
        <p:spPr>
          <a:xfrm>
            <a:off x="4370832" y="286207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462272" y="291236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German</a:t>
            </a:r>
          </a:p>
        </p:txBody>
      </p:sp>
      <p:sp>
        <p:nvSpPr>
          <p:cNvPr id="45" name="Rectangle 44"/>
          <p:cNvSpPr/>
          <p:nvPr/>
        </p:nvSpPr>
        <p:spPr>
          <a:xfrm>
            <a:off x="2249424" y="3182112"/>
            <a:ext cx="4059935"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3182112"/>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3456432"/>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359152" y="3250692"/>
            <a:ext cx="38404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Ticket System</a:t>
            </a:r>
          </a:p>
        </p:txBody>
      </p:sp>
      <p:sp>
        <p:nvSpPr>
          <p:cNvPr id="49" name="TextBox 48"/>
          <p:cNvSpPr txBox="1"/>
          <p:nvPr/>
        </p:nvSpPr>
        <p:spPr>
          <a:xfrm>
            <a:off x="2377440" y="3584448"/>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Price</a:t>
            </a:r>
          </a:p>
        </p:txBody>
      </p:sp>
      <p:sp>
        <p:nvSpPr>
          <p:cNvPr id="50" name="Rounded Rectangle 49"/>
          <p:cNvSpPr/>
          <p:nvPr/>
        </p:nvSpPr>
        <p:spPr>
          <a:xfrm>
            <a:off x="2377440" y="379476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3845052"/>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12 EUR</a:t>
            </a:r>
          </a:p>
        </p:txBody>
      </p:sp>
      <p:sp>
        <p:nvSpPr>
          <p:cNvPr id="52" name="TextBox 51"/>
          <p:cNvSpPr txBox="1"/>
          <p:nvPr/>
        </p:nvSpPr>
        <p:spPr>
          <a:xfrm>
            <a:off x="4370832" y="3584448"/>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Price Information</a:t>
            </a:r>
          </a:p>
        </p:txBody>
      </p:sp>
      <p:sp>
        <p:nvSpPr>
          <p:cNvPr id="53" name="Rounded Rectangle 52"/>
          <p:cNvSpPr/>
          <p:nvPr/>
        </p:nvSpPr>
        <p:spPr>
          <a:xfrm>
            <a:off x="4370832" y="379476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4462272" y="3845052"/>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festival ticket only</a:t>
            </a:r>
          </a:p>
        </p:txBody>
      </p:sp>
      <p:sp>
        <p:nvSpPr>
          <p:cNvPr id="55" name="TextBox 54"/>
          <p:cNvSpPr txBox="1"/>
          <p:nvPr/>
        </p:nvSpPr>
        <p:spPr>
          <a:xfrm>
            <a:off x="2377440" y="4133088"/>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Ticket Shop URL</a:t>
            </a:r>
          </a:p>
        </p:txBody>
      </p:sp>
      <p:sp>
        <p:nvSpPr>
          <p:cNvPr id="56" name="Rounded Rectangle 55"/>
          <p:cNvSpPr/>
          <p:nvPr/>
        </p:nvSpPr>
        <p:spPr>
          <a:xfrm>
            <a:off x="2377440" y="434340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468880" y="4393692"/>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https://tickets.example/…</a:t>
            </a:r>
          </a:p>
        </p:txBody>
      </p:sp>
      <p:sp>
        <p:nvSpPr>
          <p:cNvPr id="58" name="TextBox 57"/>
          <p:cNvSpPr txBox="1"/>
          <p:nvPr/>
        </p:nvSpPr>
        <p:spPr>
          <a:xfrm>
            <a:off x="4370832" y="4133088"/>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Icon Visibility</a:t>
            </a:r>
          </a:p>
        </p:txBody>
      </p:sp>
      <p:sp>
        <p:nvSpPr>
          <p:cNvPr id="59" name="Rounded Rectangle 58"/>
          <p:cNvSpPr/>
          <p:nvPr/>
        </p:nvSpPr>
        <p:spPr>
          <a:xfrm>
            <a:off x="4370832" y="434340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4462272" y="4393692"/>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Default</a:t>
            </a:r>
          </a:p>
        </p:txBody>
      </p:sp>
      <p:sp>
        <p:nvSpPr>
          <p:cNvPr id="61" name="TextBox 60"/>
          <p:cNvSpPr txBox="1"/>
          <p:nvPr/>
        </p:nvSpPr>
        <p:spPr>
          <a:xfrm>
            <a:off x="5961888" y="439369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2" name="TextBox 61"/>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fields one by one</a:t>
            </a:r>
          </a:p>
        </p:txBody>
      </p:sp>
      <p:sp>
        <p:nvSpPr>
          <p:cNvPr id="63" name="TextBox 62"/>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Role</a:t>
            </a:r>
          </a:p>
        </p:txBody>
      </p:sp>
      <p:sp>
        <p:nvSpPr>
          <p:cNvPr id="64" name="TextBox 63"/>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choice from your list of roles. “Manage / Add” lets you create new ones.</a:t>
            </a:r>
          </a:p>
        </p:txBody>
      </p:sp>
      <p:sp>
        <p:nvSpPr>
          <p:cNvPr id="65" name="TextBox 64"/>
          <p:cNvSpPr txBox="1"/>
          <p:nvPr/>
        </p:nvSpPr>
        <p:spPr>
          <a:xfrm>
            <a:off x="6922008" y="2331466"/>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Name</a:t>
            </a:r>
          </a:p>
        </p:txBody>
      </p:sp>
      <p:sp>
        <p:nvSpPr>
          <p:cNvPr id="66" name="TextBox 65"/>
          <p:cNvSpPr txBox="1"/>
          <p:nvPr/>
        </p:nvSpPr>
        <p:spPr>
          <a:xfrm>
            <a:off x="6922008" y="2551176"/>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name of the person or group. Included in the search.</a:t>
            </a:r>
          </a:p>
        </p:txBody>
      </p:sp>
      <p:sp>
        <p:nvSpPr>
          <p:cNvPr id="67" name="TextBox 66"/>
          <p:cNvSpPr txBox="1"/>
          <p:nvPr/>
        </p:nvSpPr>
        <p:spPr>
          <a:xfrm>
            <a:off x="6922008" y="2925572"/>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Profile URL</a:t>
            </a:r>
          </a:p>
        </p:txBody>
      </p:sp>
      <p:sp>
        <p:nvSpPr>
          <p:cNvPr id="68" name="TextBox 67"/>
          <p:cNvSpPr txBox="1"/>
          <p:nvPr/>
        </p:nvSpPr>
        <p:spPr>
          <a:xfrm>
            <a:off x="6922008" y="3145282"/>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link to the person's website or social media profile.</a:t>
            </a:r>
          </a:p>
        </p:txBody>
      </p:sp>
      <p:sp>
        <p:nvSpPr>
          <p:cNvPr id="69" name="TextBox 68"/>
          <p:cNvSpPr txBox="1"/>
          <p:nvPr/>
        </p:nvSpPr>
        <p:spPr>
          <a:xfrm>
            <a:off x="6922008" y="3519678"/>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Language</a:t>
            </a:r>
          </a:p>
        </p:txBody>
      </p:sp>
      <p:sp>
        <p:nvSpPr>
          <p:cNvPr id="70" name="TextBox 69"/>
          <p:cNvSpPr txBox="1"/>
          <p:nvPr/>
        </p:nvSpPr>
        <p:spPr>
          <a:xfrm>
            <a:off x="6922008" y="3739388"/>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Free text, e.g. “German”, “English”, “DE/EN”. Appears as its own line.</a:t>
            </a:r>
          </a:p>
        </p:txBody>
      </p:sp>
      <p:sp>
        <p:nvSpPr>
          <p:cNvPr id="71" name="TextBox 70"/>
          <p:cNvSpPr txBox="1"/>
          <p:nvPr/>
        </p:nvSpPr>
        <p:spPr>
          <a:xfrm>
            <a:off x="6922008" y="4113784"/>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Price and price information</a:t>
            </a:r>
          </a:p>
        </p:txBody>
      </p:sp>
      <p:sp>
        <p:nvSpPr>
          <p:cNvPr id="72" name="TextBox 71"/>
          <p:cNvSpPr txBox="1"/>
          <p:nvPr/>
        </p:nvSpPr>
        <p:spPr>
          <a:xfrm>
            <a:off x="6922008" y="4333494"/>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Free text, e.g. “12 EUR” and “valid with a festival ticket only”.</a:t>
            </a:r>
          </a:p>
        </p:txBody>
      </p:sp>
      <p:sp>
        <p:nvSpPr>
          <p:cNvPr id="73" name="TextBox 72"/>
          <p:cNvSpPr txBox="1"/>
          <p:nvPr/>
        </p:nvSpPr>
        <p:spPr>
          <a:xfrm>
            <a:off x="6922008" y="4707890"/>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Ticket Shop URL</a:t>
            </a:r>
          </a:p>
        </p:txBody>
      </p:sp>
      <p:sp>
        <p:nvSpPr>
          <p:cNvPr id="74" name="TextBox 73"/>
          <p:cNvSpPr txBox="1"/>
          <p:nvPr/>
        </p:nvSpPr>
        <p:spPr>
          <a:xfrm>
            <a:off x="6922008" y="4927600"/>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direct link for buying. Overrides a link stored on the main event.</a:t>
            </a:r>
          </a:p>
        </p:txBody>
      </p:sp>
      <p:sp>
        <p:nvSpPr>
          <p:cNvPr id="75" name="Rectangle 7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Persons / Roles</a:t>
            </a:r>
            <a:r>
              <a:rPr sz="1000" b="0" i="0" lang="en-US">
                <a:solidFill>
                  <a:srgbClr val="2B3844"/>
                </a:solidFill>
                <a:latin typeface="Segoe UI"/>
              </a:rPr>
              <a:t> box now holds </a:t>
            </a:r>
            <a:r>
              <a:rPr sz="1000" b="1" i="0" lang="en-US">
                <a:solidFill>
                  <a:srgbClr val="2B3844"/>
                </a:solidFill>
                <a:latin typeface="Segoe UI"/>
              </a:rPr>
              <a:t>several</a:t>
            </a:r>
            <a:r>
              <a:rPr sz="1000" b="0" i="0" lang="en-US">
                <a:solidFill>
                  <a:srgbClr val="2B3844"/>
                </a:solidFill>
                <a:latin typeface="Segoe UI"/>
              </a:rPr>
              <a:t> people and can link them to a speaker record of their own. Chapter 7 explains how.</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69 / 140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5.6 · PERSONS / ROLES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Linking an exhibitor to the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Below the speaker list, in the block </a:t>
            </a:r>
            <a:r>
              <a:rPr sz="1150" b="1" i="0" lang="en-US">
                <a:solidFill>
                  <a:srgbClr val="25333F"/>
                </a:solidFill>
                <a:latin typeface="Segoe UI"/>
              </a:rPr>
              <a:t>First speaker: profile link</a:t>
            </a:r>
            <a:r>
              <a:rPr sz="1150" b="0" i="0" lang="en-US">
                <a:solidFill>
                  <a:srgbClr val="25333F"/>
                </a:solidFill>
                <a:latin typeface="Segoe UI"/>
              </a:rPr>
              <a:t>, find the field </a:t>
            </a:r>
            <a:r>
              <a:rPr sz="1150" b="1" i="0" lang="en-US">
                <a:solidFill>
                  <a:srgbClr val="25333F"/>
                </a:solidFill>
                <a:latin typeface="Segoe UI"/>
              </a:rPr>
              <a:t>Linked exhibitor</a:t>
            </a:r>
            <a:r>
              <a:rPr sz="1150" b="0" i="0" lang="en-US">
                <a:solidFill>
                  <a:srgbClr val="25333F"/>
                </a:solidFill>
                <a:latin typeface="Segoe UI"/>
              </a:rPr>
              <a:t>.</a:t>
            </a:r>
          </a:p>
        </p:txBody>
      </p:sp>
      <p:sp>
        <p:nvSpPr>
          <p:cNvPr id="9" name="TextBox 8"/>
          <p:cNvSpPr txBox="1"/>
          <p:nvPr/>
        </p:nvSpPr>
        <p:spPr>
          <a:xfrm>
            <a:off x="950976" y="1755394"/>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with the exhibitor plugin installed.</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Type the name – from two characters, matches appear with ID, event and stand number.</a:t>
            </a:r>
          </a:p>
        </p:txBody>
      </p:sp>
      <p:sp>
        <p:nvSpPr>
          <p:cNvPr id="13" name="TextBox 12"/>
          <p:cNvSpPr txBox="1"/>
          <p:nvPr/>
        </p:nvSpPr>
        <p:spPr>
          <a:xfrm>
            <a:off x="950976" y="2540000"/>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Alternatively type the ID and press Enter.</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922524"/>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selection appears as a </a:t>
            </a:r>
            <a:r>
              <a:rPr sz="1150" b="1" i="0" lang="en-US">
                <a:solidFill>
                  <a:srgbClr val="25333F"/>
                </a:solidFill>
                <a:latin typeface="Segoe UI"/>
              </a:rPr>
              <a:t>pill</a:t>
            </a:r>
            <a:r>
              <a:rPr sz="1150" b="0" i="0" lang="en-US">
                <a:solidFill>
                  <a:srgbClr val="25333F"/>
                </a:solidFill>
                <a:latin typeface="Segoe UI"/>
              </a:rPr>
              <a:t>. Exactly one exhibitor per programme item is possible; remove it through the ×.</a:t>
            </a:r>
          </a:p>
        </p:txBody>
      </p:sp>
      <p:sp>
        <p:nvSpPr>
          <p:cNvPr id="17" name="Oval 16"/>
          <p:cNvSpPr/>
          <p:nvPr/>
        </p:nvSpPr>
        <p:spPr>
          <a:xfrm>
            <a:off x="566928" y="35257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669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516630"/>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You may leave the </a:t>
            </a:r>
            <a:r>
              <a:rPr sz="1150" b="1" i="0" lang="en-US">
                <a:solidFill>
                  <a:srgbClr val="25333F"/>
                </a:solidFill>
                <a:latin typeface="Segoe UI"/>
              </a:rPr>
              <a:t>Name</a:t>
            </a:r>
            <a:r>
              <a:rPr sz="1150" b="0" i="0" lang="en-US">
                <a:solidFill>
                  <a:srgbClr val="25333F"/>
                </a:solidFill>
                <a:latin typeface="Segoe UI"/>
              </a:rPr>
              <a:t> field empty – the exhibitor name then appears.</a:t>
            </a:r>
          </a:p>
        </p:txBody>
      </p:sp>
      <p:sp>
        <p:nvSpPr>
          <p:cNvPr id="20" name="Oval 19"/>
          <p:cNvSpPr/>
          <p:nvPr/>
        </p:nvSpPr>
        <p:spPr>
          <a:xfrm>
            <a:off x="566928" y="41198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610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110736"/>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a:t>
            </a:r>
            <a:r>
              <a:rPr sz="1150" b="1" i="0" lang="en-US">
                <a:solidFill>
                  <a:srgbClr val="25333F"/>
                </a:solidFill>
                <a:latin typeface="Segoe UI"/>
              </a:rPr>
              <a:t>“Click behaviour”</a:t>
            </a:r>
            <a:r>
              <a:rPr sz="1150" b="0" i="0" lang="en-US">
                <a:solidFill>
                  <a:srgbClr val="25333F"/>
                </a:solidFill>
                <a:latin typeface="Segoe UI"/>
              </a:rPr>
              <a:t> line tells you in advance whether a pop-up or a separate page will open.</a:t>
            </a:r>
          </a:p>
        </p:txBody>
      </p:sp>
      <p:sp>
        <p:nvSpPr>
          <p:cNvPr id="23" name="Oval 22"/>
          <p:cNvSpPr/>
          <p:nvPr/>
        </p:nvSpPr>
        <p:spPr>
          <a:xfrm>
            <a:off x="566928" y="47139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7551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70484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Save – the programme item afterwards appears </a:t>
            </a:r>
            <a:r>
              <a:rPr sz="1150" b="1" i="0" lang="en-US">
                <a:solidFill>
                  <a:srgbClr val="25333F"/>
                </a:solidFill>
                <a:latin typeface="Segoe UI"/>
              </a:rPr>
              <a:t>automatically on the exhibitor</a:t>
            </a:r>
            <a:r>
              <a:rPr sz="1150" b="0" i="0" lang="en-US">
                <a:solidFill>
                  <a:srgbClr val="25333F"/>
                </a:solidFill>
                <a:latin typeface="Segoe UI"/>
              </a:rPr>
              <a:t>.</a:t>
            </a:r>
          </a:p>
        </p:txBody>
      </p:sp>
      <p:sp>
        <p:nvSpPr>
          <p:cNvPr id="26" name="TextBox 25"/>
          <p:cNvSpPr txBox="1"/>
          <p:nvPr/>
        </p:nvSpPr>
        <p:spPr>
          <a:xfrm>
            <a:off x="950976" y="5106924"/>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That works both ways.</a:t>
            </a:r>
          </a:p>
        </p:txBody>
      </p:sp>
      <p:sp>
        <p:nvSpPr>
          <p:cNvPr id="27" name="Rectangle 26"/>
          <p:cNvSpPr/>
          <p:nvPr/>
        </p:nvSpPr>
        <p:spPr>
          <a:xfrm>
            <a:off x="5589727" y="1353312"/>
            <a:ext cx="603504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589727"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8116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30" name="Rectangle 29"/>
          <p:cNvSpPr/>
          <p:nvPr/>
        </p:nvSpPr>
        <p:spPr>
          <a:xfrm>
            <a:off x="5589727"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73603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2" name="Rectangle 31"/>
          <p:cNvSpPr/>
          <p:nvPr/>
        </p:nvSpPr>
        <p:spPr>
          <a:xfrm>
            <a:off x="558972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73603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4" name="Rectangle 33"/>
          <p:cNvSpPr/>
          <p:nvPr/>
        </p:nvSpPr>
        <p:spPr>
          <a:xfrm>
            <a:off x="558972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8640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6" name="TextBox 35"/>
          <p:cNvSpPr txBox="1"/>
          <p:nvPr/>
        </p:nvSpPr>
        <p:spPr>
          <a:xfrm>
            <a:off x="58640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7" name="TextBox 36"/>
          <p:cNvSpPr txBox="1"/>
          <p:nvPr/>
        </p:nvSpPr>
        <p:spPr>
          <a:xfrm>
            <a:off x="58640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38" name="TextBox 37"/>
          <p:cNvSpPr txBox="1"/>
          <p:nvPr/>
        </p:nvSpPr>
        <p:spPr>
          <a:xfrm>
            <a:off x="58640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9" name="TextBox 38"/>
          <p:cNvSpPr txBox="1"/>
          <p:nvPr/>
        </p:nvSpPr>
        <p:spPr>
          <a:xfrm>
            <a:off x="58640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40" name="TextBox 39"/>
          <p:cNvSpPr txBox="1"/>
          <p:nvPr/>
        </p:nvSpPr>
        <p:spPr>
          <a:xfrm>
            <a:off x="58640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1" name="TextBox 40"/>
          <p:cNvSpPr txBox="1"/>
          <p:nvPr/>
        </p:nvSpPr>
        <p:spPr>
          <a:xfrm>
            <a:off x="58640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2" name="TextBox 41"/>
          <p:cNvSpPr txBox="1"/>
          <p:nvPr/>
        </p:nvSpPr>
        <p:spPr>
          <a:xfrm>
            <a:off x="58640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3" name="TextBox 42"/>
          <p:cNvSpPr txBox="1"/>
          <p:nvPr/>
        </p:nvSpPr>
        <p:spPr>
          <a:xfrm>
            <a:off x="58640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4" name="TextBox 43"/>
          <p:cNvSpPr txBox="1"/>
          <p:nvPr/>
        </p:nvSpPr>
        <p:spPr>
          <a:xfrm>
            <a:off x="58640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5" name="TextBox 44"/>
          <p:cNvSpPr txBox="1"/>
          <p:nvPr/>
        </p:nvSpPr>
        <p:spPr>
          <a:xfrm>
            <a:off x="58640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6" name="TextBox 45"/>
          <p:cNvSpPr txBox="1"/>
          <p:nvPr/>
        </p:nvSpPr>
        <p:spPr>
          <a:xfrm>
            <a:off x="573603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7" name="TextBox 46"/>
          <p:cNvSpPr txBox="1"/>
          <p:nvPr/>
        </p:nvSpPr>
        <p:spPr>
          <a:xfrm>
            <a:off x="573603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8" name="TextBox 47"/>
          <p:cNvSpPr txBox="1"/>
          <p:nvPr/>
        </p:nvSpPr>
        <p:spPr>
          <a:xfrm>
            <a:off x="573603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49" name="Rectangle 48"/>
          <p:cNvSpPr/>
          <p:nvPr/>
        </p:nvSpPr>
        <p:spPr>
          <a:xfrm>
            <a:off x="7272223" y="1700784"/>
            <a:ext cx="4151375" cy="3108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7272223" y="170078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7272223" y="197510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381951" y="1769364"/>
            <a:ext cx="39319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Persons / Roles (optional)</a:t>
            </a:r>
          </a:p>
        </p:txBody>
      </p:sp>
      <p:sp>
        <p:nvSpPr>
          <p:cNvPr id="53" name="TextBox 52"/>
          <p:cNvSpPr txBox="1"/>
          <p:nvPr/>
        </p:nvSpPr>
        <p:spPr>
          <a:xfrm>
            <a:off x="7400239" y="2103120"/>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54" name="Rounded Rectangle 53"/>
          <p:cNvSpPr/>
          <p:nvPr/>
        </p:nvSpPr>
        <p:spPr>
          <a:xfrm>
            <a:off x="7400239" y="2313432"/>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1679" y="2363724"/>
            <a:ext cx="147218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Andrea from Anuma Handmade</a:t>
            </a:r>
          </a:p>
        </p:txBody>
      </p:sp>
      <p:sp>
        <p:nvSpPr>
          <p:cNvPr id="56" name="TextBox 55"/>
          <p:cNvSpPr txBox="1"/>
          <p:nvPr/>
        </p:nvSpPr>
        <p:spPr>
          <a:xfrm>
            <a:off x="9439351" y="2103120"/>
            <a:ext cx="185623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Role</a:t>
            </a:r>
          </a:p>
        </p:txBody>
      </p:sp>
      <p:sp>
        <p:nvSpPr>
          <p:cNvPr id="57" name="Rounded Rectangle 56"/>
          <p:cNvSpPr/>
          <p:nvPr/>
        </p:nvSpPr>
        <p:spPr>
          <a:xfrm>
            <a:off x="9439351" y="2313432"/>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9530791" y="2363724"/>
            <a:ext cx="147218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Exhibitor</a:t>
            </a:r>
          </a:p>
        </p:txBody>
      </p:sp>
      <p:sp>
        <p:nvSpPr>
          <p:cNvPr id="59" name="TextBox 58"/>
          <p:cNvSpPr txBox="1"/>
          <p:nvPr/>
        </p:nvSpPr>
        <p:spPr>
          <a:xfrm>
            <a:off x="11076127" y="236372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0" name="TextBox 59"/>
          <p:cNvSpPr txBox="1"/>
          <p:nvPr/>
        </p:nvSpPr>
        <p:spPr>
          <a:xfrm>
            <a:off x="7400239" y="2670048"/>
            <a:ext cx="389534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First speaker · Linked exhibitor (optional)</a:t>
            </a:r>
          </a:p>
        </p:txBody>
      </p:sp>
      <p:sp>
        <p:nvSpPr>
          <p:cNvPr id="61" name="Rounded Rectangle 60"/>
          <p:cNvSpPr/>
          <p:nvPr/>
        </p:nvSpPr>
        <p:spPr>
          <a:xfrm>
            <a:off x="7400239" y="2871216"/>
            <a:ext cx="3895343"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1679" y="2930652"/>
            <a:ext cx="219456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anuma</a:t>
            </a:r>
          </a:p>
        </p:txBody>
      </p:sp>
      <p:sp>
        <p:nvSpPr>
          <p:cNvPr id="63" name="Rectangle 62"/>
          <p:cNvSpPr/>
          <p:nvPr/>
        </p:nvSpPr>
        <p:spPr>
          <a:xfrm>
            <a:off x="7400239" y="3163824"/>
            <a:ext cx="3895343" cy="786384"/>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7418527" y="3200400"/>
            <a:ext cx="3858767" cy="34747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509967" y="3236976"/>
            <a:ext cx="3621023"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Anuma Handmade</a:t>
            </a:r>
          </a:p>
        </p:txBody>
      </p:sp>
      <p:sp>
        <p:nvSpPr>
          <p:cNvPr id="66" name="TextBox 65"/>
          <p:cNvSpPr txBox="1"/>
          <p:nvPr/>
        </p:nvSpPr>
        <p:spPr>
          <a:xfrm>
            <a:off x="7509967" y="3392424"/>
            <a:ext cx="3621023" cy="128016"/>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ID 4812 · Book Fair 2026 · Stand B14</a:t>
            </a:r>
          </a:p>
        </p:txBody>
      </p:sp>
      <p:sp>
        <p:nvSpPr>
          <p:cNvPr id="67" name="TextBox 66"/>
          <p:cNvSpPr txBox="1"/>
          <p:nvPr/>
        </p:nvSpPr>
        <p:spPr>
          <a:xfrm>
            <a:off x="7509967" y="3602736"/>
            <a:ext cx="3621023"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Anuma Design</a:t>
            </a:r>
          </a:p>
        </p:txBody>
      </p:sp>
      <p:sp>
        <p:nvSpPr>
          <p:cNvPr id="68" name="TextBox 67"/>
          <p:cNvSpPr txBox="1"/>
          <p:nvPr/>
        </p:nvSpPr>
        <p:spPr>
          <a:xfrm>
            <a:off x="7509967" y="3758184"/>
            <a:ext cx="3621023" cy="128016"/>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ID 4977 · Book Fair 2026 · Stand C03</a:t>
            </a:r>
          </a:p>
        </p:txBody>
      </p:sp>
      <p:sp>
        <p:nvSpPr>
          <p:cNvPr id="69" name="TextBox 68"/>
          <p:cNvSpPr txBox="1"/>
          <p:nvPr/>
        </p:nvSpPr>
        <p:spPr>
          <a:xfrm>
            <a:off x="7400239" y="4023360"/>
            <a:ext cx="1463040" cy="146304"/>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Selected</a:t>
            </a:r>
          </a:p>
        </p:txBody>
      </p:sp>
      <p:sp>
        <p:nvSpPr>
          <p:cNvPr id="70" name="Rounded Rectangle 69"/>
          <p:cNvSpPr/>
          <p:nvPr/>
        </p:nvSpPr>
        <p:spPr>
          <a:xfrm>
            <a:off x="7400239" y="4187952"/>
            <a:ext cx="1737360" cy="237744"/>
          </a:xfrm>
          <a:prstGeom prst="roundRect">
            <a:avLst>
              <a:gd name="adj" fmla="val 50000"/>
            </a:avLst>
          </a:prstGeom>
          <a:solidFill>
            <a:srgbClr val="EEF4FA"/>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528255" y="4238244"/>
            <a:ext cx="1335024" cy="146304"/>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Anuma Handmade · 4812</a:t>
            </a:r>
          </a:p>
        </p:txBody>
      </p:sp>
      <p:sp>
        <p:nvSpPr>
          <p:cNvPr id="72" name="TextBox 71"/>
          <p:cNvSpPr txBox="1"/>
          <p:nvPr/>
        </p:nvSpPr>
        <p:spPr>
          <a:xfrm>
            <a:off x="8918143" y="4229100"/>
            <a:ext cx="146304" cy="164592"/>
          </a:xfrm>
          <a:prstGeom prst="rect">
            <a:avLst/>
          </a:prstGeom>
          <a:noFill/>
        </p:spPr>
        <p:txBody>
          <a:bodyPr wrap="square" lIns="0" rIns="0" tIns="0" bIns="0" anchor="t">
            <a:spAutoFit/>
          </a:bodyPr>
          <a:lstStyle/>
          <a:p>
            <a:pPr algn="l">
              <a:lnSpc>
                <a:spcPct val="100000"/>
              </a:lnSpc>
            </a:pPr>
            <a:r>
              <a:rPr sz="900" b="1" i="0" lang="en-US">
                <a:solidFill>
                  <a:srgbClr val="2271B1"/>
                </a:solidFill>
                <a:latin typeface="Segoe UI"/>
              </a:rPr>
              <a:t>×</a:t>
            </a:r>
          </a:p>
        </p:txBody>
      </p:sp>
      <p:sp>
        <p:nvSpPr>
          <p:cNvPr id="73" name="TextBox 72"/>
          <p:cNvSpPr txBox="1"/>
          <p:nvPr/>
        </p:nvSpPr>
        <p:spPr>
          <a:xfrm>
            <a:off x="7400239" y="4535424"/>
            <a:ext cx="3895343" cy="146304"/>
          </a:xfrm>
          <a:prstGeom prst="rect">
            <a:avLst/>
          </a:prstGeom>
          <a:noFill/>
        </p:spPr>
        <p:txBody>
          <a:bodyPr wrap="square" lIns="0" rIns="0" tIns="0" bIns="0" anchor="t">
            <a:spAutoFit/>
          </a:bodyPr>
          <a:lstStyle/>
          <a:p>
            <a:pPr algn="l">
              <a:lnSpc>
                <a:spcPct val="100000"/>
              </a:lnSpc>
            </a:pPr>
            <a:r>
              <a:rPr sz="700" b="0" i="0" lang="en-US">
                <a:solidFill>
                  <a:srgbClr val="1E8E5A"/>
                </a:solidFill>
                <a:latin typeface="Segoe UI"/>
              </a:rPr>
              <a:t>Click behaviour: Opens as a pop-up on the current page.</a:t>
            </a:r>
          </a:p>
        </p:txBody>
      </p:sp>
      <p:sp>
        <p:nvSpPr>
          <p:cNvPr id="74" name="Oval 73"/>
          <p:cNvSpPr/>
          <p:nvPr/>
        </p:nvSpPr>
        <p:spPr>
          <a:xfrm>
            <a:off x="11259007"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11259007" y="2921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6" name="Oval 75"/>
          <p:cNvSpPr/>
          <p:nvPr/>
        </p:nvSpPr>
        <p:spPr>
          <a:xfrm>
            <a:off x="11259007" y="4169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11259007" y="42291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8" name="Rectangle 7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1" name="TextBox 8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In the front end the exhibitor appears as an </a:t>
            </a:r>
            <a:r>
              <a:rPr sz="1000" b="1" i="0" lang="en-US">
                <a:solidFill>
                  <a:srgbClr val="2B3844"/>
                </a:solidFill>
                <a:latin typeface="Segoe UI"/>
              </a:rPr>
              <a:t>entry of its own</a:t>
            </a:r>
            <a:r>
              <a:rPr sz="1000" b="0" i="0" lang="en-US">
                <a:solidFill>
                  <a:srgbClr val="2B3844"/>
                </a:solidFill>
                <a:latin typeface="Segoe UI"/>
              </a:rPr>
              <a:t> with image, type and country – on the detail page as well as in the pop-up; the exhibitor name is searchable. If another exhibitor is already stored here, that one stays: the exhibitor page only fills gaps.</a:t>
            </a:r>
          </a:p>
        </p:txBody>
      </p:sp>
      <p:sp>
        <p:nvSpPr>
          <p:cNvPr id="82" name="Rectangle 8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84" name="TextBox 8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70 / 140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5.6 · TICKET SYSTEM</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Ticket icon visibility per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Default</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item follows the global settings. That is right in almost every case.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Preset</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Hide Icon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Suppresses the ticket icon for this one entry – even if it is globally active. Ideal for a free opening address within a paid fair.</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Force Show Icon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Shows the icon even when it is globally switched off. For the one item that exceptionally does need tickets.</a:t>
            </a:r>
          </a:p>
        </p:txBody>
      </p:sp>
      <p:sp>
        <p:nvSpPr>
          <p:cNvPr id="19" name="Rectangle 18"/>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2" name="TextBox 21"/>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ticket button does not appear, check the chain from chapter 3: address stored? Global switch on? Visibility not set to “Hide Icon”?</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71 / 140</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 F: links and social media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Rectangle 27"/>
          <p:cNvSpPr/>
          <p:nvPr/>
        </p:nvSpPr>
        <p:spPr>
          <a:xfrm>
            <a:off x="2249424" y="1700784"/>
            <a:ext cx="4059935" cy="32918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Links &amp; Social Media (Optional)</a:t>
            </a:r>
          </a:p>
        </p:txBody>
      </p:sp>
      <p:sp>
        <p:nvSpPr>
          <p:cNvPr id="32" name="TextBox 31"/>
          <p:cNvSpPr txBox="1"/>
          <p:nvPr/>
        </p:nvSpPr>
        <p:spPr>
          <a:xfrm>
            <a:off x="2377440" y="2103120"/>
            <a:ext cx="38039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Web &amp; Shop</a:t>
            </a:r>
          </a:p>
        </p:txBody>
      </p:sp>
      <p:sp>
        <p:nvSpPr>
          <p:cNvPr id="33" name="Rectangle 32"/>
          <p:cNvSpPr/>
          <p:nvPr/>
        </p:nvSpPr>
        <p:spPr>
          <a:xfrm>
            <a:off x="2377440" y="2276856"/>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77440" y="2340864"/>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Website URL</a:t>
            </a:r>
          </a:p>
        </p:txBody>
      </p:sp>
      <p:sp>
        <p:nvSpPr>
          <p:cNvPr id="35" name="Rounded Rectangle 34"/>
          <p:cNvSpPr/>
          <p:nvPr/>
        </p:nvSpPr>
        <p:spPr>
          <a:xfrm>
            <a:off x="2377440"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468880" y="2555748"/>
            <a:ext cx="761999" cy="100583"/>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domain.com</a:t>
            </a:r>
          </a:p>
        </p:txBody>
      </p:sp>
      <p:sp>
        <p:nvSpPr>
          <p:cNvPr id="37" name="TextBox 36"/>
          <p:cNvSpPr txBox="1"/>
          <p:nvPr/>
        </p:nvSpPr>
        <p:spPr>
          <a:xfrm>
            <a:off x="3706368" y="2340864"/>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Shop</a:t>
            </a:r>
          </a:p>
        </p:txBody>
      </p:sp>
      <p:sp>
        <p:nvSpPr>
          <p:cNvPr id="38" name="Rounded Rectangle 37"/>
          <p:cNvSpPr/>
          <p:nvPr/>
        </p:nvSpPr>
        <p:spPr>
          <a:xfrm>
            <a:off x="3706368"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797808" y="2555748"/>
            <a:ext cx="761999" cy="100583"/>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myshop.com</a:t>
            </a:r>
          </a:p>
        </p:txBody>
      </p:sp>
      <p:sp>
        <p:nvSpPr>
          <p:cNvPr id="40" name="TextBox 39"/>
          <p:cNvSpPr txBox="1"/>
          <p:nvPr/>
        </p:nvSpPr>
        <p:spPr>
          <a:xfrm>
            <a:off x="5035296" y="2340864"/>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Etsy</a:t>
            </a:r>
          </a:p>
        </p:txBody>
      </p:sp>
      <p:sp>
        <p:nvSpPr>
          <p:cNvPr id="41" name="Rounded Rectangle 40"/>
          <p:cNvSpPr/>
          <p:nvPr/>
        </p:nvSpPr>
        <p:spPr>
          <a:xfrm>
            <a:off x="5035296"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126736" y="2555748"/>
            <a:ext cx="761999" cy="100583"/>
          </a:xfrm>
          <a:prstGeom prst="rect">
            <a:avLst/>
          </a:prstGeom>
          <a:noFill/>
        </p:spPr>
        <p:txBody>
          <a:bodyPr wrap="square" lIns="0" rIns="0" tIns="0" bIns="0" anchor="t">
            <a:spAutoFit/>
          </a:bodyPr>
          <a:lstStyle/>
          <a:p>
            <a:pPr algn="l">
              <a:lnSpc>
                <a:spcPct val="100000"/>
              </a:lnSpc>
            </a:pPr>
          </a:p>
        </p:txBody>
      </p:sp>
      <p:sp>
        <p:nvSpPr>
          <p:cNvPr id="43" name="TextBox 42"/>
          <p:cNvSpPr txBox="1"/>
          <p:nvPr/>
        </p:nvSpPr>
        <p:spPr>
          <a:xfrm>
            <a:off x="2377440" y="2798064"/>
            <a:ext cx="38039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Social Media</a:t>
            </a:r>
          </a:p>
        </p:txBody>
      </p:sp>
      <p:sp>
        <p:nvSpPr>
          <p:cNvPr id="44" name="Rectangle 43"/>
          <p:cNvSpPr/>
          <p:nvPr/>
        </p:nvSpPr>
        <p:spPr>
          <a:xfrm>
            <a:off x="2377440" y="2971800"/>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377440" y="3035808"/>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Instagram</a:t>
            </a:r>
          </a:p>
        </p:txBody>
      </p:sp>
      <p:sp>
        <p:nvSpPr>
          <p:cNvPr id="46" name="Rounded Rectangle 45"/>
          <p:cNvSpPr/>
          <p:nvPr/>
        </p:nvSpPr>
        <p:spPr>
          <a:xfrm>
            <a:off x="2377440"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68880" y="3250692"/>
            <a:ext cx="761999" cy="100583"/>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@myprofile</a:t>
            </a:r>
          </a:p>
        </p:txBody>
      </p:sp>
      <p:sp>
        <p:nvSpPr>
          <p:cNvPr id="48" name="TextBox 47"/>
          <p:cNvSpPr txBox="1"/>
          <p:nvPr/>
        </p:nvSpPr>
        <p:spPr>
          <a:xfrm>
            <a:off x="3706368" y="3035808"/>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TikTok</a:t>
            </a:r>
          </a:p>
        </p:txBody>
      </p:sp>
      <p:sp>
        <p:nvSpPr>
          <p:cNvPr id="49" name="Rounded Rectangle 48"/>
          <p:cNvSpPr/>
          <p:nvPr/>
        </p:nvSpPr>
        <p:spPr>
          <a:xfrm>
            <a:off x="3706368"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3797808" y="3250692"/>
            <a:ext cx="761999" cy="100583"/>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@myprofile</a:t>
            </a:r>
          </a:p>
        </p:txBody>
      </p:sp>
      <p:sp>
        <p:nvSpPr>
          <p:cNvPr id="51" name="TextBox 50"/>
          <p:cNvSpPr txBox="1"/>
          <p:nvPr/>
        </p:nvSpPr>
        <p:spPr>
          <a:xfrm>
            <a:off x="5035296" y="3035808"/>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Facebook</a:t>
            </a:r>
          </a:p>
        </p:txBody>
      </p:sp>
      <p:sp>
        <p:nvSpPr>
          <p:cNvPr id="52" name="Rounded Rectangle 51"/>
          <p:cNvSpPr/>
          <p:nvPr/>
        </p:nvSpPr>
        <p:spPr>
          <a:xfrm>
            <a:off x="5035296"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126736" y="3250692"/>
            <a:ext cx="761999" cy="100583"/>
          </a:xfrm>
          <a:prstGeom prst="rect">
            <a:avLst/>
          </a:prstGeom>
          <a:noFill/>
        </p:spPr>
        <p:txBody>
          <a:bodyPr wrap="square" lIns="0" rIns="0" tIns="0" bIns="0" anchor="t">
            <a:spAutoFit/>
          </a:bodyPr>
          <a:lstStyle/>
          <a:p>
            <a:pPr algn="l">
              <a:lnSpc>
                <a:spcPct val="100000"/>
              </a:lnSpc>
            </a:pPr>
          </a:p>
        </p:txBody>
      </p:sp>
      <p:sp>
        <p:nvSpPr>
          <p:cNvPr id="54" name="TextBox 53"/>
          <p:cNvSpPr txBox="1"/>
          <p:nvPr/>
        </p:nvSpPr>
        <p:spPr>
          <a:xfrm>
            <a:off x="2377440" y="3456432"/>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Twitter / X</a:t>
            </a:r>
          </a:p>
        </p:txBody>
      </p:sp>
      <p:sp>
        <p:nvSpPr>
          <p:cNvPr id="55" name="Rounded Rectangle 54"/>
          <p:cNvSpPr/>
          <p:nvPr/>
        </p:nvSpPr>
        <p:spPr>
          <a:xfrm>
            <a:off x="2377440"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2468880" y="3671316"/>
            <a:ext cx="761999" cy="100583"/>
          </a:xfrm>
          <a:prstGeom prst="rect">
            <a:avLst/>
          </a:prstGeom>
          <a:noFill/>
        </p:spPr>
        <p:txBody>
          <a:bodyPr wrap="square" lIns="0" rIns="0" tIns="0" bIns="0" anchor="t">
            <a:spAutoFit/>
          </a:bodyPr>
          <a:lstStyle/>
          <a:p>
            <a:pPr algn="l">
              <a:lnSpc>
                <a:spcPct val="100000"/>
              </a:lnSpc>
            </a:pPr>
          </a:p>
        </p:txBody>
      </p:sp>
      <p:sp>
        <p:nvSpPr>
          <p:cNvPr id="57" name="TextBox 56"/>
          <p:cNvSpPr txBox="1"/>
          <p:nvPr/>
        </p:nvSpPr>
        <p:spPr>
          <a:xfrm>
            <a:off x="3706368" y="3456432"/>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Bluesky</a:t>
            </a:r>
          </a:p>
        </p:txBody>
      </p:sp>
      <p:sp>
        <p:nvSpPr>
          <p:cNvPr id="58" name="Rounded Rectangle 57"/>
          <p:cNvSpPr/>
          <p:nvPr/>
        </p:nvSpPr>
        <p:spPr>
          <a:xfrm>
            <a:off x="3706368"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797808" y="3671316"/>
            <a:ext cx="761999" cy="100583"/>
          </a:xfrm>
          <a:prstGeom prst="rect">
            <a:avLst/>
          </a:prstGeom>
          <a:noFill/>
        </p:spPr>
        <p:txBody>
          <a:bodyPr wrap="square" lIns="0" rIns="0" tIns="0" bIns="0" anchor="t">
            <a:spAutoFit/>
          </a:bodyPr>
          <a:lstStyle/>
          <a:p>
            <a:pPr algn="l">
              <a:lnSpc>
                <a:spcPct val="100000"/>
              </a:lnSpc>
            </a:pPr>
          </a:p>
        </p:txBody>
      </p:sp>
      <p:sp>
        <p:nvSpPr>
          <p:cNvPr id="60" name="TextBox 59"/>
          <p:cNvSpPr txBox="1"/>
          <p:nvPr/>
        </p:nvSpPr>
        <p:spPr>
          <a:xfrm>
            <a:off x="5035296" y="3456432"/>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Threads</a:t>
            </a:r>
          </a:p>
        </p:txBody>
      </p:sp>
      <p:sp>
        <p:nvSpPr>
          <p:cNvPr id="61" name="Rounded Rectangle 60"/>
          <p:cNvSpPr/>
          <p:nvPr/>
        </p:nvSpPr>
        <p:spPr>
          <a:xfrm>
            <a:off x="5035296"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126736" y="3671316"/>
            <a:ext cx="761999" cy="100583"/>
          </a:xfrm>
          <a:prstGeom prst="rect">
            <a:avLst/>
          </a:prstGeom>
          <a:noFill/>
        </p:spPr>
        <p:txBody>
          <a:bodyPr wrap="square" lIns="0" rIns="0" tIns="0" bIns="0" anchor="t">
            <a:spAutoFit/>
          </a:bodyPr>
          <a:lstStyle/>
          <a:p>
            <a:pPr algn="l">
              <a:lnSpc>
                <a:spcPct val="100000"/>
              </a:lnSpc>
            </a:pPr>
          </a:p>
        </p:txBody>
      </p:sp>
      <p:sp>
        <p:nvSpPr>
          <p:cNvPr id="63" name="TextBox 62"/>
          <p:cNvSpPr txBox="1"/>
          <p:nvPr/>
        </p:nvSpPr>
        <p:spPr>
          <a:xfrm>
            <a:off x="2377440" y="3913632"/>
            <a:ext cx="38039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Community &amp; Messenger</a:t>
            </a:r>
          </a:p>
        </p:txBody>
      </p:sp>
      <p:sp>
        <p:nvSpPr>
          <p:cNvPr id="64" name="Rectangle 63"/>
          <p:cNvSpPr/>
          <p:nvPr/>
        </p:nvSpPr>
        <p:spPr>
          <a:xfrm>
            <a:off x="2377440" y="4087368"/>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77440" y="4151376"/>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Discord</a:t>
            </a:r>
          </a:p>
        </p:txBody>
      </p:sp>
      <p:sp>
        <p:nvSpPr>
          <p:cNvPr id="66" name="Rounded Rectangle 65"/>
          <p:cNvSpPr/>
          <p:nvPr/>
        </p:nvSpPr>
        <p:spPr>
          <a:xfrm>
            <a:off x="2377440"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468880" y="4366260"/>
            <a:ext cx="761999" cy="100583"/>
          </a:xfrm>
          <a:prstGeom prst="rect">
            <a:avLst/>
          </a:prstGeom>
          <a:noFill/>
        </p:spPr>
        <p:txBody>
          <a:bodyPr wrap="square" lIns="0" rIns="0" tIns="0" bIns="0" anchor="t">
            <a:spAutoFit/>
          </a:bodyPr>
          <a:lstStyle/>
          <a:p>
            <a:pPr algn="l">
              <a:lnSpc>
                <a:spcPct val="100000"/>
              </a:lnSpc>
            </a:pPr>
          </a:p>
        </p:txBody>
      </p:sp>
      <p:sp>
        <p:nvSpPr>
          <p:cNvPr id="68" name="TextBox 67"/>
          <p:cNvSpPr txBox="1"/>
          <p:nvPr/>
        </p:nvSpPr>
        <p:spPr>
          <a:xfrm>
            <a:off x="3706368" y="4151376"/>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WhatsApp</a:t>
            </a:r>
          </a:p>
        </p:txBody>
      </p:sp>
      <p:sp>
        <p:nvSpPr>
          <p:cNvPr id="69" name="Rounded Rectangle 68"/>
          <p:cNvSpPr/>
          <p:nvPr/>
        </p:nvSpPr>
        <p:spPr>
          <a:xfrm>
            <a:off x="3706368"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797808" y="4366260"/>
            <a:ext cx="761999" cy="100583"/>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+441234567890</a:t>
            </a:r>
          </a:p>
        </p:txBody>
      </p:sp>
      <p:sp>
        <p:nvSpPr>
          <p:cNvPr id="71" name="TextBox 70"/>
          <p:cNvSpPr txBox="1"/>
          <p:nvPr/>
        </p:nvSpPr>
        <p:spPr>
          <a:xfrm>
            <a:off x="5035296" y="4151376"/>
            <a:ext cx="1146047"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Telegram</a:t>
            </a:r>
          </a:p>
        </p:txBody>
      </p:sp>
      <p:sp>
        <p:nvSpPr>
          <p:cNvPr id="72" name="Rounded Rectangle 71"/>
          <p:cNvSpPr/>
          <p:nvPr/>
        </p:nvSpPr>
        <p:spPr>
          <a:xfrm>
            <a:off x="5035296"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126736" y="4366260"/>
            <a:ext cx="761999" cy="100583"/>
          </a:xfrm>
          <a:prstGeom prst="rect">
            <a:avLst/>
          </a:prstGeom>
          <a:noFill/>
        </p:spPr>
        <p:txBody>
          <a:bodyPr wrap="square" lIns="0" rIns="0" tIns="0" bIns="0" anchor="t">
            <a:spAutoFit/>
          </a:bodyPr>
          <a:lstStyle/>
          <a:p>
            <a:pPr algn="l">
              <a:lnSpc>
                <a:spcPct val="100000"/>
              </a:lnSpc>
            </a:pPr>
          </a:p>
        </p:txBody>
      </p:sp>
      <p:sp>
        <p:nvSpPr>
          <p:cNvPr id="74" name="TextBox 73"/>
          <p:cNvSpPr txBox="1"/>
          <p:nvPr/>
        </p:nvSpPr>
        <p:spPr>
          <a:xfrm>
            <a:off x="2377440" y="4608576"/>
            <a:ext cx="3803903"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 Video &amp; Music · Professional · Portfolio &amp; Support · Contact</a:t>
            </a:r>
          </a:p>
        </p:txBody>
      </p:sp>
      <p:sp>
        <p:nvSpPr>
          <p:cNvPr id="75" name="TextBox 74"/>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enter here</a:t>
            </a:r>
          </a:p>
        </p:txBody>
      </p:sp>
      <p:sp>
        <p:nvSpPr>
          <p:cNvPr id="76" name="TextBox 75"/>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25 fields in seven groups</a:t>
            </a:r>
          </a:p>
        </p:txBody>
      </p:sp>
      <p:sp>
        <p:nvSpPr>
          <p:cNvPr id="77" name="TextBox 76"/>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Web &amp; Shop, Social Media, Video &amp; Music, Community &amp; Messenger, Professional, Portfolio &amp; Support, Contact – plus the internal info page.</a:t>
            </a:r>
          </a:p>
        </p:txBody>
      </p:sp>
      <p:sp>
        <p:nvSpPr>
          <p:cNvPr id="78" name="TextBox 77"/>
          <p:cNvSpPr txBox="1"/>
          <p:nvPr/>
        </p:nvSpPr>
        <p:spPr>
          <a:xfrm>
            <a:off x="6922008" y="2486406"/>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Short forms are enough</a:t>
            </a:r>
          </a:p>
        </p:txBody>
      </p:sp>
      <p:sp>
        <p:nvSpPr>
          <p:cNvPr id="79" name="TextBox 78"/>
          <p:cNvSpPr txBox="1"/>
          <p:nvPr/>
        </p:nvSpPr>
        <p:spPr>
          <a:xfrm>
            <a:off x="6922008" y="2706116"/>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Consolas"/>
              </a:rPr>
              <a:t>@myprofile</a:t>
            </a:r>
            <a:r>
              <a:rPr sz="1000" b="0" i="0" lang="en-US">
                <a:solidFill>
                  <a:srgbClr val="3B4A57"/>
                </a:solidFill>
                <a:latin typeface="Segoe UI"/>
              </a:rPr>
              <a:t> becomes the full Instagram address, </a:t>
            </a:r>
            <a:r>
              <a:rPr sz="1000" b="0" i="0" lang="en-US">
                <a:solidFill>
                  <a:srgbClr val="3B4A57"/>
                </a:solidFill>
                <a:latin typeface="Consolas"/>
              </a:rPr>
              <a:t>+44 1234 567890</a:t>
            </a:r>
            <a:r>
              <a:rPr sz="1000" b="0" i="0" lang="en-US">
                <a:solidFill>
                  <a:srgbClr val="3B4A57"/>
                </a:solidFill>
                <a:latin typeface="Segoe UI"/>
              </a:rPr>
              <a:t> in the WhatsApp field a </a:t>
            </a:r>
            <a:r>
              <a:rPr sz="1000" b="0" i="0" lang="en-US">
                <a:solidFill>
                  <a:srgbClr val="3B4A57"/>
                </a:solidFill>
                <a:latin typeface="Consolas"/>
              </a:rPr>
              <a:t>wa.me</a:t>
            </a:r>
            <a:r>
              <a:rPr sz="1000" b="0" i="0" lang="en-US">
                <a:solidFill>
                  <a:srgbClr val="3B4A57"/>
                </a:solidFill>
                <a:latin typeface="Segoe UI"/>
              </a:rPr>
              <a:t> link.</a:t>
            </a:r>
          </a:p>
        </p:txBody>
      </p:sp>
      <p:sp>
        <p:nvSpPr>
          <p:cNvPr id="80" name="TextBox 79"/>
          <p:cNvSpPr txBox="1"/>
          <p:nvPr/>
        </p:nvSpPr>
        <p:spPr>
          <a:xfrm>
            <a:off x="6922008" y="3235452"/>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Email</a:t>
            </a:r>
          </a:p>
        </p:txBody>
      </p:sp>
      <p:sp>
        <p:nvSpPr>
          <p:cNvPr id="81" name="TextBox 80"/>
          <p:cNvSpPr txBox="1"/>
          <p:nvPr/>
        </p:nvSpPr>
        <p:spPr>
          <a:xfrm>
            <a:off x="6922008" y="3455161"/>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button opens the mail program; in the page source the address is obfuscated against address harvesters.</a:t>
            </a:r>
          </a:p>
        </p:txBody>
      </p:sp>
      <p:sp>
        <p:nvSpPr>
          <p:cNvPr id="82" name="TextBox 81"/>
          <p:cNvSpPr txBox="1"/>
          <p:nvPr/>
        </p:nvSpPr>
        <p:spPr>
          <a:xfrm>
            <a:off x="6922008" y="3984498"/>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All optional</a:t>
            </a:r>
          </a:p>
        </p:txBody>
      </p:sp>
      <p:sp>
        <p:nvSpPr>
          <p:cNvPr id="83" name="TextBox 82"/>
          <p:cNvSpPr txBox="1"/>
          <p:nvPr/>
        </p:nvSpPr>
        <p:spPr>
          <a:xfrm>
            <a:off x="6922008" y="4204208"/>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Empty fields do not appear in the front end at all. The order of the groups is the order of the buttons.</a:t>
            </a:r>
          </a:p>
        </p:txBody>
      </p:sp>
      <p:sp>
        <p:nvSpPr>
          <p:cNvPr id="84" name="Rectangle 8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86" name="TextBox 8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72 / 140</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Area G: the right-hand sidebar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Categories</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Select every applicable subject. They let your guests filter in the front end.</a:t>
            </a:r>
          </a:p>
        </p:txBody>
      </p:sp>
      <p:sp>
        <p:nvSpPr>
          <p:cNvPr id="9" name="Oval 8"/>
          <p:cNvSpPr/>
          <p:nvPr/>
        </p:nvSpPr>
        <p:spPr>
          <a:xfrm>
            <a:off x="566928" y="213779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46351"/>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Primary Category (Badge)</a:t>
            </a:r>
          </a:p>
        </p:txBody>
      </p:sp>
      <p:sp>
        <p:nvSpPr>
          <p:cNvPr id="11" name="TextBox 10"/>
          <p:cNvSpPr txBox="1"/>
          <p:nvPr/>
        </p:nvSpPr>
        <p:spPr>
          <a:xfrm>
            <a:off x="841247" y="2305177"/>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Determines which </a:t>
            </a:r>
            <a:r>
              <a:rPr sz="1150" b="1" i="0" lang="en-US">
                <a:solidFill>
                  <a:srgbClr val="3B4A57"/>
                </a:solidFill>
                <a:latin typeface="Segoe UI"/>
              </a:rPr>
              <a:t>one</a:t>
            </a:r>
            <a:r>
              <a:rPr sz="1150" b="0" i="0" lang="en-US">
                <a:solidFill>
                  <a:srgbClr val="3B4A57"/>
                </a:solidFill>
                <a:latin typeface="Segoe UI"/>
              </a:rPr>
              <a:t> category appears as the coloured badge on the tile. </a:t>
            </a:r>
            <a:r>
              <a:rPr sz="1150" b="1" i="0" lang="en-US">
                <a:solidFill>
                  <a:srgbClr val="3B4A57"/>
                </a:solidFill>
                <a:latin typeface="Segoe UI"/>
              </a:rPr>
              <a:t>The save trick:</a:t>
            </a:r>
            <a:r>
              <a:rPr sz="1150" b="0" i="0" lang="en-US">
                <a:solidFill>
                  <a:srgbClr val="3B4A57"/>
                </a:solidFill>
                <a:latin typeface="Segoe UI"/>
              </a:rPr>
              <a:t> on a new entry this drop-down is empty at first. Choose the categories first, save once – then your selection is available. Without a manual choice the system takes the alphabetically first one.</a:t>
            </a:r>
          </a:p>
        </p:txBody>
      </p:sp>
      <p:sp>
        <p:nvSpPr>
          <p:cNvPr id="12" name="Oval 11"/>
          <p:cNvSpPr/>
          <p:nvPr/>
        </p:nvSpPr>
        <p:spPr>
          <a:xfrm>
            <a:off x="566928" y="300901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917571"/>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Featured image</a:t>
            </a:r>
          </a:p>
        </p:txBody>
      </p:sp>
      <p:sp>
        <p:nvSpPr>
          <p:cNvPr id="14" name="TextBox 13"/>
          <p:cNvSpPr txBox="1"/>
          <p:nvPr/>
        </p:nvSpPr>
        <p:spPr>
          <a:xfrm>
            <a:off x="841247" y="3176397"/>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Appears in the grid view, timetable and detail view. Without an image of its own, the programme item automatically inherits the image of its main event, then that of the venue, and only then does the global placeholder apply.</a:t>
            </a:r>
          </a:p>
        </p:txBody>
      </p:sp>
      <p:sp>
        <p:nvSpPr>
          <p:cNvPr id="15" name="Rectangle 14"/>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8" name="TextBox 17"/>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save trick with the primary category surprises many people. The reason is simple: the drop-down can only offer categories that are already assigned to the entry and saved.</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73 / 140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Multi-day events: Doors Open and Doors Close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a:t>
            </a:r>
            <a:r>
              <a:rPr sz="1150" b="1" i="0" lang="en-US">
                <a:solidFill>
                  <a:srgbClr val="25333F"/>
                </a:solidFill>
                <a:latin typeface="Segoe UI"/>
              </a:rPr>
              <a:t>main event</a:t>
            </a:r>
            <a:r>
              <a:rPr sz="1150" b="0" i="0" lang="en-US">
                <a:solidFill>
                  <a:srgbClr val="25333F"/>
                </a:solidFill>
                <a:latin typeface="Segoe UI"/>
              </a:rPr>
              <a:t> – not a programme item.</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“Event Data” box the block </a:t>
            </a:r>
            <a:r>
              <a:rPr sz="1150" b="1" i="0" lang="en-US">
                <a:solidFill>
                  <a:srgbClr val="25333F"/>
                </a:solidFill>
                <a:latin typeface="Segoe UI"/>
              </a:rPr>
              <a:t>Timetable Daily Hours</a:t>
            </a:r>
            <a:r>
              <a:rPr sz="1150" b="0" i="0" lang="en-US">
                <a:solidFill>
                  <a:srgbClr val="25333F"/>
                </a:solidFill>
                <a:latin typeface="Segoe UI"/>
              </a:rPr>
              <a:t> appears.</a:t>
            </a:r>
          </a:p>
        </p:txBody>
      </p:sp>
      <p:sp>
        <p:nvSpPr>
          <p:cNvPr id="12" name="TextBox 11"/>
          <p:cNvSpPr txBox="1"/>
          <p:nvPr/>
        </p:nvSpPr>
        <p:spPr>
          <a:xfrm>
            <a:off x="950976" y="2171319"/>
            <a:ext cx="41358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plugin works out on its own every day on which items of this event take place.</a:t>
            </a:r>
          </a:p>
        </p:txBody>
      </p:sp>
      <p:sp>
        <p:nvSpPr>
          <p:cNvPr id="13" name="Oval 12"/>
          <p:cNvSpPr/>
          <p:nvPr/>
        </p:nvSpPr>
        <p:spPr>
          <a:xfrm>
            <a:off x="566928" y="27077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98623"/>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For each day enter </a:t>
            </a:r>
            <a:r>
              <a:rPr sz="1150" b="1" i="0" lang="en-US">
                <a:solidFill>
                  <a:srgbClr val="25333F"/>
                </a:solidFill>
                <a:latin typeface="Segoe UI"/>
              </a:rPr>
              <a:t>Start (Doors Open)</a:t>
            </a:r>
            <a:r>
              <a:rPr sz="1150" b="0" i="0" lang="en-US">
                <a:solidFill>
                  <a:srgbClr val="25333F"/>
                </a:solidFill>
                <a:latin typeface="Segoe UI"/>
              </a:rPr>
              <a:t> and </a:t>
            </a:r>
            <a:r>
              <a:rPr sz="1150" b="1" i="0" lang="en-US">
                <a:solidFill>
                  <a:srgbClr val="25333F"/>
                </a:solidFill>
                <a:latin typeface="Segoe UI"/>
              </a:rPr>
              <a:t>End (Doors Close)</a:t>
            </a:r>
            <a:r>
              <a:rPr sz="1150" b="0" i="0" lang="en-US">
                <a:solidFill>
                  <a:srgbClr val="25333F"/>
                </a:solidFill>
                <a:latin typeface="Segoe UI"/>
              </a:rPr>
              <a:t>.</a:t>
            </a:r>
          </a:p>
        </p:txBody>
      </p:sp>
      <p:sp>
        <p:nvSpPr>
          <p:cNvPr id="16" name="Oval 15"/>
          <p:cNvSpPr/>
          <p:nvPr/>
        </p:nvSpPr>
        <p:spPr>
          <a:xfrm>
            <a:off x="566928" y="33018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292729"/>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Save. The timetable now shows a </a:t>
            </a:r>
            <a:r>
              <a:rPr sz="1150" b="1" i="0" lang="en-US">
                <a:solidFill>
                  <a:srgbClr val="25333F"/>
                </a:solidFill>
                <a:latin typeface="Segoe UI"/>
              </a:rPr>
              <a:t>green</a:t>
            </a:r>
            <a:r>
              <a:rPr sz="1150" b="0" i="0" lang="en-US">
                <a:solidFill>
                  <a:srgbClr val="25333F"/>
                </a:solidFill>
                <a:latin typeface="Segoe UI"/>
              </a:rPr>
              <a:t> line for admission and an </a:t>
            </a:r>
            <a:r>
              <a:rPr sz="1150" b="1" i="0" lang="en-US">
                <a:solidFill>
                  <a:srgbClr val="25333F"/>
                </a:solidFill>
                <a:latin typeface="Segoe UI"/>
              </a:rPr>
              <a:t>orange</a:t>
            </a:r>
            <a:r>
              <a:rPr sz="1150" b="0" i="0" lang="en-US">
                <a:solidFill>
                  <a:srgbClr val="25333F"/>
                </a:solidFill>
                <a:latin typeface="Segoe UI"/>
              </a:rPr>
              <a:t> line for the end of each day.</a:t>
            </a:r>
          </a:p>
        </p:txBody>
      </p:sp>
      <p:sp>
        <p:nvSpPr>
          <p:cNvPr id="19" name="Rectangle 18"/>
          <p:cNvSpPr/>
          <p:nvPr/>
        </p:nvSpPr>
        <p:spPr>
          <a:xfrm>
            <a:off x="5498287" y="1353312"/>
            <a:ext cx="612648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498287" y="1353312"/>
            <a:ext cx="61264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58972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2" name="Rectangle 21"/>
          <p:cNvSpPr/>
          <p:nvPr/>
        </p:nvSpPr>
        <p:spPr>
          <a:xfrm>
            <a:off x="549828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4459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4" name="Rectangle 23"/>
          <p:cNvSpPr/>
          <p:nvPr/>
        </p:nvSpPr>
        <p:spPr>
          <a:xfrm>
            <a:off x="54982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4459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26" name="Rectangle 25"/>
          <p:cNvSpPr/>
          <p:nvPr/>
        </p:nvSpPr>
        <p:spPr>
          <a:xfrm>
            <a:off x="549828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77260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28" name="TextBox 27"/>
          <p:cNvSpPr txBox="1"/>
          <p:nvPr/>
        </p:nvSpPr>
        <p:spPr>
          <a:xfrm>
            <a:off x="577260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29" name="TextBox 28"/>
          <p:cNvSpPr txBox="1"/>
          <p:nvPr/>
        </p:nvSpPr>
        <p:spPr>
          <a:xfrm>
            <a:off x="577260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30" name="TextBox 29"/>
          <p:cNvSpPr txBox="1"/>
          <p:nvPr/>
        </p:nvSpPr>
        <p:spPr>
          <a:xfrm>
            <a:off x="577260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1" name="TextBox 30"/>
          <p:cNvSpPr txBox="1"/>
          <p:nvPr/>
        </p:nvSpPr>
        <p:spPr>
          <a:xfrm>
            <a:off x="577260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2" name="TextBox 31"/>
          <p:cNvSpPr txBox="1"/>
          <p:nvPr/>
        </p:nvSpPr>
        <p:spPr>
          <a:xfrm>
            <a:off x="577260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3" name="TextBox 32"/>
          <p:cNvSpPr txBox="1"/>
          <p:nvPr/>
        </p:nvSpPr>
        <p:spPr>
          <a:xfrm>
            <a:off x="577260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4" name="TextBox 33"/>
          <p:cNvSpPr txBox="1"/>
          <p:nvPr/>
        </p:nvSpPr>
        <p:spPr>
          <a:xfrm>
            <a:off x="577260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5" name="TextBox 34"/>
          <p:cNvSpPr txBox="1"/>
          <p:nvPr/>
        </p:nvSpPr>
        <p:spPr>
          <a:xfrm>
            <a:off x="577260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6" name="TextBox 35"/>
          <p:cNvSpPr txBox="1"/>
          <p:nvPr/>
        </p:nvSpPr>
        <p:spPr>
          <a:xfrm>
            <a:off x="577260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7" name="TextBox 36"/>
          <p:cNvSpPr txBox="1"/>
          <p:nvPr/>
        </p:nvSpPr>
        <p:spPr>
          <a:xfrm>
            <a:off x="577260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38" name="TextBox 37"/>
          <p:cNvSpPr txBox="1"/>
          <p:nvPr/>
        </p:nvSpPr>
        <p:spPr>
          <a:xfrm>
            <a:off x="7180783" y="1700784"/>
            <a:ext cx="3657600" cy="201168"/>
          </a:xfrm>
          <a:prstGeom prst="rect">
            <a:avLst/>
          </a:prstGeom>
          <a:noFill/>
        </p:spPr>
        <p:txBody>
          <a:bodyPr wrap="square" lIns="0" rIns="0" tIns="0" bIns="0" anchor="t">
            <a:spAutoFit/>
          </a:bodyPr>
          <a:lstStyle/>
          <a:p>
            <a:pPr algn="l">
              <a:lnSpc>
                <a:spcPct val="100000"/>
              </a:lnSpc>
            </a:pPr>
            <a:r>
              <a:rPr sz="1000" b="0" i="0" lang="en-US">
                <a:solidFill>
                  <a:srgbClr val="1F2933"/>
                </a:solidFill>
                <a:latin typeface="Segoe UI"/>
              </a:rPr>
              <a:t>Book Fair 2026 · main event</a:t>
            </a:r>
          </a:p>
        </p:txBody>
      </p:sp>
      <p:sp>
        <p:nvSpPr>
          <p:cNvPr id="39" name="Rectangle 38"/>
          <p:cNvSpPr/>
          <p:nvPr/>
        </p:nvSpPr>
        <p:spPr>
          <a:xfrm>
            <a:off x="7180783" y="2011680"/>
            <a:ext cx="4242816" cy="2331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7180783" y="2011680"/>
            <a:ext cx="42428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7180783" y="2286000"/>
            <a:ext cx="42428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290511" y="2080260"/>
            <a:ext cx="40233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Timetable Daily Hours (Doors Open / Close)</a:t>
            </a:r>
          </a:p>
        </p:txBody>
      </p:sp>
      <p:sp>
        <p:nvSpPr>
          <p:cNvPr id="43" name="TextBox 42"/>
          <p:cNvSpPr txBox="1"/>
          <p:nvPr/>
        </p:nvSpPr>
        <p:spPr>
          <a:xfrm>
            <a:off x="7308799" y="2468880"/>
            <a:ext cx="1188720" cy="164592"/>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Friday, 12 June 2026</a:t>
            </a:r>
          </a:p>
        </p:txBody>
      </p:sp>
      <p:sp>
        <p:nvSpPr>
          <p:cNvPr id="44" name="TextBox 43"/>
          <p:cNvSpPr txBox="1"/>
          <p:nvPr/>
        </p:nvSpPr>
        <p:spPr>
          <a:xfrm>
            <a:off x="8588959" y="2414016"/>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(Doors Open)</a:t>
            </a:r>
          </a:p>
        </p:txBody>
      </p:sp>
      <p:sp>
        <p:nvSpPr>
          <p:cNvPr id="45" name="Rounded Rectangle 44"/>
          <p:cNvSpPr/>
          <p:nvPr/>
        </p:nvSpPr>
        <p:spPr>
          <a:xfrm>
            <a:off x="8588959" y="2587752"/>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80399" y="2638044"/>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09:00</a:t>
            </a:r>
          </a:p>
        </p:txBody>
      </p:sp>
      <p:sp>
        <p:nvSpPr>
          <p:cNvPr id="47" name="TextBox 46"/>
          <p:cNvSpPr txBox="1"/>
          <p:nvPr/>
        </p:nvSpPr>
        <p:spPr>
          <a:xfrm>
            <a:off x="10125151" y="2414016"/>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End (Doors Close)</a:t>
            </a:r>
          </a:p>
        </p:txBody>
      </p:sp>
      <p:sp>
        <p:nvSpPr>
          <p:cNvPr id="48" name="Rounded Rectangle 47"/>
          <p:cNvSpPr/>
          <p:nvPr/>
        </p:nvSpPr>
        <p:spPr>
          <a:xfrm>
            <a:off x="10125151" y="2587752"/>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216591" y="2638044"/>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22:00</a:t>
            </a:r>
          </a:p>
        </p:txBody>
      </p:sp>
      <p:sp>
        <p:nvSpPr>
          <p:cNvPr id="50" name="TextBox 49"/>
          <p:cNvSpPr txBox="1"/>
          <p:nvPr/>
        </p:nvSpPr>
        <p:spPr>
          <a:xfrm>
            <a:off x="7308799" y="3072384"/>
            <a:ext cx="1188720" cy="164592"/>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Saturday, 13 June 2026</a:t>
            </a:r>
          </a:p>
        </p:txBody>
      </p:sp>
      <p:sp>
        <p:nvSpPr>
          <p:cNvPr id="51" name="TextBox 50"/>
          <p:cNvSpPr txBox="1"/>
          <p:nvPr/>
        </p:nvSpPr>
        <p:spPr>
          <a:xfrm>
            <a:off x="8588959" y="3017520"/>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(Doors Open)</a:t>
            </a:r>
          </a:p>
        </p:txBody>
      </p:sp>
      <p:sp>
        <p:nvSpPr>
          <p:cNvPr id="52" name="Rounded Rectangle 51"/>
          <p:cNvSpPr/>
          <p:nvPr/>
        </p:nvSpPr>
        <p:spPr>
          <a:xfrm>
            <a:off x="8588959" y="3191256"/>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8680399" y="3241548"/>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09:00</a:t>
            </a:r>
          </a:p>
        </p:txBody>
      </p:sp>
      <p:sp>
        <p:nvSpPr>
          <p:cNvPr id="54" name="TextBox 53"/>
          <p:cNvSpPr txBox="1"/>
          <p:nvPr/>
        </p:nvSpPr>
        <p:spPr>
          <a:xfrm>
            <a:off x="10125151" y="3017520"/>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End (Doors Close)</a:t>
            </a:r>
          </a:p>
        </p:txBody>
      </p:sp>
      <p:sp>
        <p:nvSpPr>
          <p:cNvPr id="55" name="Rounded Rectangle 54"/>
          <p:cNvSpPr/>
          <p:nvPr/>
        </p:nvSpPr>
        <p:spPr>
          <a:xfrm>
            <a:off x="10125151" y="3191256"/>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16591" y="3241548"/>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22:00</a:t>
            </a:r>
          </a:p>
        </p:txBody>
      </p:sp>
      <p:sp>
        <p:nvSpPr>
          <p:cNvPr id="57" name="TextBox 56"/>
          <p:cNvSpPr txBox="1"/>
          <p:nvPr/>
        </p:nvSpPr>
        <p:spPr>
          <a:xfrm>
            <a:off x="7308799" y="3675888"/>
            <a:ext cx="1188720" cy="164592"/>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Sunday, 14 June 2026</a:t>
            </a:r>
          </a:p>
        </p:txBody>
      </p:sp>
      <p:sp>
        <p:nvSpPr>
          <p:cNvPr id="58" name="TextBox 57"/>
          <p:cNvSpPr txBox="1"/>
          <p:nvPr/>
        </p:nvSpPr>
        <p:spPr>
          <a:xfrm>
            <a:off x="8588959" y="3621024"/>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(Doors Open)</a:t>
            </a:r>
          </a:p>
        </p:txBody>
      </p:sp>
      <p:sp>
        <p:nvSpPr>
          <p:cNvPr id="59" name="Rounded Rectangle 58"/>
          <p:cNvSpPr/>
          <p:nvPr/>
        </p:nvSpPr>
        <p:spPr>
          <a:xfrm>
            <a:off x="8588959" y="3794760"/>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680399" y="3845052"/>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09:00</a:t>
            </a:r>
          </a:p>
        </p:txBody>
      </p:sp>
      <p:sp>
        <p:nvSpPr>
          <p:cNvPr id="61" name="TextBox 60"/>
          <p:cNvSpPr txBox="1"/>
          <p:nvPr/>
        </p:nvSpPr>
        <p:spPr>
          <a:xfrm>
            <a:off x="10125151" y="3621024"/>
            <a:ext cx="135331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End (Doors Close)</a:t>
            </a:r>
          </a:p>
        </p:txBody>
      </p:sp>
      <p:sp>
        <p:nvSpPr>
          <p:cNvPr id="62" name="Rounded Rectangle 61"/>
          <p:cNvSpPr/>
          <p:nvPr/>
        </p:nvSpPr>
        <p:spPr>
          <a:xfrm>
            <a:off x="10125151" y="3794760"/>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16591" y="3845052"/>
            <a:ext cx="96926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22:00</a:t>
            </a:r>
          </a:p>
        </p:txBody>
      </p:sp>
      <p:sp>
        <p:nvSpPr>
          <p:cNvPr id="64" name="Oval 63"/>
          <p:cNvSpPr/>
          <p:nvPr/>
        </p:nvSpPr>
        <p:spPr>
          <a:xfrm>
            <a:off x="7098487"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98487"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6" name="Oval 65"/>
          <p:cNvSpPr/>
          <p:nvPr/>
        </p:nvSpPr>
        <p:spPr>
          <a:xfrm>
            <a:off x="929304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293047"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8" name="Rectangle 6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1" name="TextBox 7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As long as no programme items with a date are assigned to the main event, the block only shows a notice instead of the input fields. As soon as the first item has a date, they appear automatically.</a:t>
            </a:r>
          </a:p>
        </p:txBody>
      </p:sp>
      <p:sp>
        <p:nvSpPr>
          <p:cNvPr id="72" name="Rectangle 7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74" name="TextBox 7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74 / 140</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Cancelling a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Rectangle 24"/>
          <p:cNvSpPr/>
          <p:nvPr/>
        </p:nvSpPr>
        <p:spPr>
          <a:xfrm>
            <a:off x="2249424" y="1700784"/>
            <a:ext cx="4059935" cy="1463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Event Data</a:t>
            </a:r>
          </a:p>
        </p:txBody>
      </p:sp>
      <p:sp>
        <p:nvSpPr>
          <p:cNvPr id="29" name="TextBox 28"/>
          <p:cNvSpPr txBox="1"/>
          <p:nvPr/>
        </p:nvSpPr>
        <p:spPr>
          <a:xfrm>
            <a:off x="2377440" y="210312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Date</a:t>
            </a:r>
          </a:p>
        </p:txBody>
      </p:sp>
      <p:sp>
        <p:nvSpPr>
          <p:cNvPr id="30" name="Rounded Rectangle 29"/>
          <p:cNvSpPr/>
          <p:nvPr/>
        </p:nvSpPr>
        <p:spPr>
          <a:xfrm>
            <a:off x="2377440"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468880" y="236372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2026-06-13</a:t>
            </a:r>
          </a:p>
        </p:txBody>
      </p:sp>
      <p:sp>
        <p:nvSpPr>
          <p:cNvPr id="32" name="TextBox 31"/>
          <p:cNvSpPr txBox="1"/>
          <p:nvPr/>
        </p:nvSpPr>
        <p:spPr>
          <a:xfrm>
            <a:off x="3950208" y="2354580"/>
            <a:ext cx="164592" cy="164592"/>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17</a:t>
            </a:r>
          </a:p>
        </p:txBody>
      </p:sp>
      <p:sp>
        <p:nvSpPr>
          <p:cNvPr id="33" name="TextBox 32"/>
          <p:cNvSpPr txBox="1"/>
          <p:nvPr/>
        </p:nvSpPr>
        <p:spPr>
          <a:xfrm>
            <a:off x="4370832" y="2103120"/>
            <a:ext cx="181051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Start Time</a:t>
            </a:r>
          </a:p>
        </p:txBody>
      </p:sp>
      <p:sp>
        <p:nvSpPr>
          <p:cNvPr id="34" name="Rounded Rectangle 33"/>
          <p:cNvSpPr/>
          <p:nvPr/>
        </p:nvSpPr>
        <p:spPr>
          <a:xfrm>
            <a:off x="4370832"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462272" y="2363724"/>
            <a:ext cx="142646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20:00</a:t>
            </a:r>
          </a:p>
        </p:txBody>
      </p:sp>
      <p:sp>
        <p:nvSpPr>
          <p:cNvPr id="36" name="Rectangle 35"/>
          <p:cNvSpPr/>
          <p:nvPr/>
        </p:nvSpPr>
        <p:spPr>
          <a:xfrm>
            <a:off x="2322576" y="2706624"/>
            <a:ext cx="3913631" cy="36576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414016" y="279806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418588" y="279349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39" name="TextBox 38"/>
          <p:cNvSpPr txBox="1"/>
          <p:nvPr/>
        </p:nvSpPr>
        <p:spPr>
          <a:xfrm>
            <a:off x="2596896" y="2784348"/>
            <a:ext cx="1627631" cy="164592"/>
          </a:xfrm>
          <a:prstGeom prst="rect">
            <a:avLst/>
          </a:prstGeom>
          <a:noFill/>
        </p:spPr>
        <p:txBody>
          <a:bodyPr wrap="square" lIns="0" rIns="0" tIns="0" bIns="0" anchor="t">
            <a:spAutoFit/>
          </a:bodyPr>
          <a:lstStyle/>
          <a:p>
            <a:pPr algn="l">
              <a:lnSpc>
                <a:spcPct val="100000"/>
              </a:lnSpc>
            </a:pPr>
          </a:p>
        </p:txBody>
      </p:sp>
      <p:sp>
        <p:nvSpPr>
          <p:cNvPr id="40" name="TextBox 39"/>
          <p:cNvSpPr txBox="1"/>
          <p:nvPr/>
        </p:nvSpPr>
        <p:spPr>
          <a:xfrm>
            <a:off x="2615184" y="2793492"/>
            <a:ext cx="2743200" cy="164592"/>
          </a:xfrm>
          <a:prstGeom prst="rect">
            <a:avLst/>
          </a:prstGeom>
          <a:noFill/>
        </p:spPr>
        <p:txBody>
          <a:bodyPr wrap="square" lIns="0" rIns="0" tIns="0" bIns="0" anchor="t">
            <a:spAutoFit/>
          </a:bodyPr>
          <a:lstStyle/>
          <a:p>
            <a:pPr algn="l">
              <a:lnSpc>
                <a:spcPct val="100000"/>
              </a:lnSpc>
            </a:pPr>
            <a:r>
              <a:rPr sz="850" b="1" i="0" lang="en-US">
                <a:solidFill>
                  <a:srgbClr val="C0392B"/>
                </a:solidFill>
                <a:latin typeface="Segoe UI"/>
              </a:rPr>
              <a:t>Event is cancelled</a:t>
            </a:r>
          </a:p>
        </p:txBody>
      </p:sp>
      <p:sp>
        <p:nvSpPr>
          <p:cNvPr id="41" name="TextBox 40"/>
          <p:cNvSpPr txBox="1"/>
          <p:nvPr/>
        </p:nvSpPr>
        <p:spPr>
          <a:xfrm>
            <a:off x="2249424" y="3346704"/>
            <a:ext cx="2743200" cy="182880"/>
          </a:xfrm>
          <a:prstGeom prst="rect">
            <a:avLst/>
          </a:prstGeom>
          <a:noFill/>
        </p:spPr>
        <p:txBody>
          <a:bodyPr wrap="square" lIns="0" rIns="0" tIns="0" bIns="0" anchor="t">
            <a:spAutoFit/>
          </a:bodyPr>
          <a:lstStyle/>
          <a:p>
            <a:pPr algn="l">
              <a:lnSpc>
                <a:spcPct val="100000"/>
              </a:lnSpc>
            </a:pPr>
            <a:r>
              <a:rPr sz="800" b="1" i="0" lang="en-US">
                <a:solidFill>
                  <a:srgbClr val="6B7A88"/>
                </a:solidFill>
                <a:latin typeface="Segoe UI"/>
              </a:rPr>
              <a:t>This is how it looks in the front end:</a:t>
            </a:r>
          </a:p>
        </p:txBody>
      </p:sp>
      <p:sp>
        <p:nvSpPr>
          <p:cNvPr id="42" name="Rounded Rectangle 41"/>
          <p:cNvSpPr/>
          <p:nvPr/>
        </p:nvSpPr>
        <p:spPr>
          <a:xfrm>
            <a:off x="2249424" y="3566160"/>
            <a:ext cx="2926080" cy="786384"/>
          </a:xfrm>
          <a:prstGeom prst="roundRect">
            <a:avLst>
              <a:gd name="adj" fmla="val 6000"/>
            </a:avLst>
          </a:prstGeom>
          <a:solidFill>
            <a:srgbClr val="FFFFFF"/>
          </a:solidFill>
          <a:ln w="1524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3566160"/>
            <a:ext cx="54864" cy="78638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ounded Rectangle 43"/>
          <p:cNvSpPr/>
          <p:nvPr/>
        </p:nvSpPr>
        <p:spPr>
          <a:xfrm>
            <a:off x="2414016" y="3675888"/>
            <a:ext cx="660196"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414016" y="3701491"/>
            <a:ext cx="660196"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CANCELLED</a:t>
            </a:r>
          </a:p>
        </p:txBody>
      </p:sp>
      <p:sp>
        <p:nvSpPr>
          <p:cNvPr id="46" name="TextBox 45"/>
          <p:cNvSpPr txBox="1"/>
          <p:nvPr/>
        </p:nvSpPr>
        <p:spPr>
          <a:xfrm>
            <a:off x="2414016" y="3931920"/>
            <a:ext cx="2560320" cy="219456"/>
          </a:xfrm>
          <a:prstGeom prst="rect">
            <a:avLst/>
          </a:prstGeom>
          <a:noFill/>
        </p:spPr>
        <p:txBody>
          <a:bodyPr wrap="square" lIns="0" rIns="0" tIns="0" bIns="0" anchor="t">
            <a:spAutoFit/>
          </a:bodyPr>
          <a:lstStyle/>
          <a:p>
            <a:pPr algn="l">
              <a:lnSpc>
                <a:spcPct val="100000"/>
              </a:lnSpc>
            </a:pPr>
            <a:r>
              <a:rPr sz="1100" b="1" i="0" lang="en-US">
                <a:solidFill>
                  <a:srgbClr val="6B7A88"/>
                </a:solidFill>
                <a:latin typeface="Segoe UI"/>
              </a:rPr>
              <a:t>Evening Concert</a:t>
            </a:r>
          </a:p>
        </p:txBody>
      </p:sp>
      <p:sp>
        <p:nvSpPr>
          <p:cNvPr id="47" name="TextBox 46"/>
          <p:cNvSpPr txBox="1"/>
          <p:nvPr/>
        </p:nvSpPr>
        <p:spPr>
          <a:xfrm>
            <a:off x="2414016" y="4151376"/>
            <a:ext cx="2560320" cy="164592"/>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Sat 13 Jun · 20:00 · Hall A</a:t>
            </a:r>
          </a:p>
        </p:txBody>
      </p:sp>
      <p:sp>
        <p:nvSpPr>
          <p:cNvPr id="48" name="Oval 47"/>
          <p:cNvSpPr/>
          <p:nvPr/>
        </p:nvSpPr>
        <p:spPr>
          <a:xfrm>
            <a:off x="1481328"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481328" y="2756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0" name="TextBox 49"/>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How to proceed</a:t>
            </a:r>
          </a:p>
        </p:txBody>
      </p:sp>
      <p:sp>
        <p:nvSpPr>
          <p:cNvPr id="51" name="TextBox 50"/>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Do not delete – cancel.</a:t>
            </a:r>
          </a:p>
        </p:txBody>
      </p:sp>
      <p:sp>
        <p:nvSpPr>
          <p:cNvPr id="52" name="TextBox 51"/>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Set the switch </a:t>
            </a:r>
            <a:r>
              <a:rPr sz="1000" b="1" i="0" lang="en-US">
                <a:solidFill>
                  <a:srgbClr val="3B4A57"/>
                </a:solidFill>
                <a:latin typeface="Segoe UI"/>
              </a:rPr>
              <a:t>Event is cancelled</a:t>
            </a:r>
            <a:r>
              <a:rPr sz="1000" b="0" i="0" lang="en-US">
                <a:solidFill>
                  <a:srgbClr val="3B4A57"/>
                </a:solidFill>
                <a:latin typeface="Segoe UI"/>
              </a:rPr>
              <a:t> in the “Event Data” box. The entry stays, but is marked as cancelled everywhere.</a:t>
            </a:r>
          </a:p>
        </p:txBody>
      </p:sp>
      <p:sp>
        <p:nvSpPr>
          <p:cNvPr id="53" name="TextBox 52"/>
          <p:cNvSpPr txBox="1"/>
          <p:nvPr/>
        </p:nvSpPr>
        <p:spPr>
          <a:xfrm>
            <a:off x="6922008" y="2486406"/>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What your guests see</a:t>
            </a:r>
          </a:p>
        </p:txBody>
      </p:sp>
      <p:sp>
        <p:nvSpPr>
          <p:cNvPr id="54" name="TextBox 53"/>
          <p:cNvSpPr txBox="1"/>
          <p:nvPr/>
        </p:nvSpPr>
        <p:spPr>
          <a:xfrm>
            <a:off x="6922008" y="2706116"/>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“Cancelled” badge appears in front of the title and the entry is marked red – in tiles, list, timetable, ticker and on every screen alike.</a:t>
            </a:r>
          </a:p>
        </p:txBody>
      </p:sp>
      <p:sp>
        <p:nvSpPr>
          <p:cNvPr id="55" name="TextBox 54"/>
          <p:cNvSpPr txBox="1"/>
          <p:nvPr/>
        </p:nvSpPr>
        <p:spPr>
          <a:xfrm>
            <a:off x="6922008" y="3235452"/>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Why not delete?</a:t>
            </a:r>
          </a:p>
        </p:txBody>
      </p:sp>
      <p:sp>
        <p:nvSpPr>
          <p:cNvPr id="56" name="TextBox 55"/>
          <p:cNvSpPr txBox="1"/>
          <p:nvPr/>
        </p:nvSpPr>
        <p:spPr>
          <a:xfrm>
            <a:off x="6922008" y="3455161"/>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Anyone who had shortlisted the item would otherwise be left standing there with no explanation. A visibly cancelled date answers the question by itself.</a:t>
            </a:r>
          </a:p>
        </p:txBody>
      </p:sp>
      <p:sp>
        <p:nvSpPr>
          <p:cNvPr id="57" name="TextBox 56"/>
          <p:cNvSpPr txBox="1"/>
          <p:nvPr/>
        </p:nvSpPr>
        <p:spPr>
          <a:xfrm>
            <a:off x="6922008" y="3984498"/>
            <a:ext cx="47027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Many at once</a:t>
            </a:r>
          </a:p>
        </p:txBody>
      </p:sp>
      <p:sp>
        <p:nvSpPr>
          <p:cNvPr id="58" name="TextBox 57"/>
          <p:cNvSpPr txBox="1"/>
          <p:nvPr/>
        </p:nvSpPr>
        <p:spPr>
          <a:xfrm>
            <a:off x="6922008" y="4204208"/>
            <a:ext cx="47027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Master Editor can set and lift the cancellation status for any number of programme items simultaneously – see chapter 9.</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75 / 140</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to recognise a well-maintained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Title</a:t>
            </a:r>
            <a:r>
              <a:rPr sz="1150" b="0" i="0" lang="en-US">
                <a:solidFill>
                  <a:srgbClr val="2B3844"/>
                </a:solidFill>
                <a:latin typeface="Segoe UI"/>
              </a:rPr>
              <a:t> short enough for a narrow timetable tile</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Date and start time</a:t>
            </a:r>
            <a:r>
              <a:rPr sz="1150" b="0" i="0" lang="en-US">
                <a:solidFill>
                  <a:srgbClr val="2B3844"/>
                </a:solidFill>
                <a:latin typeface="Segoe UI"/>
              </a:rPr>
              <a:t> set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End time</a:t>
            </a:r>
            <a:r>
              <a:rPr sz="1150" b="0" i="0" lang="en-US">
                <a:solidFill>
                  <a:srgbClr val="2B3844"/>
                </a:solidFill>
                <a:latin typeface="Segoe UI"/>
              </a:rPr>
              <a:t> set – otherwise the system assumes one hour</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Main event</a:t>
            </a:r>
            <a:r>
              <a:rPr sz="1150" b="0" i="0" lang="en-US">
                <a:solidFill>
                  <a:srgbClr val="2B3844"/>
                </a:solidFill>
                <a:latin typeface="Segoe UI"/>
              </a:rPr>
              <a:t> assigned</a:t>
            </a:r>
          </a:p>
        </p:txBody>
      </p:sp>
      <p:sp>
        <p:nvSpPr>
          <p:cNvPr id="18" name="Rounded Rectangle 17"/>
          <p:cNvSpPr/>
          <p:nvPr/>
        </p:nvSpPr>
        <p:spPr>
          <a:xfrm>
            <a:off x="566928"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08076" y="2662428"/>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914400" y="2648712"/>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Venue</a:t>
            </a:r>
            <a:r>
              <a:rPr sz="1150" b="0" i="0" lang="en-US">
                <a:solidFill>
                  <a:srgbClr val="2B3844"/>
                </a:solidFill>
                <a:latin typeface="Segoe UI"/>
              </a:rPr>
              <a:t> chosen – otherwise the item is missing from the timetable</a:t>
            </a:r>
          </a:p>
        </p:txBody>
      </p:sp>
      <p:sp>
        <p:nvSpPr>
          <p:cNvPr id="21" name="Rounded Rectangle 20"/>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Category</a:t>
            </a:r>
            <a:r>
              <a:rPr sz="1150" b="0" i="0" lang="en-US">
                <a:solidFill>
                  <a:srgbClr val="2B3844"/>
                </a:solidFill>
                <a:latin typeface="Segoe UI"/>
              </a:rPr>
              <a:t> and </a:t>
            </a:r>
            <a:r>
              <a:rPr sz="1150" b="1" i="0" lang="en-US">
                <a:solidFill>
                  <a:srgbClr val="2B3844"/>
                </a:solidFill>
                <a:latin typeface="Segoe UI"/>
              </a:rPr>
              <a:t>primary category</a:t>
            </a:r>
            <a:r>
              <a:rPr sz="1150" b="0" i="0" lang="en-US">
                <a:solidFill>
                  <a:srgbClr val="2B3844"/>
                </a:solidFill>
                <a:latin typeface="Segoe UI"/>
              </a:rPr>
              <a:t> set</a:t>
            </a:r>
          </a:p>
        </p:txBody>
      </p:sp>
      <p:sp>
        <p:nvSpPr>
          <p:cNvPr id="24" name="Rounded Rectangle 23"/>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Excerpt</a:t>
            </a:r>
            <a:r>
              <a:rPr sz="1150" b="0" i="0" lang="en-US">
                <a:solidFill>
                  <a:srgbClr val="2B3844"/>
                </a:solidFill>
                <a:latin typeface="Segoe UI"/>
              </a:rPr>
              <a:t> filled with one or two sentences</a:t>
            </a:r>
          </a:p>
        </p:txBody>
      </p:sp>
      <p:sp>
        <p:nvSpPr>
          <p:cNvPr id="27" name="Rounded Rectangle 26"/>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Featured image</a:t>
            </a:r>
            <a:r>
              <a:rPr sz="1150" b="0" i="0" lang="en-US">
                <a:solidFill>
                  <a:srgbClr val="2B3844"/>
                </a:solidFill>
                <a:latin typeface="Segoe UI"/>
              </a:rPr>
              <a:t> set or deliberately inherited</a:t>
            </a:r>
          </a:p>
        </p:txBody>
      </p:sp>
      <p:sp>
        <p:nvSpPr>
          <p:cNvPr id="30" name="Rounded Rectangle 29"/>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32" name="TextBox 31"/>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Persons and roles</a:t>
            </a:r>
            <a:r>
              <a:rPr sz="1150" b="0" i="0" lang="en-US">
                <a:solidFill>
                  <a:srgbClr val="2B3844"/>
                </a:solidFill>
                <a:latin typeface="Segoe UI"/>
              </a:rPr>
              <a:t> entered, if somebody appears</a:t>
            </a:r>
          </a:p>
        </p:txBody>
      </p:sp>
      <p:sp>
        <p:nvSpPr>
          <p:cNvPr id="33" name="Rounded Rectangle 32"/>
          <p:cNvSpPr/>
          <p:nvPr/>
        </p:nvSpPr>
        <p:spPr>
          <a:xfrm>
            <a:off x="6301587"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342735" y="2662428"/>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35" name="TextBox 34"/>
          <p:cNvSpPr txBox="1"/>
          <p:nvPr/>
        </p:nvSpPr>
        <p:spPr>
          <a:xfrm>
            <a:off x="6649059" y="2648712"/>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Click action</a:t>
            </a:r>
            <a:r>
              <a:rPr sz="1150" b="0" i="0" lang="en-US">
                <a:solidFill>
                  <a:srgbClr val="2B3844"/>
                </a:solidFill>
                <a:latin typeface="Segoe UI"/>
              </a:rPr>
              <a:t> chosen to suit</a:t>
            </a:r>
          </a:p>
        </p:txBody>
      </p:sp>
      <p:sp>
        <p:nvSpPr>
          <p:cNvPr id="36" name="Rectangle 35"/>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9" name="TextBox 38"/>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dashboard checks these ten points automatically across your entire stock. So you do not have to go through every entry by hand – see chapter 4.</a:t>
            </a: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Creating an event</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76 / 140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6</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Categories, venues</a:t>
            </a:r>
          </a:p>
          <a:p>
            <a:pPr algn="l">
              <a:lnSpc>
                <a:spcPct val="106000"/>
              </a:lnSpc>
            </a:pPr>
            <a:r>
              <a:rPr sz="3200" b="1" i="0" lang="en-US">
                <a:solidFill>
                  <a:srgbClr val="0B3A5D"/>
                </a:solidFill>
                <a:latin typeface="Segoe UI"/>
              </a:rPr>
              <a:t>and roles</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The three ways of organising, from which colours, filters and the whole timetable are fed.</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three compared</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Creating venues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Creating categories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Maintaining roles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Renaming and tidying up</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6 · Categories, venues and roles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77 / 140</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three systems compared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3565641" y="1435608"/>
            <a:ext cx="265629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Venues</a:t>
            </a:r>
          </a:p>
        </p:txBody>
      </p:sp>
      <p:sp>
        <p:nvSpPr>
          <p:cNvPr id="9" name="TextBox 8"/>
          <p:cNvSpPr txBox="1"/>
          <p:nvPr/>
        </p:nvSpPr>
        <p:spPr>
          <a:xfrm>
            <a:off x="6404815" y="1435608"/>
            <a:ext cx="265629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Categories</a:t>
            </a:r>
          </a:p>
        </p:txBody>
      </p:sp>
      <p:sp>
        <p:nvSpPr>
          <p:cNvPr id="10" name="TextBox 9"/>
          <p:cNvSpPr txBox="1"/>
          <p:nvPr/>
        </p:nvSpPr>
        <p:spPr>
          <a:xfrm>
            <a:off x="9243990" y="1435608"/>
            <a:ext cx="230762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Roles</a:t>
            </a:r>
          </a:p>
        </p:txBody>
      </p:sp>
      <p:sp>
        <p:nvSpPr>
          <p:cNvPr id="11" name="TextBox 10"/>
          <p:cNvSpPr txBox="1"/>
          <p:nvPr/>
        </p:nvSpPr>
        <p:spPr>
          <a:xfrm>
            <a:off x="676656" y="1820710"/>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Answers the question</a:t>
            </a:r>
          </a:p>
        </p:txBody>
      </p:sp>
      <p:sp>
        <p:nvSpPr>
          <p:cNvPr id="12" name="TextBox 11"/>
          <p:cNvSpPr txBox="1"/>
          <p:nvPr/>
        </p:nvSpPr>
        <p:spPr>
          <a:xfrm>
            <a:off x="3565641" y="1820710"/>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Where</a:t>
            </a:r>
            <a:r>
              <a:rPr sz="950" b="0" i="0" lang="en-US">
                <a:solidFill>
                  <a:srgbClr val="1F2933"/>
                </a:solidFill>
                <a:latin typeface="Segoe UI"/>
              </a:rPr>
              <a:t> does it happen?</a:t>
            </a:r>
          </a:p>
        </p:txBody>
      </p:sp>
      <p:sp>
        <p:nvSpPr>
          <p:cNvPr id="13" name="TextBox 12"/>
          <p:cNvSpPr txBox="1"/>
          <p:nvPr/>
        </p:nvSpPr>
        <p:spPr>
          <a:xfrm>
            <a:off x="6404815" y="1820710"/>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What</a:t>
            </a:r>
            <a:r>
              <a:rPr sz="950" b="0" i="0" lang="en-US">
                <a:solidFill>
                  <a:srgbClr val="1F2933"/>
                </a:solidFill>
                <a:latin typeface="Segoe UI"/>
              </a:rPr>
              <a:t> is it?</a:t>
            </a:r>
          </a:p>
        </p:txBody>
      </p:sp>
      <p:sp>
        <p:nvSpPr>
          <p:cNvPr id="14" name="TextBox 13"/>
          <p:cNvSpPr txBox="1"/>
          <p:nvPr/>
        </p:nvSpPr>
        <p:spPr>
          <a:xfrm>
            <a:off x="9243990" y="1820710"/>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Who</a:t>
            </a:r>
            <a:r>
              <a:rPr sz="950" b="0" i="0" lang="en-US">
                <a:solidFill>
                  <a:srgbClr val="1F2933"/>
                </a:solidFill>
                <a:latin typeface="Segoe UI"/>
              </a:rPr>
              <a:t> takes part?</a:t>
            </a:r>
          </a:p>
        </p:txBody>
      </p:sp>
      <p:sp>
        <p:nvSpPr>
          <p:cNvPr id="15" name="Rectangle 14"/>
          <p:cNvSpPr/>
          <p:nvPr/>
        </p:nvSpPr>
        <p:spPr>
          <a:xfrm>
            <a:off x="566928" y="21195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19579"/>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276081"/>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Examples</a:t>
            </a:r>
          </a:p>
        </p:txBody>
      </p:sp>
      <p:sp>
        <p:nvSpPr>
          <p:cNvPr id="18" name="TextBox 17"/>
          <p:cNvSpPr txBox="1"/>
          <p:nvPr/>
        </p:nvSpPr>
        <p:spPr>
          <a:xfrm>
            <a:off x="3565641" y="2276081"/>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Hall A, Room 2, Stage, Foyer</a:t>
            </a:r>
          </a:p>
        </p:txBody>
      </p:sp>
      <p:sp>
        <p:nvSpPr>
          <p:cNvPr id="19" name="TextBox 18"/>
          <p:cNvSpPr txBox="1"/>
          <p:nvPr/>
        </p:nvSpPr>
        <p:spPr>
          <a:xfrm>
            <a:off x="6404815" y="2276081"/>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Talk, workshop, concert, reading</a:t>
            </a:r>
          </a:p>
        </p:txBody>
      </p:sp>
      <p:sp>
        <p:nvSpPr>
          <p:cNvPr id="20" name="TextBox 19"/>
          <p:cNvSpPr txBox="1"/>
          <p:nvPr/>
        </p:nvSpPr>
        <p:spPr>
          <a:xfrm>
            <a:off x="9243990" y="2276081"/>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Author, host, band, DJ</a:t>
            </a:r>
          </a:p>
        </p:txBody>
      </p:sp>
      <p:sp>
        <p:nvSpPr>
          <p:cNvPr id="21" name="Rectangle 20"/>
          <p:cNvSpPr/>
          <p:nvPr/>
        </p:nvSpPr>
        <p:spPr>
          <a:xfrm>
            <a:off x="566928" y="25749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731452"/>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Per programme item</a:t>
            </a:r>
          </a:p>
        </p:txBody>
      </p:sp>
      <p:sp>
        <p:nvSpPr>
          <p:cNvPr id="23" name="TextBox 22"/>
          <p:cNvSpPr txBox="1"/>
          <p:nvPr/>
        </p:nvSpPr>
        <p:spPr>
          <a:xfrm>
            <a:off x="3565641" y="2731452"/>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exactly one</a:t>
            </a:r>
          </a:p>
        </p:txBody>
      </p:sp>
      <p:sp>
        <p:nvSpPr>
          <p:cNvPr id="24" name="TextBox 23"/>
          <p:cNvSpPr txBox="1"/>
          <p:nvPr/>
        </p:nvSpPr>
        <p:spPr>
          <a:xfrm>
            <a:off x="6404815" y="2731452"/>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any number, one of them as the badge</a:t>
            </a:r>
          </a:p>
        </p:txBody>
      </p:sp>
      <p:sp>
        <p:nvSpPr>
          <p:cNvPr id="25" name="TextBox 24"/>
          <p:cNvSpPr txBox="1"/>
          <p:nvPr/>
        </p:nvSpPr>
        <p:spPr>
          <a:xfrm>
            <a:off x="9243990" y="2731452"/>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one</a:t>
            </a:r>
          </a:p>
        </p:txBody>
      </p:sp>
      <p:sp>
        <p:nvSpPr>
          <p:cNvPr id="26" name="Rectangle 25"/>
          <p:cNvSpPr/>
          <p:nvPr/>
        </p:nvSpPr>
        <p:spPr>
          <a:xfrm>
            <a:off x="566928" y="303032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030321"/>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186823"/>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Own colour possible</a:t>
            </a:r>
          </a:p>
        </p:txBody>
      </p:sp>
      <p:sp>
        <p:nvSpPr>
          <p:cNvPr id="29" name="TextBox 28"/>
          <p:cNvSpPr txBox="1"/>
          <p:nvPr/>
        </p:nvSpPr>
        <p:spPr>
          <a:xfrm>
            <a:off x="3565641" y="3186823"/>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a:t>
            </a:r>
          </a:p>
        </p:txBody>
      </p:sp>
      <p:sp>
        <p:nvSpPr>
          <p:cNvPr id="30" name="TextBox 29"/>
          <p:cNvSpPr txBox="1"/>
          <p:nvPr/>
        </p:nvSpPr>
        <p:spPr>
          <a:xfrm>
            <a:off x="6404815" y="3186823"/>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a:t>
            </a:r>
          </a:p>
        </p:txBody>
      </p:sp>
      <p:sp>
        <p:nvSpPr>
          <p:cNvPr id="31" name="TextBox 30"/>
          <p:cNvSpPr txBox="1"/>
          <p:nvPr/>
        </p:nvSpPr>
        <p:spPr>
          <a:xfrm>
            <a:off x="9243990" y="3186823"/>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2" name="Rectangle 31"/>
          <p:cNvSpPr/>
          <p:nvPr/>
        </p:nvSpPr>
        <p:spPr>
          <a:xfrm>
            <a:off x="566928" y="34856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42194"/>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Own image possible</a:t>
            </a:r>
          </a:p>
        </p:txBody>
      </p:sp>
      <p:sp>
        <p:nvSpPr>
          <p:cNvPr id="34" name="TextBox 33"/>
          <p:cNvSpPr txBox="1"/>
          <p:nvPr/>
        </p:nvSpPr>
        <p:spPr>
          <a:xfrm>
            <a:off x="3565641" y="3642194"/>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a:t>
            </a:r>
          </a:p>
        </p:txBody>
      </p:sp>
      <p:sp>
        <p:nvSpPr>
          <p:cNvPr id="35" name="TextBox 34"/>
          <p:cNvSpPr txBox="1"/>
          <p:nvPr/>
        </p:nvSpPr>
        <p:spPr>
          <a:xfrm>
            <a:off x="6404815" y="3642194"/>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6" name="TextBox 35"/>
          <p:cNvSpPr txBox="1"/>
          <p:nvPr/>
        </p:nvSpPr>
        <p:spPr>
          <a:xfrm>
            <a:off x="9243990" y="3642194"/>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7" name="Rectangle 36"/>
          <p:cNvSpPr/>
          <p:nvPr/>
        </p:nvSpPr>
        <p:spPr>
          <a:xfrm>
            <a:off x="566928" y="39410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3941063"/>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4097566"/>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Colour is inherited</a:t>
            </a:r>
          </a:p>
        </p:txBody>
      </p:sp>
      <p:sp>
        <p:nvSpPr>
          <p:cNvPr id="40" name="TextBox 39"/>
          <p:cNvSpPr txBox="1"/>
          <p:nvPr/>
        </p:nvSpPr>
        <p:spPr>
          <a:xfrm>
            <a:off x="3565641" y="4097566"/>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a:t>
            </a:r>
            <a:r>
              <a:rPr sz="950" b="0" i="0" lang="en-US">
                <a:solidFill>
                  <a:srgbClr val="1F2933"/>
                </a:solidFill>
                <a:latin typeface="Segoe UI"/>
              </a:rPr>
              <a:t>, to child terms</a:t>
            </a:r>
          </a:p>
        </p:txBody>
      </p:sp>
      <p:sp>
        <p:nvSpPr>
          <p:cNvPr id="41" name="TextBox 40"/>
          <p:cNvSpPr txBox="1"/>
          <p:nvPr/>
        </p:nvSpPr>
        <p:spPr>
          <a:xfrm>
            <a:off x="6404815" y="4097566"/>
            <a:ext cx="265629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a:t>
            </a:r>
            <a:r>
              <a:rPr sz="950" b="0" i="0" lang="en-US">
                <a:solidFill>
                  <a:srgbClr val="1F2933"/>
                </a:solidFill>
                <a:latin typeface="Segoe UI"/>
              </a:rPr>
              <a:t>, to child terms</a:t>
            </a:r>
          </a:p>
        </p:txBody>
      </p:sp>
      <p:sp>
        <p:nvSpPr>
          <p:cNvPr id="42" name="TextBox 41"/>
          <p:cNvSpPr txBox="1"/>
          <p:nvPr/>
        </p:nvSpPr>
        <p:spPr>
          <a:xfrm>
            <a:off x="9243990" y="4097566"/>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43" name="Rectangle 42"/>
          <p:cNvSpPr/>
          <p:nvPr/>
        </p:nvSpPr>
        <p:spPr>
          <a:xfrm>
            <a:off x="566928" y="43964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4552937"/>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Effect in the timetable</a:t>
            </a:r>
          </a:p>
        </p:txBody>
      </p:sp>
      <p:sp>
        <p:nvSpPr>
          <p:cNvPr id="45" name="TextBox 44"/>
          <p:cNvSpPr txBox="1"/>
          <p:nvPr/>
        </p:nvSpPr>
        <p:spPr>
          <a:xfrm>
            <a:off x="3565641" y="4552937"/>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determines the </a:t>
            </a:r>
            <a:r>
              <a:rPr sz="950" b="1" i="0" lang="en-US">
                <a:solidFill>
                  <a:srgbClr val="1F2933"/>
                </a:solidFill>
                <a:latin typeface="Segoe UI"/>
              </a:rPr>
              <a:t>columns</a:t>
            </a:r>
          </a:p>
        </p:txBody>
      </p:sp>
      <p:sp>
        <p:nvSpPr>
          <p:cNvPr id="46" name="TextBox 45"/>
          <p:cNvSpPr txBox="1"/>
          <p:nvPr/>
        </p:nvSpPr>
        <p:spPr>
          <a:xfrm>
            <a:off x="6404815" y="4552937"/>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colours the tile</a:t>
            </a:r>
          </a:p>
        </p:txBody>
      </p:sp>
      <p:sp>
        <p:nvSpPr>
          <p:cNvPr id="47" name="TextBox 46"/>
          <p:cNvSpPr txBox="1"/>
          <p:nvPr/>
        </p:nvSpPr>
        <p:spPr>
          <a:xfrm>
            <a:off x="9243990" y="4552937"/>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48" name="Rectangle 47"/>
          <p:cNvSpPr/>
          <p:nvPr/>
        </p:nvSpPr>
        <p:spPr>
          <a:xfrm>
            <a:off x="566928" y="485180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4851806"/>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6656" y="5008308"/>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Effect as a fallback image</a:t>
            </a:r>
          </a:p>
        </p:txBody>
      </p:sp>
      <p:sp>
        <p:nvSpPr>
          <p:cNvPr id="51" name="TextBox 50"/>
          <p:cNvSpPr txBox="1"/>
          <p:nvPr/>
        </p:nvSpPr>
        <p:spPr>
          <a:xfrm>
            <a:off x="3565641" y="5008308"/>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image of the room</a:t>
            </a:r>
          </a:p>
        </p:txBody>
      </p:sp>
      <p:sp>
        <p:nvSpPr>
          <p:cNvPr id="52" name="TextBox 51"/>
          <p:cNvSpPr txBox="1"/>
          <p:nvPr/>
        </p:nvSpPr>
        <p:spPr>
          <a:xfrm>
            <a:off x="6404815" y="5008308"/>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53" name="TextBox 52"/>
          <p:cNvSpPr txBox="1"/>
          <p:nvPr/>
        </p:nvSpPr>
        <p:spPr>
          <a:xfrm>
            <a:off x="9243990" y="5008308"/>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54" name="Rectangle 53"/>
          <p:cNvSpPr/>
          <p:nvPr/>
        </p:nvSpPr>
        <p:spPr>
          <a:xfrm>
            <a:off x="566928" y="53071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463679"/>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Filter in the front end</a:t>
            </a:r>
          </a:p>
        </p:txBody>
      </p:sp>
      <p:sp>
        <p:nvSpPr>
          <p:cNvPr id="56" name="TextBox 55"/>
          <p:cNvSpPr txBox="1"/>
          <p:nvPr/>
        </p:nvSpPr>
        <p:spPr>
          <a:xfrm>
            <a:off x="3565641" y="5463679"/>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57" name="TextBox 56"/>
          <p:cNvSpPr txBox="1"/>
          <p:nvPr/>
        </p:nvSpPr>
        <p:spPr>
          <a:xfrm>
            <a:off x="6404815" y="5463679"/>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58" name="TextBox 57"/>
          <p:cNvSpPr txBox="1"/>
          <p:nvPr/>
        </p:nvSpPr>
        <p:spPr>
          <a:xfrm>
            <a:off x="9243990" y="5463679"/>
            <a:ext cx="230762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59" name="Rectangle 58"/>
          <p:cNvSpPr/>
          <p:nvPr/>
        </p:nvSpPr>
        <p:spPr>
          <a:xfrm>
            <a:off x="566928" y="576254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762548"/>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76656" y="5919050"/>
            <a:ext cx="270610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Pre-filled</a:t>
            </a:r>
          </a:p>
        </p:txBody>
      </p:sp>
      <p:sp>
        <p:nvSpPr>
          <p:cNvPr id="62" name="TextBox 61"/>
          <p:cNvSpPr txBox="1"/>
          <p:nvPr/>
        </p:nvSpPr>
        <p:spPr>
          <a:xfrm>
            <a:off x="3565641" y="5919050"/>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63" name="TextBox 62"/>
          <p:cNvSpPr txBox="1"/>
          <p:nvPr/>
        </p:nvSpPr>
        <p:spPr>
          <a:xfrm>
            <a:off x="6404815" y="5919050"/>
            <a:ext cx="265629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64" name="TextBox 63"/>
          <p:cNvSpPr txBox="1"/>
          <p:nvPr/>
        </p:nvSpPr>
        <p:spPr>
          <a:xfrm>
            <a:off x="9243990" y="5919050"/>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yes, about 25 roles</a:t>
            </a:r>
          </a:p>
        </p:txBody>
      </p:sp>
      <p:sp>
        <p:nvSpPr>
          <p:cNvPr id="65" name="Rectangle 64"/>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68" name="TextBox 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78 / 140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Why venues are the most important of the three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No well-maintained venues, no timetable – and no screens on site.</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Venues determine the columns in the timetable grid – and only they can carry an </a:t>
            </a:r>
            <a:r>
              <a:rPr sz="1200" b="1" i="0" lang="en-US">
                <a:solidFill>
                  <a:srgbClr val="4A5D6E"/>
                </a:solidFill>
                <a:latin typeface="Segoe UI"/>
              </a:rPr>
              <a:t>image</a:t>
            </a:r>
            <a:r>
              <a:rPr sz="1200" b="0" i="0" lang="en-US">
                <a:solidFill>
                  <a:srgbClr val="4A5D6E"/>
                </a:solidFill>
                <a:latin typeface="Segoe UI"/>
              </a:rPr>
              <a:t>. Colour and image are passed on automatically to every programme item in that room, which saves a great deal of individual work later on. Categories can now have a colour of their own too, but without well-maintained venues the timetable and the room monitor stay empty.</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79 / 140</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venue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Events → Venues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form on the left enter the </a:t>
            </a:r>
            <a:r>
              <a:rPr sz="1150" b="1" i="0" lang="en-US">
                <a:solidFill>
                  <a:srgbClr val="25333F"/>
                </a:solidFill>
                <a:latin typeface="Segoe UI"/>
              </a:rPr>
              <a:t>name</a:t>
            </a:r>
            <a:r>
              <a:rPr sz="1150" b="0" i="0" lang="en-US">
                <a:solidFill>
                  <a:srgbClr val="25333F"/>
                </a:solidFill>
                <a:latin typeface="Segoe UI"/>
              </a:rPr>
              <a:t>, e.g. “Hall A”.</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can leave the slug empty – WordPress generates it.</a:t>
            </a:r>
          </a:p>
        </p:txBody>
      </p:sp>
      <p:sp>
        <p:nvSpPr>
          <p:cNvPr id="13" name="Oval 12"/>
          <p:cNvSpPr/>
          <p:nvPr/>
        </p:nvSpPr>
        <p:spPr>
          <a:xfrm>
            <a:off x="566928" y="23848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4259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37566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a </a:t>
            </a:r>
            <a:r>
              <a:rPr sz="1150" b="1" i="0" lang="en-US">
                <a:solidFill>
                  <a:srgbClr val="25333F"/>
                </a:solidFill>
                <a:latin typeface="Segoe UI"/>
              </a:rPr>
              <a:t>colour</a:t>
            </a:r>
            <a:r>
              <a:rPr sz="1150" b="0" i="0" lang="en-US">
                <a:solidFill>
                  <a:srgbClr val="25333F"/>
                </a:solidFill>
                <a:latin typeface="Segoe UI"/>
              </a:rPr>
              <a:t>. It later appears as the left edge of every timetable tile for this room.</a:t>
            </a:r>
          </a:p>
        </p:txBody>
      </p:sp>
      <p:sp>
        <p:nvSpPr>
          <p:cNvPr id="16" name="TextBox 15"/>
          <p:cNvSpPr txBox="1"/>
          <p:nvPr/>
        </p:nvSpPr>
        <p:spPr>
          <a:xfrm>
            <a:off x="950976" y="277774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Pick clearly distinguishable colours – in the timetable the columns sit close together.</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0504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Select an </a:t>
            </a:r>
            <a:r>
              <a:rPr sz="1150" b="1" i="0" lang="en-US">
                <a:solidFill>
                  <a:srgbClr val="25333F"/>
                </a:solidFill>
                <a:latin typeface="Segoe UI"/>
              </a:rPr>
              <a:t>image</a:t>
            </a:r>
            <a:r>
              <a:rPr sz="1150" b="0" i="0" lang="en-US">
                <a:solidFill>
                  <a:srgbClr val="25333F"/>
                </a:solidFill>
                <a:latin typeface="Segoe UI"/>
              </a:rPr>
              <a:t>. It serves as the fallback image for every programme item in this room and fills the background in the add-on's room monitor.</a:t>
            </a:r>
          </a:p>
        </p:txBody>
      </p:sp>
      <p:sp>
        <p:nvSpPr>
          <p:cNvPr id="20" name="Oval 19"/>
          <p:cNvSpPr/>
          <p:nvPr/>
        </p:nvSpPr>
        <p:spPr>
          <a:xfrm>
            <a:off x="566928" y="4086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2762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077335"/>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Add New Venue</a:t>
            </a:r>
            <a:r>
              <a:rPr sz="1150" b="0" i="0" lang="en-US">
                <a:solidFill>
                  <a:srgbClr val="25333F"/>
                </a:solidFill>
                <a:latin typeface="Segoe UI"/>
              </a:rPr>
              <a:t>. The venue appears in the list on the right immediately.</a:t>
            </a:r>
          </a:p>
        </p:txBody>
      </p:sp>
      <p:sp>
        <p:nvSpPr>
          <p:cNvPr id="23" name="Rectangle 22"/>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6" name="Rectangle 25"/>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8" name="Rectangle 27"/>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0" name="Rectangle 29"/>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2" name="TextBox 31"/>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3" name="TextBox 32"/>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4" name="TextBox 33"/>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5" name="TextBox 34"/>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6" name="TextBox 35"/>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Venues</a:t>
            </a:r>
          </a:p>
        </p:txBody>
      </p:sp>
      <p:sp>
        <p:nvSpPr>
          <p:cNvPr id="37" name="TextBox 36"/>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8" name="TextBox 37"/>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39" name="TextBox 38"/>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0" name="TextBox 39"/>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1" name="TextBox 40"/>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2" name="TextBox 41"/>
          <p:cNvSpPr txBox="1"/>
          <p:nvPr/>
        </p:nvSpPr>
        <p:spPr>
          <a:xfrm>
            <a:off x="6997903" y="1719072"/>
            <a:ext cx="442569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Venues</a:t>
            </a:r>
          </a:p>
        </p:txBody>
      </p:sp>
      <p:sp>
        <p:nvSpPr>
          <p:cNvPr id="43" name="TextBox 42"/>
          <p:cNvSpPr txBox="1"/>
          <p:nvPr/>
        </p:nvSpPr>
        <p:spPr>
          <a:xfrm>
            <a:off x="6997903" y="2103120"/>
            <a:ext cx="1858792"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Add New Venue</a:t>
            </a:r>
          </a:p>
        </p:txBody>
      </p:sp>
      <p:sp>
        <p:nvSpPr>
          <p:cNvPr id="44" name="TextBox 43"/>
          <p:cNvSpPr txBox="1"/>
          <p:nvPr/>
        </p:nvSpPr>
        <p:spPr>
          <a:xfrm>
            <a:off x="6997903" y="2359152"/>
            <a:ext cx="176735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45" name="Rounded Rectangle 44"/>
          <p:cNvSpPr/>
          <p:nvPr/>
        </p:nvSpPr>
        <p:spPr>
          <a:xfrm>
            <a:off x="6997903" y="2569464"/>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89343" y="2619756"/>
            <a:ext cx="138330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A</a:t>
            </a:r>
          </a:p>
        </p:txBody>
      </p:sp>
      <p:sp>
        <p:nvSpPr>
          <p:cNvPr id="47" name="TextBox 46"/>
          <p:cNvSpPr txBox="1"/>
          <p:nvPr/>
        </p:nvSpPr>
        <p:spPr>
          <a:xfrm>
            <a:off x="6997903" y="2898648"/>
            <a:ext cx="176735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Slug</a:t>
            </a:r>
          </a:p>
        </p:txBody>
      </p:sp>
      <p:sp>
        <p:nvSpPr>
          <p:cNvPr id="48" name="Rounded Rectangle 47"/>
          <p:cNvSpPr/>
          <p:nvPr/>
        </p:nvSpPr>
        <p:spPr>
          <a:xfrm>
            <a:off x="6997903" y="3108960"/>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089343" y="3159252"/>
            <a:ext cx="1383304" cy="146304"/>
          </a:xfrm>
          <a:prstGeom prst="rect">
            <a:avLst/>
          </a:prstGeom>
          <a:noFill/>
        </p:spPr>
        <p:txBody>
          <a:bodyPr wrap="square" lIns="0" rIns="0" tIns="0" bIns="0" anchor="t">
            <a:spAutoFit/>
          </a:bodyPr>
          <a:lstStyle/>
          <a:p>
            <a:pPr algn="l">
              <a:lnSpc>
                <a:spcPct val="100000"/>
              </a:lnSpc>
            </a:pPr>
          </a:p>
        </p:txBody>
      </p:sp>
      <p:sp>
        <p:nvSpPr>
          <p:cNvPr id="50" name="TextBox 49"/>
          <p:cNvSpPr txBox="1"/>
          <p:nvPr/>
        </p:nvSpPr>
        <p:spPr>
          <a:xfrm>
            <a:off x="6997903" y="3438144"/>
            <a:ext cx="1767352"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Venue Color (Background)</a:t>
            </a:r>
          </a:p>
        </p:txBody>
      </p:sp>
      <p:sp>
        <p:nvSpPr>
          <p:cNvPr id="51" name="Rectangle 50"/>
          <p:cNvSpPr/>
          <p:nvPr/>
        </p:nvSpPr>
        <p:spPr>
          <a:xfrm>
            <a:off x="6997903" y="3639312"/>
            <a:ext cx="1097280" cy="237744"/>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7043623" y="3685032"/>
            <a:ext cx="182880" cy="146304"/>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290511" y="3689604"/>
            <a:ext cx="731520" cy="146304"/>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Consolas"/>
              </a:rPr>
              <a:t>#2c6ea8</a:t>
            </a:r>
          </a:p>
        </p:txBody>
      </p:sp>
      <p:sp>
        <p:nvSpPr>
          <p:cNvPr id="54" name="TextBox 53"/>
          <p:cNvSpPr txBox="1"/>
          <p:nvPr/>
        </p:nvSpPr>
        <p:spPr>
          <a:xfrm>
            <a:off x="6997903" y="3986784"/>
            <a:ext cx="1767352"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Venue Image</a:t>
            </a:r>
          </a:p>
        </p:txBody>
      </p:sp>
      <p:sp>
        <p:nvSpPr>
          <p:cNvPr id="55" name="Rectangle 54"/>
          <p:cNvSpPr/>
          <p:nvPr/>
        </p:nvSpPr>
        <p:spPr>
          <a:xfrm>
            <a:off x="6997903" y="4187952"/>
            <a:ext cx="960120" cy="45720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997903" y="4334256"/>
            <a:ext cx="960120"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Preview</a:t>
            </a:r>
          </a:p>
        </p:txBody>
      </p:sp>
      <p:sp>
        <p:nvSpPr>
          <p:cNvPr id="57" name="Rounded Rectangle 56"/>
          <p:cNvSpPr/>
          <p:nvPr/>
        </p:nvSpPr>
        <p:spPr>
          <a:xfrm>
            <a:off x="8076895" y="4315968"/>
            <a:ext cx="95463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076895" y="4366260"/>
            <a:ext cx="954633"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Select Image</a:t>
            </a:r>
          </a:p>
        </p:txBody>
      </p:sp>
      <p:sp>
        <p:nvSpPr>
          <p:cNvPr id="59" name="Rounded Rectangle 58"/>
          <p:cNvSpPr/>
          <p:nvPr/>
        </p:nvSpPr>
        <p:spPr>
          <a:xfrm>
            <a:off x="6997903" y="4773168"/>
            <a:ext cx="1011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97903" y="4823460"/>
            <a:ext cx="1011326"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New Venue</a:t>
            </a:r>
          </a:p>
        </p:txBody>
      </p:sp>
      <p:sp>
        <p:nvSpPr>
          <p:cNvPr id="61" name="Rectangle 60"/>
          <p:cNvSpPr/>
          <p:nvPr/>
        </p:nvSpPr>
        <p:spPr>
          <a:xfrm>
            <a:off x="9131015" y="2103120"/>
            <a:ext cx="2292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9195023" y="2157984"/>
            <a:ext cx="917296"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63" name="TextBox 62"/>
          <p:cNvSpPr txBox="1"/>
          <p:nvPr/>
        </p:nvSpPr>
        <p:spPr>
          <a:xfrm>
            <a:off x="10203760" y="2157984"/>
            <a:ext cx="68803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Colour</a:t>
            </a:r>
          </a:p>
        </p:txBody>
      </p:sp>
      <p:sp>
        <p:nvSpPr>
          <p:cNvPr id="64" name="TextBox 63"/>
          <p:cNvSpPr txBox="1"/>
          <p:nvPr/>
        </p:nvSpPr>
        <p:spPr>
          <a:xfrm>
            <a:off x="10983238" y="2157984"/>
            <a:ext cx="41292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65" name="Rectangle 64"/>
          <p:cNvSpPr/>
          <p:nvPr/>
        </p:nvSpPr>
        <p:spPr>
          <a:xfrm>
            <a:off x="9131015" y="234086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195023" y="2414016"/>
            <a:ext cx="9172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A</a:t>
            </a:r>
          </a:p>
        </p:txBody>
      </p:sp>
      <p:sp>
        <p:nvSpPr>
          <p:cNvPr id="67" name="TextBox 66"/>
          <p:cNvSpPr txBox="1"/>
          <p:nvPr/>
        </p:nvSpPr>
        <p:spPr>
          <a:xfrm>
            <a:off x="10203760" y="2414016"/>
            <a:ext cx="68803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  #2c6ea8</a:t>
            </a:r>
          </a:p>
        </p:txBody>
      </p:sp>
      <p:sp>
        <p:nvSpPr>
          <p:cNvPr id="68" name="TextBox 67"/>
          <p:cNvSpPr txBox="1"/>
          <p:nvPr/>
        </p:nvSpPr>
        <p:spPr>
          <a:xfrm>
            <a:off x="10983238" y="241401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24</a:t>
            </a:r>
          </a:p>
        </p:txBody>
      </p:sp>
      <p:sp>
        <p:nvSpPr>
          <p:cNvPr id="69" name="Rectangle 68"/>
          <p:cNvSpPr/>
          <p:nvPr/>
        </p:nvSpPr>
        <p:spPr>
          <a:xfrm>
            <a:off x="9131015" y="261518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9131015" y="261518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195023" y="2688336"/>
            <a:ext cx="9172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Room 2</a:t>
            </a:r>
          </a:p>
        </p:txBody>
      </p:sp>
      <p:sp>
        <p:nvSpPr>
          <p:cNvPr id="72" name="TextBox 71"/>
          <p:cNvSpPr txBox="1"/>
          <p:nvPr/>
        </p:nvSpPr>
        <p:spPr>
          <a:xfrm>
            <a:off x="10203760" y="2688336"/>
            <a:ext cx="68803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  #1e8e5a</a:t>
            </a:r>
          </a:p>
        </p:txBody>
      </p:sp>
      <p:sp>
        <p:nvSpPr>
          <p:cNvPr id="73" name="TextBox 72"/>
          <p:cNvSpPr txBox="1"/>
          <p:nvPr/>
        </p:nvSpPr>
        <p:spPr>
          <a:xfrm>
            <a:off x="10983238" y="268833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18</a:t>
            </a:r>
          </a:p>
        </p:txBody>
      </p:sp>
      <p:sp>
        <p:nvSpPr>
          <p:cNvPr id="74" name="Rectangle 73"/>
          <p:cNvSpPr/>
          <p:nvPr/>
        </p:nvSpPr>
        <p:spPr>
          <a:xfrm>
            <a:off x="9131015" y="288950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9195023" y="2962656"/>
            <a:ext cx="9172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Stage</a:t>
            </a:r>
          </a:p>
        </p:txBody>
      </p:sp>
      <p:sp>
        <p:nvSpPr>
          <p:cNvPr id="76" name="TextBox 75"/>
          <p:cNvSpPr txBox="1"/>
          <p:nvPr/>
        </p:nvSpPr>
        <p:spPr>
          <a:xfrm>
            <a:off x="10203760" y="2962656"/>
            <a:ext cx="68803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  #9b358c</a:t>
            </a:r>
          </a:p>
        </p:txBody>
      </p:sp>
      <p:sp>
        <p:nvSpPr>
          <p:cNvPr id="77" name="TextBox 76"/>
          <p:cNvSpPr txBox="1"/>
          <p:nvPr/>
        </p:nvSpPr>
        <p:spPr>
          <a:xfrm>
            <a:off x="10983238" y="296265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11</a:t>
            </a:r>
          </a:p>
        </p:txBody>
      </p:sp>
      <p:sp>
        <p:nvSpPr>
          <p:cNvPr id="78" name="Rectangle 77"/>
          <p:cNvSpPr/>
          <p:nvPr/>
        </p:nvSpPr>
        <p:spPr>
          <a:xfrm>
            <a:off x="9131015" y="316382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9131015" y="316382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195023" y="3236976"/>
            <a:ext cx="917296"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Foyer</a:t>
            </a:r>
          </a:p>
        </p:txBody>
      </p:sp>
      <p:sp>
        <p:nvSpPr>
          <p:cNvPr id="81" name="TextBox 80"/>
          <p:cNvSpPr txBox="1"/>
          <p:nvPr/>
        </p:nvSpPr>
        <p:spPr>
          <a:xfrm>
            <a:off x="10203760" y="3236976"/>
            <a:ext cx="68803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  #c25708</a:t>
            </a:r>
          </a:p>
        </p:txBody>
      </p:sp>
      <p:sp>
        <p:nvSpPr>
          <p:cNvPr id="82" name="TextBox 81"/>
          <p:cNvSpPr txBox="1"/>
          <p:nvPr/>
        </p:nvSpPr>
        <p:spPr>
          <a:xfrm>
            <a:off x="10983238" y="323697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4</a:t>
            </a:r>
          </a:p>
        </p:txBody>
      </p:sp>
      <p:sp>
        <p:nvSpPr>
          <p:cNvPr id="83" name="Rectangle 82"/>
          <p:cNvSpPr/>
          <p:nvPr/>
        </p:nvSpPr>
        <p:spPr>
          <a:xfrm>
            <a:off x="9131015" y="343814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Oval 83"/>
          <p:cNvSpPr/>
          <p:nvPr/>
        </p:nvSpPr>
        <p:spPr>
          <a:xfrm>
            <a:off x="8790127"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8790127" y="26106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6" name="Oval 85"/>
          <p:cNvSpPr/>
          <p:nvPr/>
        </p:nvSpPr>
        <p:spPr>
          <a:xfrm>
            <a:off x="8790127" y="3410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790127" y="34701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8" name="Oval 87"/>
          <p:cNvSpPr/>
          <p:nvPr/>
        </p:nvSpPr>
        <p:spPr>
          <a:xfrm>
            <a:off x="8790127" y="4069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8790127" y="41285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0" name="Rectangle 8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3" name="TextBox 9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Authors</a:t>
            </a:r>
            <a:r>
              <a:rPr sz="1000" b="0" i="0" lang="en-US">
                <a:solidFill>
                  <a:srgbClr val="2B3844"/>
                </a:solidFill>
                <a:latin typeface="Segoe UI"/>
              </a:rPr>
              <a:t> may create and maintain venues, categories and roles too – no administrator rights are needed for this.</a:t>
            </a:r>
          </a:p>
        </p:txBody>
      </p:sp>
      <p:sp>
        <p:nvSpPr>
          <p:cNvPr id="94" name="Rectangle 9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96" name="TextBox 9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80 / 140</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a venue's colour and image do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306324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In the timetable</a:t>
            </a:r>
          </a:p>
        </p:txBody>
      </p:sp>
      <p:sp>
        <p:nvSpPr>
          <p:cNvPr id="7" name="Rectangle 6"/>
          <p:cNvSpPr/>
          <p:nvPr/>
        </p:nvSpPr>
        <p:spPr>
          <a:xfrm>
            <a:off x="566928" y="1591056"/>
            <a:ext cx="3063240" cy="2103120"/>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591056"/>
            <a:ext cx="3063240" cy="256032"/>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1659636"/>
            <a:ext cx="1021080"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Hall A</a:t>
            </a:r>
          </a:p>
        </p:txBody>
      </p:sp>
      <p:sp>
        <p:nvSpPr>
          <p:cNvPr id="10" name="TextBox 9"/>
          <p:cNvSpPr txBox="1"/>
          <p:nvPr/>
        </p:nvSpPr>
        <p:spPr>
          <a:xfrm>
            <a:off x="1588008" y="1659636"/>
            <a:ext cx="1021080"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Room 2</a:t>
            </a:r>
          </a:p>
        </p:txBody>
      </p:sp>
      <p:sp>
        <p:nvSpPr>
          <p:cNvPr id="11" name="TextBox 10"/>
          <p:cNvSpPr txBox="1"/>
          <p:nvPr/>
        </p:nvSpPr>
        <p:spPr>
          <a:xfrm>
            <a:off x="2609088" y="1659636"/>
            <a:ext cx="1021080"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Stage</a:t>
            </a:r>
          </a:p>
        </p:txBody>
      </p:sp>
      <p:sp>
        <p:nvSpPr>
          <p:cNvPr id="12" name="Rounded Rectangle 11"/>
          <p:cNvSpPr/>
          <p:nvPr/>
        </p:nvSpPr>
        <p:spPr>
          <a:xfrm>
            <a:off x="621792" y="2011680"/>
            <a:ext cx="893064" cy="566928"/>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621792" y="2011680"/>
            <a:ext cx="54864" cy="566928"/>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2103120"/>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15" name="Rounded Rectangle 14"/>
          <p:cNvSpPr/>
          <p:nvPr/>
        </p:nvSpPr>
        <p:spPr>
          <a:xfrm>
            <a:off x="621792" y="2798064"/>
            <a:ext cx="893064" cy="438912"/>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1792" y="2798064"/>
            <a:ext cx="54864" cy="438912"/>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889504"/>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18" name="Rounded Rectangle 17"/>
          <p:cNvSpPr/>
          <p:nvPr/>
        </p:nvSpPr>
        <p:spPr>
          <a:xfrm>
            <a:off x="1642872" y="2011680"/>
            <a:ext cx="893064" cy="566928"/>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1642872" y="2011680"/>
            <a:ext cx="54864" cy="566928"/>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1770888" y="2103120"/>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21" name="Rounded Rectangle 20"/>
          <p:cNvSpPr/>
          <p:nvPr/>
        </p:nvSpPr>
        <p:spPr>
          <a:xfrm>
            <a:off x="1642872" y="2798064"/>
            <a:ext cx="893064" cy="438912"/>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1642872" y="2798064"/>
            <a:ext cx="54864" cy="438912"/>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770888" y="2889504"/>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24" name="Rounded Rectangle 23"/>
          <p:cNvSpPr/>
          <p:nvPr/>
        </p:nvSpPr>
        <p:spPr>
          <a:xfrm>
            <a:off x="2663952" y="2011680"/>
            <a:ext cx="893064" cy="566928"/>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2663952" y="2011680"/>
            <a:ext cx="54864" cy="566928"/>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791968" y="2103120"/>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27" name="Rounded Rectangle 26"/>
          <p:cNvSpPr/>
          <p:nvPr/>
        </p:nvSpPr>
        <p:spPr>
          <a:xfrm>
            <a:off x="2663952" y="2798064"/>
            <a:ext cx="893064" cy="438912"/>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663952" y="2798064"/>
            <a:ext cx="54864" cy="438912"/>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791968" y="2889504"/>
            <a:ext cx="728472" cy="274320"/>
          </a:xfrm>
          <a:prstGeom prst="rect">
            <a:avLst/>
          </a:prstGeom>
          <a:noFill/>
        </p:spPr>
        <p:txBody>
          <a:bodyPr wrap="square" lIns="0" rIns="0" tIns="0" bIns="0" anchor="t">
            <a:spAutoFit/>
          </a:bodyPr>
          <a:lstStyle/>
          <a:p>
            <a:pPr algn="l">
              <a:lnSpc>
                <a:spcPct val="105000"/>
              </a:lnSpc>
            </a:pPr>
            <a:r>
              <a:rPr sz="600" b="0" i="0" lang="en-US">
                <a:solidFill>
                  <a:srgbClr val="0B3A5D"/>
                </a:solidFill>
                <a:latin typeface="Segoe UI"/>
              </a:rPr>
              <a:t>Programme</a:t>
            </a:r>
          </a:p>
          <a:p>
            <a:pPr algn="l">
              <a:lnSpc>
                <a:spcPct val="105000"/>
              </a:lnSpc>
            </a:pPr>
            <a:r>
              <a:rPr sz="600" b="0" i="0" lang="en-US">
                <a:solidFill>
                  <a:srgbClr val="0B3A5D"/>
                </a:solidFill>
                <a:latin typeface="Segoe UI"/>
              </a:rPr>
              <a:t>item</a:t>
            </a:r>
          </a:p>
        </p:txBody>
      </p:sp>
      <p:sp>
        <p:nvSpPr>
          <p:cNvPr id="30" name="TextBox 29"/>
          <p:cNvSpPr txBox="1"/>
          <p:nvPr/>
        </p:nvSpPr>
        <p:spPr>
          <a:xfrm>
            <a:off x="3904487" y="1353312"/>
            <a:ext cx="306324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In the room monitor (add-on)</a:t>
            </a:r>
          </a:p>
        </p:txBody>
      </p:sp>
      <p:sp>
        <p:nvSpPr>
          <p:cNvPr id="31" name="Rectangle 30"/>
          <p:cNvSpPr/>
          <p:nvPr/>
        </p:nvSpPr>
        <p:spPr>
          <a:xfrm>
            <a:off x="3904487" y="1591056"/>
            <a:ext cx="3063240" cy="210312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995928" y="1682496"/>
            <a:ext cx="2880360" cy="1188720"/>
          </a:xfrm>
          <a:prstGeom prst="rect">
            <a:avLst/>
          </a:prstGeom>
          <a:solidFill>
            <a:srgbClr val="1B334A"/>
          </a:solidFill>
          <a:ln w="15240">
            <a:solidFill>
              <a:srgbClr val="2C6EA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995928" y="2194560"/>
            <a:ext cx="2880360" cy="182880"/>
          </a:xfrm>
          <a:prstGeom prst="rect">
            <a:avLst/>
          </a:prstGeom>
          <a:noFill/>
        </p:spPr>
        <p:txBody>
          <a:bodyPr wrap="square" lIns="0" rIns="0" tIns="0" bIns="0" anchor="t">
            <a:spAutoFit/>
          </a:bodyPr>
          <a:lstStyle/>
          <a:p>
            <a:pPr algn="ctr">
              <a:lnSpc>
                <a:spcPct val="100000"/>
              </a:lnSpc>
            </a:pPr>
            <a:r>
              <a:rPr sz="750" b="0" i="0" lang="en-US">
                <a:solidFill>
                  <a:srgbClr val="9FC4E2"/>
                </a:solidFill>
                <a:latin typeface="Segoe UI"/>
              </a:rPr>
              <a:t>Venue image as background</a:t>
            </a:r>
          </a:p>
        </p:txBody>
      </p:sp>
      <p:sp>
        <p:nvSpPr>
          <p:cNvPr id="34" name="TextBox 33"/>
          <p:cNvSpPr txBox="1"/>
          <p:nvPr/>
        </p:nvSpPr>
        <p:spPr>
          <a:xfrm>
            <a:off x="4123944" y="3017520"/>
            <a:ext cx="2624328" cy="219456"/>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HALL A</a:t>
            </a:r>
          </a:p>
        </p:txBody>
      </p:sp>
      <p:sp>
        <p:nvSpPr>
          <p:cNvPr id="35" name="TextBox 34"/>
          <p:cNvSpPr txBox="1"/>
          <p:nvPr/>
        </p:nvSpPr>
        <p:spPr>
          <a:xfrm>
            <a:off x="4123944" y="3273552"/>
            <a:ext cx="2624328" cy="182880"/>
          </a:xfrm>
          <a:prstGeom prst="rect">
            <a:avLst/>
          </a:prstGeom>
          <a:noFill/>
        </p:spPr>
        <p:txBody>
          <a:bodyPr wrap="square" lIns="0" rIns="0" tIns="0" bIns="0" anchor="t">
            <a:spAutoFit/>
          </a:bodyPr>
          <a:lstStyle/>
          <a:p>
            <a:pPr algn="l">
              <a:lnSpc>
                <a:spcPct val="100000"/>
              </a:lnSpc>
            </a:pPr>
            <a:r>
              <a:rPr sz="800" b="0" i="0" lang="en-US">
                <a:solidFill>
                  <a:srgbClr val="9FC4E2"/>
                </a:solidFill>
                <a:latin typeface="Segoe UI"/>
              </a:rPr>
              <a:t>Opening Keynote · 10:00</a:t>
            </a:r>
          </a:p>
        </p:txBody>
      </p:sp>
      <p:sp>
        <p:nvSpPr>
          <p:cNvPr id="36" name="TextBox 35"/>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effects</a:t>
            </a:r>
          </a:p>
        </p:txBody>
      </p:sp>
      <p:sp>
        <p:nvSpPr>
          <p:cNvPr id="37" name="TextBox 36"/>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In the timetable</a:t>
            </a:r>
          </a:p>
        </p:txBody>
      </p:sp>
      <p:sp>
        <p:nvSpPr>
          <p:cNvPr id="38" name="TextBox 37"/>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colour forms the left edge of every tile for this room. With several parallel columns that is the quickest orientation anchor.</a:t>
            </a:r>
          </a:p>
        </p:txBody>
      </p:sp>
      <p:sp>
        <p:nvSpPr>
          <p:cNvPr id="39" name="TextBox 38"/>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In the calendar</a:t>
            </a:r>
          </a:p>
        </p:txBody>
      </p:sp>
      <p:sp>
        <p:nvSpPr>
          <p:cNvPr id="40" name="TextBox 39"/>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colour sets subtle accents on the tile.</a:t>
            </a:r>
          </a:p>
        </p:txBody>
      </p:sp>
      <p:sp>
        <p:nvSpPr>
          <p:cNvPr id="41" name="TextBox 40"/>
          <p:cNvSpPr txBox="1"/>
          <p:nvPr/>
        </p:nvSpPr>
        <p:spPr>
          <a:xfrm>
            <a:off x="7379208" y="308051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In the room monitor</a:t>
            </a:r>
          </a:p>
        </p:txBody>
      </p:sp>
      <p:sp>
        <p:nvSpPr>
          <p:cNvPr id="42" name="TextBox 41"/>
          <p:cNvSpPr txBox="1"/>
          <p:nvPr/>
        </p:nvSpPr>
        <p:spPr>
          <a:xfrm>
            <a:off x="7379208" y="3300222"/>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With the add-on, the image fills the background of the full-screen display outside this room.</a:t>
            </a:r>
          </a:p>
        </p:txBody>
      </p:sp>
      <p:sp>
        <p:nvSpPr>
          <p:cNvPr id="43" name="TextBox 42"/>
          <p:cNvSpPr txBox="1"/>
          <p:nvPr/>
        </p:nvSpPr>
        <p:spPr>
          <a:xfrm>
            <a:off x="7379208" y="382955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As a fallback image</a:t>
            </a:r>
          </a:p>
        </p:txBody>
      </p:sp>
      <p:sp>
        <p:nvSpPr>
          <p:cNvPr id="44" name="TextBox 43"/>
          <p:cNvSpPr txBox="1"/>
          <p:nvPr/>
        </p:nvSpPr>
        <p:spPr>
          <a:xfrm>
            <a:off x="7379208" y="404926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Programme items without their own featured image first inherit the image of their main event, then that of the venue. Only if both are missing does the global placeholder apply.</a:t>
            </a:r>
          </a:p>
        </p:txBody>
      </p:sp>
      <p:sp>
        <p:nvSpPr>
          <p:cNvPr id="45" name="Rectangle 4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8" name="TextBox 4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good room image is the best five minutes you can invest: it rescues every programme item for which nobody supplied an image – and lifts the screens on site.</a:t>
            </a:r>
          </a:p>
        </p:txBody>
      </p:sp>
      <p:sp>
        <p:nvSpPr>
          <p:cNvPr id="49" name="Rectangle 4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51" name="TextBox 5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81 / 140</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category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Events → Categories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name</a:t>
            </a:r>
            <a:r>
              <a:rPr sz="1150" b="0" i="0" lang="en-US">
                <a:solidFill>
                  <a:srgbClr val="25333F"/>
                </a:solidFill>
                <a:latin typeface="Segoe UI"/>
              </a:rPr>
              <a:t>, e.g. “Workshop”.</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Optionally choose a </a:t>
            </a:r>
            <a:r>
              <a:rPr sz="1150" b="1" i="0" lang="en-US">
                <a:solidFill>
                  <a:srgbClr val="25333F"/>
                </a:solidFill>
                <a:latin typeface="Segoe UI"/>
              </a:rPr>
              <a:t>Category Colour</a:t>
            </a:r>
            <a:r>
              <a:rPr sz="1150" b="0" i="0" lang="en-US">
                <a:solidFill>
                  <a:srgbClr val="25333F"/>
                </a:solidFill>
                <a:latin typeface="Segoe UI"/>
              </a:rPr>
              <a:t>.</a:t>
            </a:r>
          </a:p>
        </p:txBody>
      </p:sp>
      <p:sp>
        <p:nvSpPr>
          <p:cNvPr id="15" name="TextBox 14"/>
          <p:cNvSpPr txBox="1"/>
          <p:nvPr/>
        </p:nvSpPr>
        <p:spPr>
          <a:xfrm>
            <a:off x="950976" y="2409062"/>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only takes effect when the colour source in the settings is set to “category” – then it colours the tiles and appears as a swatch in the category filter.</a:t>
            </a:r>
          </a:p>
        </p:txBody>
      </p:sp>
      <p:sp>
        <p:nvSpPr>
          <p:cNvPr id="16" name="Oval 15"/>
          <p:cNvSpPr/>
          <p:nvPr/>
        </p:nvSpPr>
        <p:spPr>
          <a:xfrm>
            <a:off x="566928" y="309029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3143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08114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Optionally add a </a:t>
            </a:r>
            <a:r>
              <a:rPr sz="1150" b="1" i="0" lang="en-US">
                <a:solidFill>
                  <a:srgbClr val="25333F"/>
                </a:solidFill>
                <a:latin typeface="Segoe UI"/>
              </a:rPr>
              <a:t>description</a:t>
            </a:r>
            <a:r>
              <a:rPr sz="1150" b="0" i="0" lang="en-US">
                <a:solidFill>
                  <a:srgbClr val="25333F"/>
                </a:solidFill>
                <a:latin typeface="Segoe UI"/>
              </a:rPr>
              <a:t>.</a:t>
            </a:r>
          </a:p>
        </p:txBody>
      </p:sp>
      <p:sp>
        <p:nvSpPr>
          <p:cNvPr id="19" name="TextBox 18"/>
          <p:cNvSpPr txBox="1"/>
          <p:nvPr/>
        </p:nvSpPr>
        <p:spPr>
          <a:xfrm>
            <a:off x="950976" y="3305047"/>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only serves your own overview in the backend.</a:t>
            </a:r>
          </a:p>
        </p:txBody>
      </p:sp>
      <p:sp>
        <p:nvSpPr>
          <p:cNvPr id="20" name="Oval 19"/>
          <p:cNvSpPr/>
          <p:nvPr/>
        </p:nvSpPr>
        <p:spPr>
          <a:xfrm>
            <a:off x="566928" y="369671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3786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68757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Add New Category</a:t>
            </a:r>
            <a:r>
              <a:rPr sz="1150" b="0" i="0" lang="en-US">
                <a:solidFill>
                  <a:srgbClr val="25333F"/>
                </a:solidFill>
                <a:latin typeface="Segoe UI"/>
              </a:rPr>
              <a:t>.</a:t>
            </a:r>
          </a:p>
        </p:txBody>
      </p:sp>
      <p:sp>
        <p:nvSpPr>
          <p:cNvPr id="23" name="Oval 22"/>
          <p:cNvSpPr/>
          <p:nvPr/>
        </p:nvSpPr>
        <p:spPr>
          <a:xfrm>
            <a:off x="566928" y="411264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15378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103496"/>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category is now available in every edit screen and as a filter in the front end.</a:t>
            </a:r>
          </a:p>
        </p:txBody>
      </p:sp>
      <p:sp>
        <p:nvSpPr>
          <p:cNvPr id="26" name="Rectangle 25"/>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9" name="Rectangle 28"/>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1" name="Rectangle 30"/>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3" name="Rectangle 32"/>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5" name="TextBox 34"/>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6" name="TextBox 35"/>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7" name="TextBox 36"/>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8" name="TextBox 37"/>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Categories</a:t>
            </a:r>
          </a:p>
        </p:txBody>
      </p:sp>
      <p:sp>
        <p:nvSpPr>
          <p:cNvPr id="39" name="TextBox 38"/>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0" name="TextBox 39"/>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1" name="TextBox 40"/>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2" name="TextBox 41"/>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3" name="TextBox 42"/>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4" name="TextBox 43"/>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5" name="TextBox 44"/>
          <p:cNvSpPr txBox="1"/>
          <p:nvPr/>
        </p:nvSpPr>
        <p:spPr>
          <a:xfrm>
            <a:off x="6997903" y="1719072"/>
            <a:ext cx="442569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Categories</a:t>
            </a:r>
          </a:p>
        </p:txBody>
      </p:sp>
      <p:sp>
        <p:nvSpPr>
          <p:cNvPr id="46" name="TextBox 45"/>
          <p:cNvSpPr txBox="1"/>
          <p:nvPr/>
        </p:nvSpPr>
        <p:spPr>
          <a:xfrm>
            <a:off x="6997903" y="2103120"/>
            <a:ext cx="1858792"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Add New Category</a:t>
            </a:r>
          </a:p>
        </p:txBody>
      </p:sp>
      <p:sp>
        <p:nvSpPr>
          <p:cNvPr id="47" name="TextBox 46"/>
          <p:cNvSpPr txBox="1"/>
          <p:nvPr/>
        </p:nvSpPr>
        <p:spPr>
          <a:xfrm>
            <a:off x="6997903" y="2359152"/>
            <a:ext cx="176735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48" name="Rounded Rectangle 47"/>
          <p:cNvSpPr/>
          <p:nvPr/>
        </p:nvSpPr>
        <p:spPr>
          <a:xfrm>
            <a:off x="6997903" y="2569464"/>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089343" y="2619756"/>
            <a:ext cx="138330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Workshop</a:t>
            </a:r>
          </a:p>
        </p:txBody>
      </p:sp>
      <p:sp>
        <p:nvSpPr>
          <p:cNvPr id="50" name="TextBox 49"/>
          <p:cNvSpPr txBox="1"/>
          <p:nvPr/>
        </p:nvSpPr>
        <p:spPr>
          <a:xfrm>
            <a:off x="6997903" y="2898648"/>
            <a:ext cx="176735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Slug</a:t>
            </a:r>
          </a:p>
        </p:txBody>
      </p:sp>
      <p:sp>
        <p:nvSpPr>
          <p:cNvPr id="51" name="Rounded Rectangle 50"/>
          <p:cNvSpPr/>
          <p:nvPr/>
        </p:nvSpPr>
        <p:spPr>
          <a:xfrm>
            <a:off x="6997903" y="3108960"/>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89343" y="3159252"/>
            <a:ext cx="1383304" cy="146304"/>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6997903" y="3438144"/>
            <a:ext cx="1767352"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Category Color</a:t>
            </a:r>
          </a:p>
        </p:txBody>
      </p:sp>
      <p:sp>
        <p:nvSpPr>
          <p:cNvPr id="54" name="Rectangle 53"/>
          <p:cNvSpPr/>
          <p:nvPr/>
        </p:nvSpPr>
        <p:spPr>
          <a:xfrm>
            <a:off x="6997903" y="3639312"/>
            <a:ext cx="1097280" cy="237744"/>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7043623" y="3685032"/>
            <a:ext cx="182880" cy="14630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290511" y="3689604"/>
            <a:ext cx="731520" cy="146304"/>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Consolas"/>
              </a:rPr>
              <a:t>#1e8e5a</a:t>
            </a:r>
          </a:p>
        </p:txBody>
      </p:sp>
      <p:sp>
        <p:nvSpPr>
          <p:cNvPr id="57" name="TextBox 56"/>
          <p:cNvSpPr txBox="1"/>
          <p:nvPr/>
        </p:nvSpPr>
        <p:spPr>
          <a:xfrm>
            <a:off x="6997903" y="3986784"/>
            <a:ext cx="176735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Description</a:t>
            </a:r>
          </a:p>
        </p:txBody>
      </p:sp>
      <p:sp>
        <p:nvSpPr>
          <p:cNvPr id="58" name="Rounded Rectangle 57"/>
          <p:cNvSpPr/>
          <p:nvPr/>
        </p:nvSpPr>
        <p:spPr>
          <a:xfrm>
            <a:off x="6997903" y="4197096"/>
            <a:ext cx="1767352" cy="502920"/>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89343" y="4247388"/>
            <a:ext cx="1383304" cy="41148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Hands-on formats</a:t>
            </a:r>
          </a:p>
        </p:txBody>
      </p:sp>
      <p:sp>
        <p:nvSpPr>
          <p:cNvPr id="60" name="Rounded Rectangle 59"/>
          <p:cNvSpPr/>
          <p:nvPr/>
        </p:nvSpPr>
        <p:spPr>
          <a:xfrm>
            <a:off x="6997903" y="4846320"/>
            <a:ext cx="1181404"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997903" y="4896612"/>
            <a:ext cx="118140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New Category</a:t>
            </a:r>
          </a:p>
        </p:txBody>
      </p:sp>
      <p:sp>
        <p:nvSpPr>
          <p:cNvPr id="62" name="Rectangle 61"/>
          <p:cNvSpPr/>
          <p:nvPr/>
        </p:nvSpPr>
        <p:spPr>
          <a:xfrm>
            <a:off x="9131015" y="2103120"/>
            <a:ext cx="2292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195023" y="2157984"/>
            <a:ext cx="596335"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64" name="TextBox 63"/>
          <p:cNvSpPr txBox="1"/>
          <p:nvPr/>
        </p:nvSpPr>
        <p:spPr>
          <a:xfrm>
            <a:off x="9882798" y="2157984"/>
            <a:ext cx="1009000"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Description</a:t>
            </a:r>
          </a:p>
        </p:txBody>
      </p:sp>
      <p:sp>
        <p:nvSpPr>
          <p:cNvPr id="65" name="TextBox 64"/>
          <p:cNvSpPr txBox="1"/>
          <p:nvPr/>
        </p:nvSpPr>
        <p:spPr>
          <a:xfrm>
            <a:off x="10983238" y="2157984"/>
            <a:ext cx="41292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66" name="Rectangle 65"/>
          <p:cNvSpPr/>
          <p:nvPr/>
        </p:nvSpPr>
        <p:spPr>
          <a:xfrm>
            <a:off x="9131015" y="234086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195023" y="2414016"/>
            <a:ext cx="596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Talk</a:t>
            </a:r>
          </a:p>
        </p:txBody>
      </p:sp>
      <p:sp>
        <p:nvSpPr>
          <p:cNvPr id="68" name="TextBox 67"/>
          <p:cNvSpPr txBox="1"/>
          <p:nvPr/>
        </p:nvSpPr>
        <p:spPr>
          <a:xfrm>
            <a:off x="9882798" y="2414016"/>
            <a:ext cx="100900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Stage formats</a:t>
            </a:r>
          </a:p>
        </p:txBody>
      </p:sp>
      <p:sp>
        <p:nvSpPr>
          <p:cNvPr id="69" name="TextBox 68"/>
          <p:cNvSpPr txBox="1"/>
          <p:nvPr/>
        </p:nvSpPr>
        <p:spPr>
          <a:xfrm>
            <a:off x="10983238" y="241401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22</a:t>
            </a:r>
          </a:p>
        </p:txBody>
      </p:sp>
      <p:sp>
        <p:nvSpPr>
          <p:cNvPr id="70" name="Rectangle 69"/>
          <p:cNvSpPr/>
          <p:nvPr/>
        </p:nvSpPr>
        <p:spPr>
          <a:xfrm>
            <a:off x="9131015" y="261518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9131015" y="261518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195023" y="2688336"/>
            <a:ext cx="596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Workshop</a:t>
            </a:r>
          </a:p>
        </p:txBody>
      </p:sp>
      <p:sp>
        <p:nvSpPr>
          <p:cNvPr id="73" name="TextBox 72"/>
          <p:cNvSpPr txBox="1"/>
          <p:nvPr/>
        </p:nvSpPr>
        <p:spPr>
          <a:xfrm>
            <a:off x="9882798" y="2688336"/>
            <a:ext cx="100900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Hands-on</a:t>
            </a:r>
          </a:p>
        </p:txBody>
      </p:sp>
      <p:sp>
        <p:nvSpPr>
          <p:cNvPr id="74" name="TextBox 73"/>
          <p:cNvSpPr txBox="1"/>
          <p:nvPr/>
        </p:nvSpPr>
        <p:spPr>
          <a:xfrm>
            <a:off x="10983238" y="268833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14</a:t>
            </a:r>
          </a:p>
        </p:txBody>
      </p:sp>
      <p:sp>
        <p:nvSpPr>
          <p:cNvPr id="75" name="Rectangle 74"/>
          <p:cNvSpPr/>
          <p:nvPr/>
        </p:nvSpPr>
        <p:spPr>
          <a:xfrm>
            <a:off x="9131015" y="288950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195023" y="2962656"/>
            <a:ext cx="596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Concert</a:t>
            </a:r>
          </a:p>
        </p:txBody>
      </p:sp>
      <p:sp>
        <p:nvSpPr>
          <p:cNvPr id="77" name="TextBox 76"/>
          <p:cNvSpPr txBox="1"/>
          <p:nvPr/>
        </p:nvSpPr>
        <p:spPr>
          <a:xfrm>
            <a:off x="9882798" y="2962656"/>
            <a:ext cx="100900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Music</a:t>
            </a:r>
          </a:p>
        </p:txBody>
      </p:sp>
      <p:sp>
        <p:nvSpPr>
          <p:cNvPr id="78" name="TextBox 77"/>
          <p:cNvSpPr txBox="1"/>
          <p:nvPr/>
        </p:nvSpPr>
        <p:spPr>
          <a:xfrm>
            <a:off x="10983238" y="296265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6</a:t>
            </a:r>
          </a:p>
        </p:txBody>
      </p:sp>
      <p:sp>
        <p:nvSpPr>
          <p:cNvPr id="79" name="Rectangle 78"/>
          <p:cNvSpPr/>
          <p:nvPr/>
        </p:nvSpPr>
        <p:spPr>
          <a:xfrm>
            <a:off x="9131015" y="316382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9131015" y="316382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9195023" y="3236976"/>
            <a:ext cx="596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Reading</a:t>
            </a:r>
          </a:p>
        </p:txBody>
      </p:sp>
      <p:sp>
        <p:nvSpPr>
          <p:cNvPr id="82" name="TextBox 81"/>
          <p:cNvSpPr txBox="1"/>
          <p:nvPr/>
        </p:nvSpPr>
        <p:spPr>
          <a:xfrm>
            <a:off x="9882798" y="3236976"/>
            <a:ext cx="100900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Literature</a:t>
            </a:r>
          </a:p>
        </p:txBody>
      </p:sp>
      <p:sp>
        <p:nvSpPr>
          <p:cNvPr id="83" name="TextBox 82"/>
          <p:cNvSpPr txBox="1"/>
          <p:nvPr/>
        </p:nvSpPr>
        <p:spPr>
          <a:xfrm>
            <a:off x="10983238" y="3236976"/>
            <a:ext cx="41292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9</a:t>
            </a:r>
          </a:p>
        </p:txBody>
      </p:sp>
      <p:sp>
        <p:nvSpPr>
          <p:cNvPr id="84" name="Rectangle 83"/>
          <p:cNvSpPr/>
          <p:nvPr/>
        </p:nvSpPr>
        <p:spPr>
          <a:xfrm>
            <a:off x="9131015" y="343814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Oval 84"/>
          <p:cNvSpPr/>
          <p:nvPr/>
        </p:nvSpPr>
        <p:spPr>
          <a:xfrm>
            <a:off x="8790127"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8790127" y="26106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7" name="Oval 86"/>
          <p:cNvSpPr/>
          <p:nvPr/>
        </p:nvSpPr>
        <p:spPr>
          <a:xfrm>
            <a:off x="8790127" y="3410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8790127" y="34701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9" name="Oval 88"/>
          <p:cNvSpPr/>
          <p:nvPr/>
        </p:nvSpPr>
        <p:spPr>
          <a:xfrm>
            <a:off x="8790127" y="4069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790127" y="41285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1" name="Rectangle 90"/>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4" name="TextBox 93"/>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coloured badge on a tile with a photo still follows your global colour scheme – the category colour tints the surface of the tile, not the badge on top of it.</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82 / 140</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Three rules for good categories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Five to ten is plenty.</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Categories are a filter for your guests, not a filing system. Offer twenty and you force every visitor into a decision they cannot make. When in doubt, combine.</a:t>
            </a:r>
          </a:p>
        </p:txBody>
      </p:sp>
      <p:sp>
        <p:nvSpPr>
          <p:cNvPr id="9" name="Oval 8"/>
          <p:cNvSpPr/>
          <p:nvPr/>
        </p:nvSpPr>
        <p:spPr>
          <a:xfrm>
            <a:off x="566928" y="212255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31111"/>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Do not forget the primary category.</a:t>
            </a:r>
          </a:p>
        </p:txBody>
      </p:sp>
      <p:sp>
        <p:nvSpPr>
          <p:cNvPr id="11" name="TextBox 10"/>
          <p:cNvSpPr txBox="1"/>
          <p:nvPr/>
        </p:nvSpPr>
        <p:spPr>
          <a:xfrm>
            <a:off x="841247" y="2282444"/>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A programme item may belong to several categories – but only </a:t>
            </a:r>
            <a:r>
              <a:rPr sz="1100" b="1" i="0" lang="en-US">
                <a:solidFill>
                  <a:srgbClr val="3B4A57"/>
                </a:solidFill>
                <a:latin typeface="Segoe UI"/>
              </a:rPr>
              <a:t>one</a:t>
            </a:r>
            <a:r>
              <a:rPr sz="1100" b="0" i="0" lang="en-US">
                <a:solidFill>
                  <a:srgbClr val="3B4A57"/>
                </a:solidFill>
                <a:latin typeface="Segoe UI"/>
              </a:rPr>
              <a:t> appears as the coloured badge on the tile. You set which one in the edit screen under </a:t>
            </a:r>
            <a:r>
              <a:rPr sz="1100" b="1" i="0" lang="en-US">
                <a:solidFill>
                  <a:srgbClr val="3B4A57"/>
                </a:solidFill>
                <a:latin typeface="Segoe UI"/>
              </a:rPr>
              <a:t>Primary Category (Badge)</a:t>
            </a:r>
            <a:r>
              <a:rPr sz="1100" b="0" i="0" lang="en-US">
                <a:solidFill>
                  <a:srgbClr val="3B4A57"/>
                </a:solidFill>
                <a:latin typeface="Segoe UI"/>
              </a:rPr>
              <a:t>. Without your choice the system takes the alphabetically first, which is rarely the most meaningful one.</a:t>
            </a:r>
          </a:p>
        </p:txBody>
      </p:sp>
      <p:sp>
        <p:nvSpPr>
          <p:cNvPr id="12" name="Oval 11"/>
          <p:cNvSpPr/>
          <p:nvPr/>
        </p:nvSpPr>
        <p:spPr>
          <a:xfrm>
            <a:off x="566928" y="2970784"/>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879344"/>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Make use of inheritance.</a:t>
            </a:r>
          </a:p>
        </p:txBody>
      </p:sp>
      <p:sp>
        <p:nvSpPr>
          <p:cNvPr id="14" name="TextBox 13"/>
          <p:cNvSpPr txBox="1"/>
          <p:nvPr/>
        </p:nvSpPr>
        <p:spPr>
          <a:xfrm>
            <a:off x="841247" y="3130677"/>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Create sub-categories under a parent term and one colour on the parent is enough – everything below adopts it. A colour on the child term takes precedence, white counts as “no colour”. The same applies to venues. </a:t>
            </a:r>
            <a:r>
              <a:rPr sz="1100" b="1" i="0" lang="en-US">
                <a:solidFill>
                  <a:srgbClr val="3B4A57"/>
                </a:solidFill>
                <a:latin typeface="Segoe UI"/>
              </a:rPr>
              <a:t>The hierarchy affects the colour only</a:t>
            </a:r>
            <a:r>
              <a:rPr sz="1100" b="0" i="0" lang="en-US">
                <a:solidFill>
                  <a:srgbClr val="3B4A57"/>
                </a:solidFill>
                <a:latin typeface="Segoe UI"/>
              </a:rPr>
              <a:t> – assignment, filters and display stay unchanged.</a:t>
            </a:r>
          </a:p>
        </p:txBody>
      </p:sp>
      <p:sp>
        <p:nvSpPr>
          <p:cNvPr id="15" name="Rectangle 14"/>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8" name="TextBox 17"/>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Under “No category” the dashboard reliably reports every programme item that has not been given any category at all.</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83 / 140</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Roles: already prepared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12648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1264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2249424" y="1719072"/>
            <a:ext cx="424281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Roles</a:t>
            </a:r>
          </a:p>
        </p:txBody>
      </p:sp>
      <p:sp>
        <p:nvSpPr>
          <p:cNvPr id="26" name="TextBox 25"/>
          <p:cNvSpPr txBox="1"/>
          <p:nvPr/>
        </p:nvSpPr>
        <p:spPr>
          <a:xfrm>
            <a:off x="2249424" y="2103120"/>
            <a:ext cx="161227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Add New Role</a:t>
            </a:r>
          </a:p>
        </p:txBody>
      </p:sp>
      <p:sp>
        <p:nvSpPr>
          <p:cNvPr id="27" name="TextBox 26"/>
          <p:cNvSpPr txBox="1"/>
          <p:nvPr/>
        </p:nvSpPr>
        <p:spPr>
          <a:xfrm>
            <a:off x="2249424" y="2359152"/>
            <a:ext cx="152083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28" name="Rounded Rectangle 27"/>
          <p:cNvSpPr/>
          <p:nvPr/>
        </p:nvSpPr>
        <p:spPr>
          <a:xfrm>
            <a:off x="2249424" y="2569464"/>
            <a:ext cx="152083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40864" y="2619756"/>
            <a:ext cx="113678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signing</a:t>
            </a:r>
          </a:p>
        </p:txBody>
      </p:sp>
      <p:sp>
        <p:nvSpPr>
          <p:cNvPr id="30" name="Rounded Rectangle 29"/>
          <p:cNvSpPr/>
          <p:nvPr/>
        </p:nvSpPr>
        <p:spPr>
          <a:xfrm>
            <a:off x="2249424" y="2953512"/>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3003804"/>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New Role</a:t>
            </a:r>
          </a:p>
        </p:txBody>
      </p:sp>
      <p:sp>
        <p:nvSpPr>
          <p:cNvPr id="32" name="Rectangle 31"/>
          <p:cNvSpPr/>
          <p:nvPr/>
        </p:nvSpPr>
        <p:spPr>
          <a:xfrm>
            <a:off x="4136014" y="2103120"/>
            <a:ext cx="235622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200022" y="2157984"/>
            <a:ext cx="151079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34" name="TextBox 33"/>
          <p:cNvSpPr txBox="1"/>
          <p:nvPr/>
        </p:nvSpPr>
        <p:spPr>
          <a:xfrm>
            <a:off x="5802255" y="2157984"/>
            <a:ext cx="662552"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35" name="Rectangle 34"/>
          <p:cNvSpPr/>
          <p:nvPr/>
        </p:nvSpPr>
        <p:spPr>
          <a:xfrm>
            <a:off x="4136014" y="2340864"/>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4200022" y="2395728"/>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Speaker</a:t>
            </a:r>
          </a:p>
        </p:txBody>
      </p:sp>
      <p:sp>
        <p:nvSpPr>
          <p:cNvPr id="37" name="TextBox 36"/>
          <p:cNvSpPr txBox="1"/>
          <p:nvPr/>
        </p:nvSpPr>
        <p:spPr>
          <a:xfrm>
            <a:off x="5802255" y="2395728"/>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18</a:t>
            </a:r>
          </a:p>
        </p:txBody>
      </p:sp>
      <p:sp>
        <p:nvSpPr>
          <p:cNvPr id="38" name="Rectangle 37"/>
          <p:cNvSpPr/>
          <p:nvPr/>
        </p:nvSpPr>
        <p:spPr>
          <a:xfrm>
            <a:off x="4136014" y="2578608"/>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4136014" y="2578608"/>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4200022" y="2633472"/>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Artist</a:t>
            </a:r>
          </a:p>
        </p:txBody>
      </p:sp>
      <p:sp>
        <p:nvSpPr>
          <p:cNvPr id="41" name="TextBox 40"/>
          <p:cNvSpPr txBox="1"/>
          <p:nvPr/>
        </p:nvSpPr>
        <p:spPr>
          <a:xfrm>
            <a:off x="5802255" y="2633472"/>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12</a:t>
            </a:r>
          </a:p>
        </p:txBody>
      </p:sp>
      <p:sp>
        <p:nvSpPr>
          <p:cNvPr id="42" name="Rectangle 41"/>
          <p:cNvSpPr/>
          <p:nvPr/>
        </p:nvSpPr>
        <p:spPr>
          <a:xfrm>
            <a:off x="4136014" y="2816352"/>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200022" y="2871216"/>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Host</a:t>
            </a:r>
          </a:p>
        </p:txBody>
      </p:sp>
      <p:sp>
        <p:nvSpPr>
          <p:cNvPr id="44" name="TextBox 43"/>
          <p:cNvSpPr txBox="1"/>
          <p:nvPr/>
        </p:nvSpPr>
        <p:spPr>
          <a:xfrm>
            <a:off x="5802255" y="2871216"/>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9</a:t>
            </a:r>
          </a:p>
        </p:txBody>
      </p:sp>
      <p:sp>
        <p:nvSpPr>
          <p:cNvPr id="45" name="Rectangle 44"/>
          <p:cNvSpPr/>
          <p:nvPr/>
        </p:nvSpPr>
        <p:spPr>
          <a:xfrm>
            <a:off x="4136014" y="3054096"/>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4136014" y="3054096"/>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200022" y="3108960"/>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DJ</a:t>
            </a:r>
          </a:p>
        </p:txBody>
      </p:sp>
      <p:sp>
        <p:nvSpPr>
          <p:cNvPr id="48" name="TextBox 47"/>
          <p:cNvSpPr txBox="1"/>
          <p:nvPr/>
        </p:nvSpPr>
        <p:spPr>
          <a:xfrm>
            <a:off x="5802255" y="3108960"/>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5</a:t>
            </a:r>
          </a:p>
        </p:txBody>
      </p:sp>
      <p:sp>
        <p:nvSpPr>
          <p:cNvPr id="49" name="Rectangle 48"/>
          <p:cNvSpPr/>
          <p:nvPr/>
        </p:nvSpPr>
        <p:spPr>
          <a:xfrm>
            <a:off x="4136014" y="3291840"/>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200022" y="3346704"/>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Workshop leader</a:t>
            </a:r>
          </a:p>
        </p:txBody>
      </p:sp>
      <p:sp>
        <p:nvSpPr>
          <p:cNvPr id="51" name="TextBox 50"/>
          <p:cNvSpPr txBox="1"/>
          <p:nvPr/>
        </p:nvSpPr>
        <p:spPr>
          <a:xfrm>
            <a:off x="5802255" y="3346704"/>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7</a:t>
            </a:r>
          </a:p>
        </p:txBody>
      </p:sp>
      <p:sp>
        <p:nvSpPr>
          <p:cNvPr id="52" name="Rectangle 51"/>
          <p:cNvSpPr/>
          <p:nvPr/>
        </p:nvSpPr>
        <p:spPr>
          <a:xfrm>
            <a:off x="4136014" y="3529584"/>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4136014" y="3529584"/>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4200022" y="3584448"/>
            <a:ext cx="151079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Band</a:t>
            </a:r>
          </a:p>
        </p:txBody>
      </p:sp>
      <p:sp>
        <p:nvSpPr>
          <p:cNvPr id="55" name="TextBox 54"/>
          <p:cNvSpPr txBox="1"/>
          <p:nvPr/>
        </p:nvSpPr>
        <p:spPr>
          <a:xfrm>
            <a:off x="5802255" y="3584448"/>
            <a:ext cx="66255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4</a:t>
            </a:r>
          </a:p>
        </p:txBody>
      </p:sp>
      <p:sp>
        <p:nvSpPr>
          <p:cNvPr id="56" name="Rectangle 55"/>
          <p:cNvSpPr/>
          <p:nvPr/>
        </p:nvSpPr>
        <p:spPr>
          <a:xfrm>
            <a:off x="4136014" y="3767328"/>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136014" y="3840480"/>
            <a:ext cx="2356225" cy="182880"/>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 and about 20 more, created automatically on first start</a:t>
            </a:r>
          </a:p>
        </p:txBody>
      </p:sp>
      <p:sp>
        <p:nvSpPr>
          <p:cNvPr id="58" name="TextBox 57"/>
          <p:cNvSpPr txBox="1"/>
          <p:nvPr/>
        </p:nvSpPr>
        <p:spPr>
          <a:xfrm>
            <a:off x="7104888" y="1353312"/>
            <a:ext cx="451987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 can do</a:t>
            </a:r>
          </a:p>
        </p:txBody>
      </p:sp>
      <p:sp>
        <p:nvSpPr>
          <p:cNvPr id="59" name="TextBox 58"/>
          <p:cNvSpPr txBox="1"/>
          <p:nvPr/>
        </p:nvSpPr>
        <p:spPr>
          <a:xfrm>
            <a:off x="7104888" y="1737360"/>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About 25 roles are there.</a:t>
            </a:r>
          </a:p>
        </p:txBody>
      </p:sp>
      <p:sp>
        <p:nvSpPr>
          <p:cNvPr id="60" name="TextBox 59"/>
          <p:cNvSpPr txBox="1"/>
          <p:nvPr/>
        </p:nvSpPr>
        <p:spPr>
          <a:xfrm>
            <a:off x="7104888" y="1957070"/>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 the very first start the plugin creates common roles automatically: speaker, artist, host, DJ, workshop leader and many more.</a:t>
            </a:r>
          </a:p>
        </p:txBody>
      </p:sp>
      <p:sp>
        <p:nvSpPr>
          <p:cNvPr id="61" name="TextBox 60"/>
          <p:cNvSpPr txBox="1"/>
          <p:nvPr/>
        </p:nvSpPr>
        <p:spPr>
          <a:xfrm>
            <a:off x="7104888" y="2486406"/>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Extend</a:t>
            </a:r>
          </a:p>
        </p:txBody>
      </p:sp>
      <p:sp>
        <p:nvSpPr>
          <p:cNvPr id="62" name="TextBox 61"/>
          <p:cNvSpPr txBox="1"/>
          <p:nvPr/>
        </p:nvSpPr>
        <p:spPr>
          <a:xfrm>
            <a:off x="7104888" y="2706116"/>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a role is missing, create it like a category – enter the name, add, done.</a:t>
            </a:r>
          </a:p>
        </p:txBody>
      </p:sp>
      <p:sp>
        <p:nvSpPr>
          <p:cNvPr id="63" name="TextBox 62"/>
          <p:cNvSpPr txBox="1"/>
          <p:nvPr/>
        </p:nvSpPr>
        <p:spPr>
          <a:xfrm>
            <a:off x="7104888" y="3235452"/>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Rename</a:t>
            </a:r>
          </a:p>
        </p:txBody>
      </p:sp>
      <p:sp>
        <p:nvSpPr>
          <p:cNvPr id="64" name="TextBox 63"/>
          <p:cNvSpPr txBox="1"/>
          <p:nvPr/>
        </p:nvSpPr>
        <p:spPr>
          <a:xfrm>
            <a:off x="7104888" y="3455161"/>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a term does not suit your event, rename it. Every assigned programme item adopts the change immediately.</a:t>
            </a:r>
          </a:p>
        </p:txBody>
      </p:sp>
      <p:sp>
        <p:nvSpPr>
          <p:cNvPr id="65" name="TextBox 64"/>
          <p:cNvSpPr txBox="1"/>
          <p:nvPr/>
        </p:nvSpPr>
        <p:spPr>
          <a:xfrm>
            <a:off x="7104888" y="3984498"/>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Delete</a:t>
            </a:r>
          </a:p>
        </p:txBody>
      </p:sp>
      <p:sp>
        <p:nvSpPr>
          <p:cNvPr id="66" name="TextBox 65"/>
          <p:cNvSpPr txBox="1"/>
          <p:nvPr/>
        </p:nvSpPr>
        <p:spPr>
          <a:xfrm>
            <a:off x="7104888" y="4204208"/>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You can remove roles you do not need. The programme items remain; only the role assignment disappears.</a:t>
            </a:r>
          </a:p>
        </p:txBody>
      </p:sp>
      <p:sp>
        <p:nvSpPr>
          <p:cNvPr id="67" name="TextBox 66"/>
          <p:cNvSpPr txBox="1"/>
          <p:nvPr/>
        </p:nvSpPr>
        <p:spPr>
          <a:xfrm>
            <a:off x="7104888" y="4733544"/>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Straight from the edit screen</a:t>
            </a:r>
          </a:p>
        </p:txBody>
      </p:sp>
      <p:sp>
        <p:nvSpPr>
          <p:cNvPr id="68" name="TextBox 67"/>
          <p:cNvSpPr txBox="1"/>
          <p:nvPr/>
        </p:nvSpPr>
        <p:spPr>
          <a:xfrm>
            <a:off x="7104888" y="4953254"/>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In the “Persons / Roles” box the link </a:t>
            </a:r>
            <a:r>
              <a:rPr sz="1000" b="1" i="0" lang="en-US">
                <a:solidFill>
                  <a:srgbClr val="3B4A57"/>
                </a:solidFill>
                <a:latin typeface="Segoe UI"/>
              </a:rPr>
              <a:t>Manage / Add</a:t>
            </a:r>
            <a:r>
              <a:rPr sz="1000" b="0" i="0" lang="en-US">
                <a:solidFill>
                  <a:srgbClr val="3B4A57"/>
                </a:solidFill>
                <a:latin typeface="Segoe UI"/>
              </a:rPr>
              <a:t> leads directly here.</a:t>
            </a:r>
          </a:p>
        </p:txBody>
      </p:sp>
      <p:sp>
        <p:nvSpPr>
          <p:cNvPr id="69" name="TextBox 68"/>
          <p:cNvSpPr txBox="1"/>
          <p:nvPr/>
        </p:nvSpPr>
        <p:spPr>
          <a:xfrm>
            <a:off x="7104888" y="5327650"/>
            <a:ext cx="45198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Plural label</a:t>
            </a:r>
          </a:p>
        </p:txBody>
      </p:sp>
      <p:sp>
        <p:nvSpPr>
          <p:cNvPr id="70" name="TextBox 69"/>
          <p:cNvSpPr txBox="1"/>
          <p:nvPr/>
        </p:nvSpPr>
        <p:spPr>
          <a:xfrm>
            <a:off x="7104888" y="5547360"/>
            <a:ext cx="45198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role has a field for the plural. It becomes the heading above a speaker list – see chapter 7.</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84 / 140</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Renaming, merging, tidying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Renaming is harmless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Change the name of a venue, category or role and it changes everywhere. All assignments remain intact.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Possible at any time</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Deleting only cuts the link</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deleted venue deletes no programme items. The items merely lose their venue – and therefore drop out of the timetable.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Reassign afterwards</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Merging goes through the Master Editor</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To combine two categories: filter for the old one in the Master Editor, select all, assign the new one as a bulk action, then delete the old one.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chapter 9</a:t>
            </a:r>
          </a:p>
        </p:txBody>
      </p:sp>
      <p:sp>
        <p:nvSpPr>
          <p:cNvPr id="21" name="Rectangle 20"/>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Avoid an ampersand in a venue name. A venue called “Hall A &amp; B” cannot be filtered later through a block parameter, because WordPress stores such characters differently internally. Write “Hall A and B” instead – then the filter works perfectly.</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Categories, venues and roles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85 / 140</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7</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Speakers and</a:t>
            </a:r>
          </a:p>
          <a:p>
            <a:pPr algn="l">
              <a:lnSpc>
                <a:spcPct val="106000"/>
              </a:lnSpc>
            </a:pPr>
            <a:r>
              <a:rPr sz="3200" b="1" i="0" lang="en-US">
                <a:solidFill>
                  <a:srgbClr val="0B3A5D"/>
                </a:solidFill>
                <a:latin typeface="Segoe UI"/>
              </a:rPr>
              <a:t>contributors</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Maintain people once and use them everywhere – with a portrait, a page of their own and a list of every appearance.</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is new</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Creating a speaker</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Adding them to an event</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Choosing the click target</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your guests see</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speaker directory</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7 · Speakers and contributors</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86 / 140</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basic idea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One person, one record – and every appearance draws on it.</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Until now a speaker's name was free text on a single programme item. Someone appearing three times was typed into the database three times. Now you create the person </a:t>
            </a:r>
            <a:r>
              <a:rPr sz="1200" b="1" i="0" lang="en-US">
                <a:solidFill>
                  <a:srgbClr val="4A5D6E"/>
                </a:solidFill>
                <a:latin typeface="Segoe UI"/>
              </a:rPr>
              <a:t>once</a:t>
            </a:r>
            <a:r>
              <a:rPr sz="1200" b="0" i="0" lang="en-US">
                <a:solidFill>
                  <a:srgbClr val="4A5D6E"/>
                </a:solidFill>
                <a:latin typeface="Segoe UI"/>
              </a:rPr>
              <a:t> – with a portrait, a description and links – and simply enter them at each appearance. A correction to the record takes effect everywhere at once.</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87 / 140</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changes for you</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3418269" y="1435608"/>
            <a:ext cx="310705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Until now</a:t>
            </a:r>
          </a:p>
        </p:txBody>
      </p:sp>
      <p:sp>
        <p:nvSpPr>
          <p:cNvPr id="9" name="TextBox 8"/>
          <p:cNvSpPr txBox="1"/>
          <p:nvPr/>
        </p:nvSpPr>
        <p:spPr>
          <a:xfrm>
            <a:off x="6708204" y="1435608"/>
            <a:ext cx="4843410"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Now</a:t>
            </a:r>
          </a:p>
        </p:txBody>
      </p:sp>
      <p:sp>
        <p:nvSpPr>
          <p:cNvPr id="10" name="TextBox 9"/>
          <p:cNvSpPr txBox="1"/>
          <p:nvPr/>
        </p:nvSpPr>
        <p:spPr>
          <a:xfrm>
            <a:off x="676656" y="1856232"/>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People per programme item</a:t>
            </a:r>
          </a:p>
        </p:txBody>
      </p:sp>
      <p:sp>
        <p:nvSpPr>
          <p:cNvPr id="11" name="TextBox 10"/>
          <p:cNvSpPr txBox="1"/>
          <p:nvPr/>
        </p:nvSpPr>
        <p:spPr>
          <a:xfrm>
            <a:off x="3418269" y="1856232"/>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exactly one</a:t>
            </a:r>
          </a:p>
        </p:txBody>
      </p:sp>
      <p:sp>
        <p:nvSpPr>
          <p:cNvPr id="12" name="TextBox 11"/>
          <p:cNvSpPr txBox="1"/>
          <p:nvPr/>
        </p:nvSpPr>
        <p:spPr>
          <a:xfrm>
            <a:off x="6708204" y="1856232"/>
            <a:ext cx="48434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as many as you like</a:t>
            </a:r>
            <a:r>
              <a:rPr sz="1000" b="0" i="0" lang="en-US">
                <a:solidFill>
                  <a:srgbClr val="1F2933"/>
                </a:solidFill>
                <a:latin typeface="Segoe UI"/>
              </a:rPr>
              <a:t>, sortable by dragging</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Where the details live</a:t>
            </a:r>
          </a:p>
        </p:txBody>
      </p:sp>
      <p:sp>
        <p:nvSpPr>
          <p:cNvPr id="16" name="TextBox 15"/>
          <p:cNvSpPr txBox="1"/>
          <p:nvPr/>
        </p:nvSpPr>
        <p:spPr>
          <a:xfrm>
            <a:off x="3418269" y="2390140"/>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 the programme item, as text</a:t>
            </a:r>
          </a:p>
        </p:txBody>
      </p:sp>
      <p:sp>
        <p:nvSpPr>
          <p:cNvPr id="17" name="TextBox 16"/>
          <p:cNvSpPr txBox="1"/>
          <p:nvPr/>
        </p:nvSpPr>
        <p:spPr>
          <a:xfrm>
            <a:off x="6708204" y="2390140"/>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in a </a:t>
            </a:r>
            <a:r>
              <a:rPr sz="1000" b="1" i="0" lang="en-US">
                <a:solidFill>
                  <a:srgbClr val="1F2933"/>
                </a:solidFill>
                <a:latin typeface="Segoe UI"/>
              </a:rPr>
              <a:t>record of its own</a:t>
            </a:r>
            <a:r>
              <a:rPr sz="1000" b="0" i="0" lang="en-US">
                <a:solidFill>
                  <a:srgbClr val="1F2933"/>
                </a:solidFill>
                <a:latin typeface="Segoe UI"/>
              </a:rPr>
              <a:t> under </a:t>
            </a:r>
            <a:r>
              <a:rPr sz="1000" b="0" i="0" lang="en-US">
                <a:solidFill>
                  <a:srgbClr val="1F2933"/>
                </a:solidFill>
                <a:latin typeface="Consolas"/>
              </a:rPr>
              <a:t>Events → Speakers</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Portrait and description</a:t>
            </a:r>
          </a:p>
        </p:txBody>
      </p:sp>
      <p:sp>
        <p:nvSpPr>
          <p:cNvPr id="20" name="TextBox 19"/>
          <p:cNvSpPr txBox="1"/>
          <p:nvPr/>
        </p:nvSpPr>
        <p:spPr>
          <a:xfrm>
            <a:off x="3418269" y="2924048"/>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not provided for</a:t>
            </a:r>
          </a:p>
        </p:txBody>
      </p:sp>
      <p:sp>
        <p:nvSpPr>
          <p:cNvPr id="21" name="TextBox 20"/>
          <p:cNvSpPr txBox="1"/>
          <p:nvPr/>
        </p:nvSpPr>
        <p:spPr>
          <a:xfrm>
            <a:off x="6708204" y="2924048"/>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featured image, short text and long text</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 page of their own</a:t>
            </a:r>
          </a:p>
        </p:txBody>
      </p:sp>
      <p:sp>
        <p:nvSpPr>
          <p:cNvPr id="25" name="TextBox 24"/>
          <p:cNvSpPr txBox="1"/>
          <p:nvPr/>
        </p:nvSpPr>
        <p:spPr>
          <a:xfrm>
            <a:off x="3418269" y="3457955"/>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only an external profile address</a:t>
            </a:r>
          </a:p>
        </p:txBody>
      </p:sp>
      <p:sp>
        <p:nvSpPr>
          <p:cNvPr id="26" name="TextBox 25"/>
          <p:cNvSpPr txBox="1"/>
          <p:nvPr/>
        </p:nvSpPr>
        <p:spPr>
          <a:xfrm>
            <a:off x="6708204" y="3457955"/>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a:t>
            </a:r>
            <a:r>
              <a:rPr sz="1000" b="1" i="0" lang="en-US">
                <a:solidFill>
                  <a:srgbClr val="1F2933"/>
                </a:solidFill>
                <a:latin typeface="Segoe UI"/>
              </a:rPr>
              <a:t>detail view</a:t>
            </a:r>
            <a:r>
              <a:rPr sz="1000" b="0" i="0" lang="en-US">
                <a:solidFill>
                  <a:srgbClr val="1F2933"/>
                </a:solidFill>
                <a:latin typeface="Segoe UI"/>
              </a:rPr>
              <a:t> of their own, as a page or a pop-up</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 person's appearances</a:t>
            </a:r>
          </a:p>
        </p:txBody>
      </p:sp>
      <p:sp>
        <p:nvSpPr>
          <p:cNvPr id="29" name="TextBox 28"/>
          <p:cNvSpPr txBox="1"/>
          <p:nvPr/>
        </p:nvSpPr>
        <p:spPr>
          <a:xfrm>
            <a:off x="3418269" y="3991863"/>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nowhere to be seen</a:t>
            </a:r>
          </a:p>
        </p:txBody>
      </p:sp>
      <p:sp>
        <p:nvSpPr>
          <p:cNvPr id="30" name="TextBox 29"/>
          <p:cNvSpPr txBox="1"/>
          <p:nvPr/>
        </p:nvSpPr>
        <p:spPr>
          <a:xfrm>
            <a:off x="6708204" y="3991863"/>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a list on the speaker page, split into upcoming and past</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Search in the calendar</a:t>
            </a:r>
          </a:p>
        </p:txBody>
      </p:sp>
      <p:sp>
        <p:nvSpPr>
          <p:cNvPr id="34" name="TextBox 33"/>
          <p:cNvSpPr txBox="1"/>
          <p:nvPr/>
        </p:nvSpPr>
        <p:spPr>
          <a:xfrm>
            <a:off x="3418269" y="4525771"/>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found the first name only</a:t>
            </a:r>
          </a:p>
        </p:txBody>
      </p:sp>
      <p:sp>
        <p:nvSpPr>
          <p:cNvPr id="35" name="TextBox 34"/>
          <p:cNvSpPr txBox="1"/>
          <p:nvPr/>
        </p:nvSpPr>
        <p:spPr>
          <a:xfrm>
            <a:off x="6708204" y="4525771"/>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finds </a:t>
            </a:r>
            <a:r>
              <a:rPr sz="1000" b="1" i="0" lang="en-US">
                <a:solidFill>
                  <a:srgbClr val="1F2933"/>
                </a:solidFill>
                <a:latin typeface="Segoe UI"/>
              </a:rPr>
              <a:t>every</a:t>
            </a:r>
            <a:r>
              <a:rPr sz="1000" b="0" i="0" lang="en-US">
                <a:solidFill>
                  <a:srgbClr val="1F2933"/>
                </a:solidFill>
                <a:latin typeface="Segoe UI"/>
              </a:rPr>
              <a:t> name, plus position and company</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255873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Import and export</a:t>
            </a:r>
          </a:p>
        </p:txBody>
      </p:sp>
      <p:sp>
        <p:nvSpPr>
          <p:cNvPr id="38" name="TextBox 37"/>
          <p:cNvSpPr txBox="1"/>
          <p:nvPr/>
        </p:nvSpPr>
        <p:spPr>
          <a:xfrm>
            <a:off x="3418269" y="5059679"/>
            <a:ext cx="310705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one column for one name</a:t>
            </a:r>
          </a:p>
        </p:txBody>
      </p:sp>
      <p:sp>
        <p:nvSpPr>
          <p:cNvPr id="39" name="TextBox 38"/>
          <p:cNvSpPr txBox="1"/>
          <p:nvPr/>
        </p:nvSpPr>
        <p:spPr>
          <a:xfrm>
            <a:off x="6708204" y="5059679"/>
            <a:ext cx="484341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an additional </a:t>
            </a:r>
            <a:r>
              <a:rPr sz="1000" b="0" i="0" lang="en-US">
                <a:solidFill>
                  <a:srgbClr val="1F2933"/>
                </a:solidFill>
                <a:latin typeface="Consolas"/>
              </a:rPr>
              <a:t>speakers</a:t>
            </a:r>
            <a:r>
              <a:rPr sz="1000" b="0" i="0" lang="en-US">
                <a:solidFill>
                  <a:srgbClr val="1F2933"/>
                </a:solidFill>
                <a:latin typeface="Segoe UI"/>
              </a:rPr>
              <a:t> column </a:t>
            </a:r>
            <a:r>
              <a:rPr sz="1000" b="1" i="0" lang="en-US">
                <a:solidFill>
                  <a:srgbClr val="1F2933"/>
                </a:solidFill>
                <a:latin typeface="Segoe UI"/>
              </a:rPr>
              <a:t>and</a:t>
            </a:r>
            <a:r>
              <a:rPr sz="1000" b="0" i="0" lang="en-US">
                <a:solidFill>
                  <a:srgbClr val="1F2933"/>
                </a:solidFill>
                <a:latin typeface="Segoe UI"/>
              </a:rPr>
              <a:t> a speaker file of its own</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Your existing data keeps working unchanged. There was no conversion you would have to follow – anyone who still wants to type in just a name can carry on doing so.</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88 / 140</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speaker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Go to </a:t>
            </a:r>
            <a:r>
              <a:rPr sz="1150" b="0" i="0" lang="en-US">
                <a:solidFill>
                  <a:srgbClr val="25333F"/>
                </a:solidFill>
                <a:latin typeface="Consolas"/>
              </a:rPr>
              <a:t>Events → Speakers</a:t>
            </a:r>
            <a:r>
              <a:rPr sz="1150" b="0" i="0" lang="en-US">
                <a:solidFill>
                  <a:srgbClr val="25333F"/>
                </a:solidFill>
                <a:latin typeface="Segoe UI"/>
              </a:rPr>
              <a:t> and click </a:t>
            </a:r>
            <a:r>
              <a:rPr sz="1150" b="1" i="0" lang="en-US">
                <a:solidFill>
                  <a:srgbClr val="25333F"/>
                </a:solidFill>
                <a:latin typeface="Segoe UI"/>
              </a:rPr>
              <a:t>New Speaker</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name</a:t>
            </a:r>
            <a:r>
              <a:rPr sz="1150" b="0" i="0" lang="en-US">
                <a:solidFill>
                  <a:srgbClr val="25333F"/>
                </a:solidFill>
                <a:latin typeface="Segoe UI"/>
              </a:rPr>
              <a:t> at the top. It is also the title of the record.</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a </a:t>
            </a:r>
            <a:r>
              <a:rPr sz="1150" b="1" i="0" lang="en-US">
                <a:solidFill>
                  <a:srgbClr val="25333F"/>
                </a:solidFill>
                <a:latin typeface="Segoe UI"/>
              </a:rPr>
              <a:t>featured image</a:t>
            </a:r>
            <a:r>
              <a:rPr sz="1150" b="0" i="0" lang="en-US">
                <a:solidFill>
                  <a:srgbClr val="25333F"/>
                </a:solidFill>
                <a:latin typeface="Segoe UI"/>
              </a:rPr>
              <a:t> on the right – the portrait.</a:t>
            </a:r>
          </a:p>
        </p:txBody>
      </p:sp>
      <p:sp>
        <p:nvSpPr>
          <p:cNvPr id="15" name="TextBox 14"/>
          <p:cNvSpPr txBox="1"/>
          <p:nvPr/>
        </p:nvSpPr>
        <p:spPr>
          <a:xfrm>
            <a:off x="950976" y="2587244"/>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Square images work best. Portrait format works too.</a:t>
            </a:r>
          </a:p>
        </p:txBody>
      </p:sp>
      <p:sp>
        <p:nvSpPr>
          <p:cNvPr id="16" name="Oval 15"/>
          <p:cNvSpPr/>
          <p:nvPr/>
        </p:nvSpPr>
        <p:spPr>
          <a:xfrm>
            <a:off x="566928" y="29789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0200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69768"/>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role, position and company in the </a:t>
            </a:r>
            <a:r>
              <a:rPr sz="1150" b="1" i="0" lang="en-US">
                <a:solidFill>
                  <a:srgbClr val="25333F"/>
                </a:solidFill>
                <a:latin typeface="Segoe UI"/>
              </a:rPr>
              <a:t>Speaker Details</a:t>
            </a:r>
            <a:r>
              <a:rPr sz="1150" b="0" i="0" lang="en-US">
                <a:solidFill>
                  <a:srgbClr val="25333F"/>
                </a:solidFill>
                <a:latin typeface="Segoe UI"/>
              </a:rPr>
              <a:t> box.</a:t>
            </a:r>
          </a:p>
        </p:txBody>
      </p:sp>
      <p:sp>
        <p:nvSpPr>
          <p:cNvPr id="19" name="TextBox 18"/>
          <p:cNvSpPr txBox="1"/>
          <p:nvPr/>
        </p:nvSpPr>
        <p:spPr>
          <a:xfrm>
            <a:off x="950976" y="3371850"/>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All three are optional and may differ at an individual appearance later.</a:t>
            </a:r>
          </a:p>
        </p:txBody>
      </p:sp>
      <p:sp>
        <p:nvSpPr>
          <p:cNvPr id="20" name="Oval 19"/>
          <p:cNvSpPr/>
          <p:nvPr/>
        </p:nvSpPr>
        <p:spPr>
          <a:xfrm>
            <a:off x="566928" y="39082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4944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899154"/>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If you need them, fill in the </a:t>
            </a:r>
            <a:r>
              <a:rPr sz="1150" b="1" i="0" lang="en-US">
                <a:solidFill>
                  <a:srgbClr val="25333F"/>
                </a:solidFill>
                <a:latin typeface="Segoe UI"/>
              </a:rPr>
              <a:t>profile URL</a:t>
            </a:r>
            <a:r>
              <a:rPr sz="1150" b="0" i="0" lang="en-US">
                <a:solidFill>
                  <a:srgbClr val="25333F"/>
                </a:solidFill>
                <a:latin typeface="Segoe UI"/>
              </a:rPr>
              <a:t>, the </a:t>
            </a:r>
            <a:r>
              <a:rPr sz="1150" b="1" i="0" lang="en-US">
                <a:solidFill>
                  <a:srgbClr val="25333F"/>
                </a:solidFill>
                <a:latin typeface="Segoe UI"/>
              </a:rPr>
              <a:t>language</a:t>
            </a:r>
            <a:r>
              <a:rPr sz="1150" b="0" i="0" lang="en-US">
                <a:solidFill>
                  <a:srgbClr val="25333F"/>
                </a:solidFill>
                <a:latin typeface="Segoe UI"/>
              </a:rPr>
              <a:t> and the Links &amp; Social Media block.</a:t>
            </a:r>
          </a:p>
        </p:txBody>
      </p:sp>
      <p:sp>
        <p:nvSpPr>
          <p:cNvPr id="23" name="Oval 22"/>
          <p:cNvSpPr/>
          <p:nvPr/>
        </p:nvSpPr>
        <p:spPr>
          <a:xfrm>
            <a:off x="566928" y="450240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54355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493260"/>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a:t>
            </a:r>
            <a:r>
              <a:rPr sz="1150" b="1" i="0" lang="en-US">
                <a:solidFill>
                  <a:srgbClr val="25333F"/>
                </a:solidFill>
                <a:latin typeface="Segoe UI"/>
              </a:rPr>
              <a:t>sort name</a:t>
            </a:r>
            <a:r>
              <a:rPr sz="1150" b="0" i="0" lang="en-US">
                <a:solidFill>
                  <a:srgbClr val="25333F"/>
                </a:solidFill>
                <a:latin typeface="Segoe UI"/>
              </a:rPr>
              <a:t>, for example “Doe, Jane”.</a:t>
            </a:r>
          </a:p>
        </p:txBody>
      </p:sp>
      <p:sp>
        <p:nvSpPr>
          <p:cNvPr id="26" name="TextBox 25"/>
          <p:cNvSpPr txBox="1"/>
          <p:nvPr/>
        </p:nvSpPr>
        <p:spPr>
          <a:xfrm>
            <a:off x="950976" y="4717161"/>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is used for sorting only and never appears in the front end.</a:t>
            </a:r>
          </a:p>
        </p:txBody>
      </p:sp>
      <p:sp>
        <p:nvSpPr>
          <p:cNvPr id="27" name="Oval 26"/>
          <p:cNvSpPr/>
          <p:nvPr/>
        </p:nvSpPr>
        <p:spPr>
          <a:xfrm>
            <a:off x="566928" y="510882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514997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7</a:t>
            </a:r>
          </a:p>
        </p:txBody>
      </p:sp>
      <p:sp>
        <p:nvSpPr>
          <p:cNvPr id="29" name="TextBox 28"/>
          <p:cNvSpPr txBox="1"/>
          <p:nvPr/>
        </p:nvSpPr>
        <p:spPr>
          <a:xfrm>
            <a:off x="950976" y="5099685"/>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Save with </a:t>
            </a:r>
            <a:r>
              <a:rPr sz="1150" b="1" i="0" lang="en-US">
                <a:solidFill>
                  <a:srgbClr val="25333F"/>
                </a:solidFill>
                <a:latin typeface="Segoe UI"/>
              </a:rPr>
              <a:t>Publish</a:t>
            </a:r>
            <a:r>
              <a:rPr sz="1150" b="0" i="0" lang="en-US">
                <a:solidFill>
                  <a:srgbClr val="25333F"/>
                </a:solidFill>
                <a:latin typeface="Segoe UI"/>
              </a:rPr>
              <a:t>.</a:t>
            </a:r>
          </a:p>
        </p:txBody>
      </p:sp>
      <p:sp>
        <p:nvSpPr>
          <p:cNvPr id="30" name="Rectangle 29"/>
          <p:cNvSpPr/>
          <p:nvPr/>
        </p:nvSpPr>
        <p:spPr>
          <a:xfrm>
            <a:off x="5406847" y="1353312"/>
            <a:ext cx="621792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33" name="Rectangle 32"/>
          <p:cNvSpPr/>
          <p:nvPr/>
        </p:nvSpPr>
        <p:spPr>
          <a:xfrm>
            <a:off x="540684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5" name="Rectangle 34"/>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7" name="Rectangle 36"/>
          <p:cNvSpPr/>
          <p:nvPr/>
        </p:nvSpPr>
        <p:spPr>
          <a:xfrm>
            <a:off x="540684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9" name="TextBox 38"/>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40" name="TextBox 39"/>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41" name="TextBox 40"/>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Speakers</a:t>
            </a:r>
          </a:p>
        </p:txBody>
      </p:sp>
      <p:sp>
        <p:nvSpPr>
          <p:cNvPr id="42" name="TextBox 41"/>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43" name="TextBox 42"/>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4" name="TextBox 43"/>
          <p:cNvSpPr txBox="1"/>
          <p:nvPr/>
        </p:nvSpPr>
        <p:spPr>
          <a:xfrm>
            <a:off x="568116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5" name="TextBox 44"/>
          <p:cNvSpPr txBox="1"/>
          <p:nvPr/>
        </p:nvSpPr>
        <p:spPr>
          <a:xfrm>
            <a:off x="568116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6" name="TextBox 45"/>
          <p:cNvSpPr txBox="1"/>
          <p:nvPr/>
        </p:nvSpPr>
        <p:spPr>
          <a:xfrm>
            <a:off x="568116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7" name="TextBox 46"/>
          <p:cNvSpPr txBox="1"/>
          <p:nvPr/>
        </p:nvSpPr>
        <p:spPr>
          <a:xfrm>
            <a:off x="568116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8" name="TextBox 47"/>
          <p:cNvSpPr txBox="1"/>
          <p:nvPr/>
        </p:nvSpPr>
        <p:spPr>
          <a:xfrm>
            <a:off x="568116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9" name="TextBox 48"/>
          <p:cNvSpPr txBox="1"/>
          <p:nvPr/>
        </p:nvSpPr>
        <p:spPr>
          <a:xfrm>
            <a:off x="555315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50" name="TextBox 49"/>
          <p:cNvSpPr txBox="1"/>
          <p:nvPr/>
        </p:nvSpPr>
        <p:spPr>
          <a:xfrm>
            <a:off x="555315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51" name="TextBox 50"/>
          <p:cNvSpPr txBox="1"/>
          <p:nvPr/>
        </p:nvSpPr>
        <p:spPr>
          <a:xfrm>
            <a:off x="555315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52" name="TextBox 51"/>
          <p:cNvSpPr txBox="1"/>
          <p:nvPr/>
        </p:nvSpPr>
        <p:spPr>
          <a:xfrm>
            <a:off x="7089343" y="1719072"/>
            <a:ext cx="36576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Speaker</a:t>
            </a:r>
          </a:p>
        </p:txBody>
      </p:sp>
      <p:sp>
        <p:nvSpPr>
          <p:cNvPr id="53" name="Rectangle 52"/>
          <p:cNvSpPr/>
          <p:nvPr/>
        </p:nvSpPr>
        <p:spPr>
          <a:xfrm>
            <a:off x="7089343" y="2011680"/>
            <a:ext cx="2730581"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80783" y="2089404"/>
            <a:ext cx="2319101" cy="182880"/>
          </a:xfrm>
          <a:prstGeom prst="rect">
            <a:avLst/>
          </a:prstGeom>
          <a:noFill/>
        </p:spPr>
        <p:txBody>
          <a:bodyPr wrap="square" lIns="0" rIns="0" tIns="0" bIns="0" anchor="t">
            <a:spAutoFit/>
          </a:bodyPr>
          <a:lstStyle/>
          <a:p>
            <a:pPr algn="l">
              <a:lnSpc>
                <a:spcPct val="100000"/>
              </a:lnSpc>
            </a:pPr>
            <a:r>
              <a:rPr sz="1000" b="1" i="0" lang="en-US">
                <a:solidFill>
                  <a:srgbClr val="1F2933"/>
                </a:solidFill>
                <a:latin typeface="Segoe UI"/>
              </a:rPr>
              <a:t>Jane Doe</a:t>
            </a:r>
          </a:p>
        </p:txBody>
      </p:sp>
      <p:sp>
        <p:nvSpPr>
          <p:cNvPr id="55" name="Rectangle 54"/>
          <p:cNvSpPr/>
          <p:nvPr/>
        </p:nvSpPr>
        <p:spPr>
          <a:xfrm>
            <a:off x="7089343" y="2414016"/>
            <a:ext cx="2730581" cy="5669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7089343" y="2414016"/>
            <a:ext cx="2730581"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162495" y="2455164"/>
            <a:ext cx="2011680" cy="137160"/>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Long description</a:t>
            </a:r>
          </a:p>
        </p:txBody>
      </p:sp>
      <p:sp>
        <p:nvSpPr>
          <p:cNvPr id="58" name="Rectangle 57"/>
          <p:cNvSpPr/>
          <p:nvPr/>
        </p:nvSpPr>
        <p:spPr>
          <a:xfrm>
            <a:off x="7180783" y="2670048"/>
            <a:ext cx="2343885"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7180783" y="2807208"/>
            <a:ext cx="1834344"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089343" y="3090672"/>
            <a:ext cx="2730581" cy="19751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089343" y="3090672"/>
            <a:ext cx="2730581"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7089343" y="3364992"/>
            <a:ext cx="2730581"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199071" y="3159252"/>
            <a:ext cx="2511125"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Speaker Details</a:t>
            </a:r>
          </a:p>
        </p:txBody>
      </p:sp>
      <p:sp>
        <p:nvSpPr>
          <p:cNvPr id="64" name="Rectangle 63"/>
          <p:cNvSpPr/>
          <p:nvPr/>
        </p:nvSpPr>
        <p:spPr>
          <a:xfrm>
            <a:off x="7217359" y="3493008"/>
            <a:ext cx="75895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7217359" y="3493008"/>
            <a:ext cx="75895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217359" y="3570732"/>
            <a:ext cx="758952" cy="155448"/>
          </a:xfrm>
          <a:prstGeom prst="rect">
            <a:avLst/>
          </a:prstGeom>
          <a:noFill/>
        </p:spPr>
        <p:txBody>
          <a:bodyPr wrap="square" lIns="0" rIns="0" tIns="0" bIns="0" anchor="t">
            <a:spAutoFit/>
          </a:bodyPr>
          <a:lstStyle/>
          <a:p>
            <a:pPr algn="ctr">
              <a:lnSpc>
                <a:spcPct val="100000"/>
              </a:lnSpc>
            </a:pPr>
            <a:r>
              <a:rPr sz="750" b="1" i="0" lang="en-US">
                <a:solidFill>
                  <a:srgbClr val="0B3A5D"/>
                </a:solidFill>
                <a:latin typeface="Segoe UI"/>
              </a:rPr>
              <a:t>Profile</a:t>
            </a:r>
          </a:p>
        </p:txBody>
      </p:sp>
      <p:sp>
        <p:nvSpPr>
          <p:cNvPr id="67" name="Rectangle 66"/>
          <p:cNvSpPr/>
          <p:nvPr/>
        </p:nvSpPr>
        <p:spPr>
          <a:xfrm>
            <a:off x="8012887" y="3493008"/>
            <a:ext cx="159105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8012887" y="3570732"/>
            <a:ext cx="1591056" cy="155448"/>
          </a:xfrm>
          <a:prstGeom prst="rect">
            <a:avLst/>
          </a:prstGeom>
          <a:noFill/>
        </p:spPr>
        <p:txBody>
          <a:bodyPr wrap="square" lIns="0" rIns="0" tIns="0" bIns="0" anchor="t">
            <a:spAutoFit/>
          </a:bodyPr>
          <a:lstStyle/>
          <a:p>
            <a:pPr algn="ctr">
              <a:lnSpc>
                <a:spcPct val="100000"/>
              </a:lnSpc>
            </a:pPr>
            <a:r>
              <a:rPr sz="750" b="0" i="0" lang="en-US">
                <a:solidFill>
                  <a:srgbClr val="505A64"/>
                </a:solidFill>
                <a:latin typeface="Segoe UI"/>
              </a:rPr>
              <a:t>Links &amp; Social Media</a:t>
            </a:r>
          </a:p>
        </p:txBody>
      </p:sp>
      <p:sp>
        <p:nvSpPr>
          <p:cNvPr id="69" name="Rectangle 68"/>
          <p:cNvSpPr/>
          <p:nvPr/>
        </p:nvSpPr>
        <p:spPr>
          <a:xfrm>
            <a:off x="7217359" y="3767328"/>
            <a:ext cx="2474549"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217359" y="3877056"/>
            <a:ext cx="116412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Role</a:t>
            </a:r>
          </a:p>
        </p:txBody>
      </p:sp>
      <p:sp>
        <p:nvSpPr>
          <p:cNvPr id="71" name="Rounded Rectangle 70"/>
          <p:cNvSpPr/>
          <p:nvPr/>
        </p:nvSpPr>
        <p:spPr>
          <a:xfrm>
            <a:off x="7217359" y="4087368"/>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308799" y="4137660"/>
            <a:ext cx="78007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a:t>
            </a:r>
          </a:p>
        </p:txBody>
      </p:sp>
      <p:sp>
        <p:nvSpPr>
          <p:cNvPr id="73" name="TextBox 72"/>
          <p:cNvSpPr txBox="1"/>
          <p:nvPr/>
        </p:nvSpPr>
        <p:spPr>
          <a:xfrm>
            <a:off x="8162025" y="413766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4" name="TextBox 73"/>
          <p:cNvSpPr txBox="1"/>
          <p:nvPr/>
        </p:nvSpPr>
        <p:spPr>
          <a:xfrm>
            <a:off x="8527785" y="3877056"/>
            <a:ext cx="116412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Position</a:t>
            </a:r>
          </a:p>
        </p:txBody>
      </p:sp>
      <p:sp>
        <p:nvSpPr>
          <p:cNvPr id="75" name="Rounded Rectangle 74"/>
          <p:cNvSpPr/>
          <p:nvPr/>
        </p:nvSpPr>
        <p:spPr>
          <a:xfrm>
            <a:off x="8527785" y="4087368"/>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619225" y="4137660"/>
            <a:ext cx="78007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Head of Dev.</a:t>
            </a:r>
          </a:p>
        </p:txBody>
      </p:sp>
      <p:sp>
        <p:nvSpPr>
          <p:cNvPr id="77" name="TextBox 76"/>
          <p:cNvSpPr txBox="1"/>
          <p:nvPr/>
        </p:nvSpPr>
        <p:spPr>
          <a:xfrm>
            <a:off x="7217359" y="4416552"/>
            <a:ext cx="116412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Company</a:t>
            </a:r>
          </a:p>
        </p:txBody>
      </p:sp>
      <p:sp>
        <p:nvSpPr>
          <p:cNvPr id="78" name="Rounded Rectangle 77"/>
          <p:cNvSpPr/>
          <p:nvPr/>
        </p:nvSpPr>
        <p:spPr>
          <a:xfrm>
            <a:off x="7217359" y="4626864"/>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308799" y="4677156"/>
            <a:ext cx="78007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Example Ltd.</a:t>
            </a:r>
          </a:p>
        </p:txBody>
      </p:sp>
      <p:sp>
        <p:nvSpPr>
          <p:cNvPr id="80" name="TextBox 79"/>
          <p:cNvSpPr txBox="1"/>
          <p:nvPr/>
        </p:nvSpPr>
        <p:spPr>
          <a:xfrm>
            <a:off x="8527785" y="4416552"/>
            <a:ext cx="1164122"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Sort name</a:t>
            </a:r>
          </a:p>
        </p:txBody>
      </p:sp>
      <p:sp>
        <p:nvSpPr>
          <p:cNvPr id="81" name="Rounded Rectangle 80"/>
          <p:cNvSpPr/>
          <p:nvPr/>
        </p:nvSpPr>
        <p:spPr>
          <a:xfrm>
            <a:off x="8527785" y="4626864"/>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8619225" y="4677156"/>
            <a:ext cx="780074"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Doe, Jane</a:t>
            </a:r>
          </a:p>
        </p:txBody>
      </p:sp>
      <p:sp>
        <p:nvSpPr>
          <p:cNvPr id="83" name="Rectangle 82"/>
          <p:cNvSpPr/>
          <p:nvPr/>
        </p:nvSpPr>
        <p:spPr>
          <a:xfrm>
            <a:off x="10002804" y="2011680"/>
            <a:ext cx="1420794" cy="6035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10002804" y="2011680"/>
            <a:ext cx="142079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Rectangle 84"/>
          <p:cNvSpPr/>
          <p:nvPr/>
        </p:nvSpPr>
        <p:spPr>
          <a:xfrm>
            <a:off x="10002804" y="2286000"/>
            <a:ext cx="142079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0112532" y="2080260"/>
            <a:ext cx="1201338"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87" name="Rounded Rectangle 86"/>
          <p:cNvSpPr/>
          <p:nvPr/>
        </p:nvSpPr>
        <p:spPr>
          <a:xfrm>
            <a:off x="10130820" y="2414016"/>
            <a:ext cx="1164762"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0130820" y="2464308"/>
            <a:ext cx="1164762"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89" name="Rectangle 88"/>
          <p:cNvSpPr/>
          <p:nvPr/>
        </p:nvSpPr>
        <p:spPr>
          <a:xfrm>
            <a:off x="10002804" y="2706624"/>
            <a:ext cx="1420794" cy="120700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10002804" y="2706624"/>
            <a:ext cx="142079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10002804" y="2980944"/>
            <a:ext cx="142079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10112532" y="2775204"/>
            <a:ext cx="1201338"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Featured image</a:t>
            </a:r>
          </a:p>
        </p:txBody>
      </p:sp>
      <p:sp>
        <p:nvSpPr>
          <p:cNvPr id="93" name="Rectangle 92"/>
          <p:cNvSpPr/>
          <p:nvPr/>
        </p:nvSpPr>
        <p:spPr>
          <a:xfrm>
            <a:off x="10130820" y="3108960"/>
            <a:ext cx="1164762" cy="67665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10130820" y="3364992"/>
            <a:ext cx="1164762"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Portrait</a:t>
            </a:r>
          </a:p>
        </p:txBody>
      </p:sp>
      <p:sp>
        <p:nvSpPr>
          <p:cNvPr id="95" name="Oval 94"/>
          <p:cNvSpPr/>
          <p:nvPr/>
        </p:nvSpPr>
        <p:spPr>
          <a:xfrm>
            <a:off x="9554748" y="20299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9554748" y="20894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7" name="Oval 96"/>
          <p:cNvSpPr/>
          <p:nvPr/>
        </p:nvSpPr>
        <p:spPr>
          <a:xfrm>
            <a:off x="9810780"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9810780" y="2756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9" name="Oval 98"/>
          <p:cNvSpPr/>
          <p:nvPr/>
        </p:nvSpPr>
        <p:spPr>
          <a:xfrm>
            <a:off x="9554748" y="3090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9554748" y="3150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01" name="Oval 100"/>
          <p:cNvSpPr/>
          <p:nvPr/>
        </p:nvSpPr>
        <p:spPr>
          <a:xfrm>
            <a:off x="9554748" y="4416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9554748" y="44759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103" name="Oval 102"/>
          <p:cNvSpPr/>
          <p:nvPr/>
        </p:nvSpPr>
        <p:spPr>
          <a:xfrm>
            <a:off x="539770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397703" y="2500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05" name="Rectangle 10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8" name="TextBox 10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every speaker the overview list shows the portrait, the role, the company and the </a:t>
            </a:r>
            <a:r>
              <a:rPr sz="1000" b="1" i="0" lang="en-US">
                <a:solidFill>
                  <a:srgbClr val="2B3844"/>
                </a:solidFill>
                <a:latin typeface="Segoe UI"/>
              </a:rPr>
              <a:t>number of appearances</a:t>
            </a:r>
            <a:r>
              <a:rPr sz="1000" b="0" i="0" lang="en-US">
                <a:solidFill>
                  <a:srgbClr val="2B3844"/>
                </a:solidFill>
                <a:latin typeface="Segoe UI"/>
              </a:rPr>
              <a:t> – handy for checking who is still without a programme item before the event.</a:t>
            </a:r>
          </a:p>
        </p:txBody>
      </p:sp>
      <p:sp>
        <p:nvSpPr>
          <p:cNvPr id="109" name="Rectangle 10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111" name="TextBox 11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89 / 140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Two settings that are easily overlooked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444752"/>
            <a:ext cx="6035040" cy="1874519"/>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444752"/>
            <a:ext cx="603504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719072"/>
            <a:ext cx="603504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76656" y="1513332"/>
            <a:ext cx="581558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Speaker Details</a:t>
            </a:r>
          </a:p>
        </p:txBody>
      </p:sp>
      <p:sp>
        <p:nvSpPr>
          <p:cNvPr id="10" name="Rectangle 9"/>
          <p:cNvSpPr/>
          <p:nvPr/>
        </p:nvSpPr>
        <p:spPr>
          <a:xfrm>
            <a:off x="694944" y="1847088"/>
            <a:ext cx="75895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94944" y="1847088"/>
            <a:ext cx="75895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94944" y="1924812"/>
            <a:ext cx="758952" cy="155448"/>
          </a:xfrm>
          <a:prstGeom prst="rect">
            <a:avLst/>
          </a:prstGeom>
          <a:noFill/>
        </p:spPr>
        <p:txBody>
          <a:bodyPr wrap="square" lIns="0" rIns="0" tIns="0" bIns="0" anchor="t">
            <a:spAutoFit/>
          </a:bodyPr>
          <a:lstStyle/>
          <a:p>
            <a:pPr algn="ctr">
              <a:lnSpc>
                <a:spcPct val="100000"/>
              </a:lnSpc>
            </a:pPr>
            <a:r>
              <a:rPr sz="750" b="1" i="0" lang="en-US">
                <a:solidFill>
                  <a:srgbClr val="0B3A5D"/>
                </a:solidFill>
                <a:latin typeface="Segoe UI"/>
              </a:rPr>
              <a:t>Profile</a:t>
            </a:r>
          </a:p>
        </p:txBody>
      </p:sp>
      <p:sp>
        <p:nvSpPr>
          <p:cNvPr id="13" name="Rectangle 12"/>
          <p:cNvSpPr/>
          <p:nvPr/>
        </p:nvSpPr>
        <p:spPr>
          <a:xfrm>
            <a:off x="1490472" y="1847088"/>
            <a:ext cx="159105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490472" y="1924812"/>
            <a:ext cx="1591056" cy="155448"/>
          </a:xfrm>
          <a:prstGeom prst="rect">
            <a:avLst/>
          </a:prstGeom>
          <a:noFill/>
        </p:spPr>
        <p:txBody>
          <a:bodyPr wrap="square" lIns="0" rIns="0" tIns="0" bIns="0" anchor="t">
            <a:spAutoFit/>
          </a:bodyPr>
          <a:lstStyle/>
          <a:p>
            <a:pPr algn="ctr">
              <a:lnSpc>
                <a:spcPct val="100000"/>
              </a:lnSpc>
            </a:pPr>
            <a:r>
              <a:rPr sz="750" b="0" i="0" lang="en-US">
                <a:solidFill>
                  <a:srgbClr val="505A64"/>
                </a:solidFill>
                <a:latin typeface="Segoe UI"/>
              </a:rPr>
              <a:t>Links &amp; Social Media</a:t>
            </a:r>
          </a:p>
        </p:txBody>
      </p:sp>
      <p:sp>
        <p:nvSpPr>
          <p:cNvPr id="15" name="Rectangle 14"/>
          <p:cNvSpPr/>
          <p:nvPr/>
        </p:nvSpPr>
        <p:spPr>
          <a:xfrm>
            <a:off x="694944" y="2121408"/>
            <a:ext cx="5779007"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94944" y="2249424"/>
            <a:ext cx="27889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Visibility</a:t>
            </a:r>
          </a:p>
        </p:txBody>
      </p:sp>
      <p:sp>
        <p:nvSpPr>
          <p:cNvPr id="17" name="Rounded Rectangle 16"/>
          <p:cNvSpPr/>
          <p:nvPr/>
        </p:nvSpPr>
        <p:spPr>
          <a:xfrm>
            <a:off x="694944" y="2459736"/>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86384" y="2510028"/>
            <a:ext cx="24048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Only within events</a:t>
            </a:r>
          </a:p>
        </p:txBody>
      </p:sp>
      <p:sp>
        <p:nvSpPr>
          <p:cNvPr id="19" name="TextBox 18"/>
          <p:cNvSpPr txBox="1"/>
          <p:nvPr/>
        </p:nvSpPr>
        <p:spPr>
          <a:xfrm>
            <a:off x="3264407" y="251002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20" name="TextBox 19"/>
          <p:cNvSpPr txBox="1"/>
          <p:nvPr/>
        </p:nvSpPr>
        <p:spPr>
          <a:xfrm>
            <a:off x="3685032" y="2249424"/>
            <a:ext cx="27889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Linked exhibitor</a:t>
            </a:r>
          </a:p>
        </p:txBody>
      </p:sp>
      <p:sp>
        <p:nvSpPr>
          <p:cNvPr id="21" name="Rounded Rectangle 20"/>
          <p:cNvSpPr/>
          <p:nvPr/>
        </p:nvSpPr>
        <p:spPr>
          <a:xfrm>
            <a:off x="3685032" y="2487168"/>
            <a:ext cx="1190548" cy="219456"/>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685032" y="2512771"/>
            <a:ext cx="1190548"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Anuma Handmade 2026</a:t>
            </a:r>
          </a:p>
        </p:txBody>
      </p:sp>
      <p:sp>
        <p:nvSpPr>
          <p:cNvPr id="23" name="Rounded Rectangle 22"/>
          <p:cNvSpPr/>
          <p:nvPr/>
        </p:nvSpPr>
        <p:spPr>
          <a:xfrm>
            <a:off x="4939588" y="2487168"/>
            <a:ext cx="1190548" cy="219456"/>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939588" y="2512771"/>
            <a:ext cx="1190548"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Anuma Handmade 2025</a:t>
            </a:r>
          </a:p>
        </p:txBody>
      </p:sp>
      <p:sp>
        <p:nvSpPr>
          <p:cNvPr id="25" name="TextBox 24"/>
          <p:cNvSpPr txBox="1"/>
          <p:nvPr/>
        </p:nvSpPr>
        <p:spPr>
          <a:xfrm>
            <a:off x="3685032" y="2798064"/>
            <a:ext cx="2788920" cy="274320"/>
          </a:xfrm>
          <a:prstGeom prst="rect">
            <a:avLst/>
          </a:prstGeom>
          <a:noFill/>
        </p:spPr>
        <p:txBody>
          <a:bodyPr wrap="square" lIns="0" rIns="0" tIns="0" bIns="0" anchor="t">
            <a:spAutoFit/>
          </a:bodyPr>
          <a:lstStyle/>
          <a:p>
            <a:pPr algn="l">
              <a:lnSpc>
                <a:spcPct val="115000"/>
              </a:lnSpc>
            </a:pPr>
            <a:r>
              <a:rPr sz="700" b="0" i="0" lang="en-US">
                <a:solidFill>
                  <a:srgbClr val="6B7A88"/>
                </a:solidFill>
                <a:latin typeface="Segoe UI"/>
              </a:rPr>
              <a:t>Several possible – one per event. The first one counts as the company.</a:t>
            </a:r>
          </a:p>
        </p:txBody>
      </p:sp>
      <p:sp>
        <p:nvSpPr>
          <p:cNvPr id="26" name="TextBox 25"/>
          <p:cNvSpPr txBox="1"/>
          <p:nvPr/>
        </p:nvSpPr>
        <p:spPr>
          <a:xfrm>
            <a:off x="694944" y="2798064"/>
            <a:ext cx="27889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Sort name</a:t>
            </a:r>
          </a:p>
        </p:txBody>
      </p:sp>
      <p:sp>
        <p:nvSpPr>
          <p:cNvPr id="27" name="Rounded Rectangle 26"/>
          <p:cNvSpPr/>
          <p:nvPr/>
        </p:nvSpPr>
        <p:spPr>
          <a:xfrm>
            <a:off x="694944" y="3008376"/>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86384" y="3058668"/>
            <a:ext cx="24048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Doe, Jane</a:t>
            </a:r>
          </a:p>
        </p:txBody>
      </p:sp>
      <p:sp>
        <p:nvSpPr>
          <p:cNvPr id="29" name="Oval 28"/>
          <p:cNvSpPr/>
          <p:nvPr/>
        </p:nvSpPr>
        <p:spPr>
          <a:xfrm>
            <a:off x="1207007"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207007" y="22448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31" name="Oval 30"/>
          <p:cNvSpPr/>
          <p:nvPr/>
        </p:nvSpPr>
        <p:spPr>
          <a:xfrm>
            <a:off x="4617720"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617720" y="22448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3" name="Rectangle 32"/>
          <p:cNvSpPr/>
          <p:nvPr/>
        </p:nvSpPr>
        <p:spPr>
          <a:xfrm>
            <a:off x="566928" y="3502152"/>
            <a:ext cx="6035040" cy="93268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3502152"/>
            <a:ext cx="603504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3776472"/>
            <a:ext cx="603504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6656" y="3570732"/>
            <a:ext cx="581558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Edit Role</a:t>
            </a:r>
          </a:p>
        </p:txBody>
      </p:sp>
      <p:sp>
        <p:nvSpPr>
          <p:cNvPr id="37" name="TextBox 36"/>
          <p:cNvSpPr txBox="1"/>
          <p:nvPr/>
        </p:nvSpPr>
        <p:spPr>
          <a:xfrm>
            <a:off x="694944" y="3904487"/>
            <a:ext cx="27889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38" name="Rounded Rectangle 37"/>
          <p:cNvSpPr/>
          <p:nvPr/>
        </p:nvSpPr>
        <p:spPr>
          <a:xfrm>
            <a:off x="694944" y="4114800"/>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86384" y="4165091"/>
            <a:ext cx="24048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a:t>
            </a:r>
          </a:p>
        </p:txBody>
      </p:sp>
      <p:sp>
        <p:nvSpPr>
          <p:cNvPr id="40" name="TextBox 39"/>
          <p:cNvSpPr txBox="1"/>
          <p:nvPr/>
        </p:nvSpPr>
        <p:spPr>
          <a:xfrm>
            <a:off x="3685032" y="3904487"/>
            <a:ext cx="278892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Plural label</a:t>
            </a:r>
          </a:p>
        </p:txBody>
      </p:sp>
      <p:sp>
        <p:nvSpPr>
          <p:cNvPr id="41" name="Rounded Rectangle 40"/>
          <p:cNvSpPr/>
          <p:nvPr/>
        </p:nvSpPr>
        <p:spPr>
          <a:xfrm>
            <a:off x="3685032" y="4114800"/>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776472" y="4165091"/>
            <a:ext cx="24048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Speakers</a:t>
            </a:r>
          </a:p>
        </p:txBody>
      </p:sp>
      <p:sp>
        <p:nvSpPr>
          <p:cNvPr id="43" name="Oval 42"/>
          <p:cNvSpPr/>
          <p:nvPr/>
        </p:nvSpPr>
        <p:spPr>
          <a:xfrm>
            <a:off x="4407407" y="3840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407407" y="3899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5" name="Rounded Rectangle 44"/>
          <p:cNvSpPr/>
          <p:nvPr/>
        </p:nvSpPr>
        <p:spPr>
          <a:xfrm>
            <a:off x="566928" y="4626864"/>
            <a:ext cx="6035040" cy="9144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4626864"/>
            <a:ext cx="60350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94944"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850392"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1005840"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ounded Rectangle 49"/>
          <p:cNvSpPr/>
          <p:nvPr/>
        </p:nvSpPr>
        <p:spPr>
          <a:xfrm>
            <a:off x="1225295" y="4695444"/>
            <a:ext cx="52486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325880" y="4718304"/>
            <a:ext cx="51206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https://my-congress.com/programme/opening</a:t>
            </a:r>
          </a:p>
        </p:txBody>
      </p:sp>
      <p:sp>
        <p:nvSpPr>
          <p:cNvPr id="52" name="TextBox 51"/>
          <p:cNvSpPr txBox="1"/>
          <p:nvPr/>
        </p:nvSpPr>
        <p:spPr>
          <a:xfrm>
            <a:off x="804672" y="5065776"/>
            <a:ext cx="3657600" cy="182880"/>
          </a:xfrm>
          <a:prstGeom prst="rect">
            <a:avLst/>
          </a:prstGeom>
          <a:noFill/>
        </p:spPr>
        <p:txBody>
          <a:bodyPr wrap="square" lIns="0" rIns="0" tIns="0" bIns="0" anchor="t">
            <a:spAutoFit/>
          </a:bodyPr>
          <a:lstStyle/>
          <a:p>
            <a:pPr algn="l">
              <a:lnSpc>
                <a:spcPct val="100000"/>
              </a:lnSpc>
            </a:pPr>
            <a:r>
              <a:rPr sz="1000" b="1" i="0" lang="en-US">
                <a:solidFill>
                  <a:srgbClr val="0B3A5D"/>
                </a:solidFill>
                <a:latin typeface="Segoe UI"/>
              </a:rPr>
              <a:t>Speakers</a:t>
            </a:r>
          </a:p>
        </p:txBody>
      </p:sp>
      <p:sp>
        <p:nvSpPr>
          <p:cNvPr id="53" name="Rectangle 52"/>
          <p:cNvSpPr/>
          <p:nvPr/>
        </p:nvSpPr>
        <p:spPr>
          <a:xfrm>
            <a:off x="804672" y="5285232"/>
            <a:ext cx="566928" cy="2377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804672" y="5376672"/>
            <a:ext cx="54864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 as the heading above the list – without an entry it would read “Speaker”.</a:t>
            </a:r>
          </a:p>
        </p:txBody>
      </p:sp>
      <p:sp>
        <p:nvSpPr>
          <p:cNvPr id="55" name="TextBox 54"/>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matters</a:t>
            </a:r>
          </a:p>
        </p:txBody>
      </p:sp>
      <p:sp>
        <p:nvSpPr>
          <p:cNvPr id="56" name="TextBox 55"/>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Visibility</a:t>
            </a:r>
          </a:p>
        </p:txBody>
      </p:sp>
      <p:sp>
        <p:nvSpPr>
          <p:cNvPr id="57" name="TextBox 56"/>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en-US">
                <a:solidFill>
                  <a:srgbClr val="3B4A57"/>
                </a:solidFill>
                <a:latin typeface="Segoe UI"/>
              </a:rPr>
              <a:t>Public detail view</a:t>
            </a:r>
            <a:r>
              <a:rPr sz="1000" b="0" i="0" lang="en-US">
                <a:solidFill>
                  <a:srgbClr val="3B4A57"/>
                </a:solidFill>
                <a:latin typeface="Segoe UI"/>
              </a:rPr>
              <a:t> gives the person a page of their own. </a:t>
            </a:r>
            <a:r>
              <a:rPr sz="1000" b="0" i="1" lang="en-US">
                <a:solidFill>
                  <a:srgbClr val="3B4A57"/>
                </a:solidFill>
                <a:latin typeface="Segoe UI"/>
              </a:rPr>
              <a:t>Only within events</a:t>
            </a:r>
            <a:r>
              <a:rPr sz="1000" b="0" i="0" lang="en-US">
                <a:solidFill>
                  <a:srgbClr val="3B4A57"/>
                </a:solidFill>
                <a:latin typeface="Segoe UI"/>
              </a:rPr>
              <a:t> does not: the record still pre-fills fields, but gets no page and is never linked anywhere. The directory never shows it either.</a:t>
            </a:r>
          </a:p>
        </p:txBody>
      </p:sp>
      <p:sp>
        <p:nvSpPr>
          <p:cNvPr id="58" name="TextBox 57"/>
          <p:cNvSpPr txBox="1"/>
          <p:nvPr/>
        </p:nvSpPr>
        <p:spPr>
          <a:xfrm>
            <a:off x="7013448" y="2641346"/>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Linked exhibitor</a:t>
            </a:r>
          </a:p>
        </p:txBody>
      </p:sp>
      <p:sp>
        <p:nvSpPr>
          <p:cNvPr id="59" name="TextBox 58"/>
          <p:cNvSpPr txBox="1"/>
          <p:nvPr/>
        </p:nvSpPr>
        <p:spPr>
          <a:xfrm>
            <a:off x="7013448" y="2861056"/>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Only visible when the exhibitor plugin is running. </a:t>
            </a:r>
            <a:r>
              <a:rPr sz="1000" b="1" i="0" lang="en-US">
                <a:solidFill>
                  <a:srgbClr val="3B4A57"/>
                </a:solidFill>
                <a:latin typeface="Segoe UI"/>
              </a:rPr>
              <a:t>Several</a:t>
            </a:r>
            <a:r>
              <a:rPr sz="1000" b="0" i="0" lang="en-US">
                <a:solidFill>
                  <a:srgbClr val="3B4A57"/>
                </a:solidFill>
                <a:latin typeface="Segoe UI"/>
              </a:rPr>
              <a:t> are possible here – one per event. The </a:t>
            </a:r>
            <a:r>
              <a:rPr sz="1000" b="1" i="0" lang="en-US">
                <a:solidFill>
                  <a:srgbClr val="3B4A57"/>
                </a:solidFill>
                <a:latin typeface="Segoe UI"/>
              </a:rPr>
              <a:t>first</a:t>
            </a:r>
            <a:r>
              <a:rPr sz="1000" b="0" i="0" lang="en-US">
                <a:solidFill>
                  <a:srgbClr val="3B4A57"/>
                </a:solidFill>
                <a:latin typeface="Segoe UI"/>
              </a:rPr>
              <a:t> one appears as the company; the speaker page shows all of them as “Exhibitor booths”.</a:t>
            </a:r>
          </a:p>
        </p:txBody>
      </p:sp>
      <p:sp>
        <p:nvSpPr>
          <p:cNvPr id="60" name="TextBox 59"/>
          <p:cNvSpPr txBox="1"/>
          <p:nvPr/>
        </p:nvSpPr>
        <p:spPr>
          <a:xfrm>
            <a:off x="7013448" y="3545332"/>
            <a:ext cx="46113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Plural on the role</a:t>
            </a:r>
          </a:p>
        </p:txBody>
      </p:sp>
      <p:sp>
        <p:nvSpPr>
          <p:cNvPr id="61" name="TextBox 60"/>
          <p:cNvSpPr txBox="1"/>
          <p:nvPr/>
        </p:nvSpPr>
        <p:spPr>
          <a:xfrm>
            <a:off x="7013448" y="3765042"/>
            <a:ext cx="4611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When you edit a role there is a field for the plural. Roles are called “Speaker”, “Musician” – as a heading above a list that reads wrong. Without an entry the role name stays as it is.</a:t>
            </a:r>
          </a:p>
        </p:txBody>
      </p:sp>
      <p:sp>
        <p:nvSpPr>
          <p:cNvPr id="62" name="Rectangle 6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5" name="TextBox 6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An “s” is deliberately </a:t>
            </a:r>
            <a:r>
              <a:rPr sz="1000" b="1" i="0" lang="en-US">
                <a:solidFill>
                  <a:srgbClr val="2B3844"/>
                </a:solidFill>
                <a:latin typeface="Segoe UI"/>
              </a:rPr>
              <a:t>not</a:t>
            </a:r>
            <a:r>
              <a:rPr sz="1000" b="0" i="0" lang="en-US">
                <a:solidFill>
                  <a:srgbClr val="2B3844"/>
                </a:solidFill>
                <a:latin typeface="Segoe UI"/>
              </a:rPr>
              <a:t> appended automatically. In most languages that would go wrong – so you decide for yourself.</a:t>
            </a:r>
          </a:p>
        </p:txBody>
      </p:sp>
      <p:sp>
        <p:nvSpPr>
          <p:cNvPr id="66" name="Rectangle 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68" name="TextBox 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90 / 140</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Adding a speaker to an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programme item. The box is now called </a:t>
            </a:r>
            <a:r>
              <a:rPr sz="1150" b="1" i="0" lang="en-US">
                <a:solidFill>
                  <a:srgbClr val="25333F"/>
                </a:solidFill>
                <a:latin typeface="Segoe UI"/>
              </a:rPr>
              <a:t>Persons / Roles (optional)</a:t>
            </a:r>
            <a:r>
              <a:rPr sz="1150" b="0" i="0" lang="en-US">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Type into the </a:t>
            </a:r>
            <a:r>
              <a:rPr sz="1150" b="1" i="0" lang="en-US">
                <a:solidFill>
                  <a:srgbClr val="25333F"/>
                </a:solidFill>
                <a:latin typeface="Segoe UI"/>
              </a:rPr>
              <a:t>Name</a:t>
            </a:r>
            <a:r>
              <a:rPr sz="1150" b="0" i="0" lang="en-US">
                <a:solidFill>
                  <a:srgbClr val="25333F"/>
                </a:solidFill>
                <a:latin typeface="Segoe UI"/>
              </a:rPr>
              <a:t> field. From </a:t>
            </a:r>
            <a:r>
              <a:rPr sz="1150" b="1" i="0" lang="en-US">
                <a:solidFill>
                  <a:srgbClr val="25333F"/>
                </a:solidFill>
                <a:latin typeface="Segoe UI"/>
              </a:rPr>
              <a:t>two characters</a:t>
            </a:r>
            <a:r>
              <a:rPr sz="1150" b="0" i="0" lang="en-US">
                <a:solidFill>
                  <a:srgbClr val="25333F"/>
                </a:solidFill>
                <a:latin typeface="Segoe UI"/>
              </a:rPr>
              <a:t> matching speakers appear.</a:t>
            </a:r>
          </a:p>
        </p:txBody>
      </p:sp>
      <p:sp>
        <p:nvSpPr>
          <p:cNvPr id="12" name="TextBox 11"/>
          <p:cNvSpPr txBox="1"/>
          <p:nvPr/>
        </p:nvSpPr>
        <p:spPr>
          <a:xfrm>
            <a:off x="950976" y="234950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Drafts and private entries are found too. A plain number counts as an ID.</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876804"/>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the match. It then sits in the row as a </a:t>
            </a:r>
            <a:r>
              <a:rPr sz="1150" b="1" i="0" lang="en-US">
                <a:solidFill>
                  <a:srgbClr val="25333F"/>
                </a:solidFill>
                <a:latin typeface="Segoe UI"/>
              </a:rPr>
              <a:t>pill</a:t>
            </a:r>
            <a:r>
              <a:rPr sz="1150" b="0" i="0" lang="en-US">
                <a:solidFill>
                  <a:srgbClr val="25333F"/>
                </a:solidFill>
                <a:latin typeface="Segoe UI"/>
              </a:rPr>
              <a:t>.</a:t>
            </a:r>
          </a:p>
        </p:txBody>
      </p:sp>
      <p:sp>
        <p:nvSpPr>
          <p:cNvPr id="16" name="TextBox 15"/>
          <p:cNvSpPr txBox="1"/>
          <p:nvPr/>
        </p:nvSpPr>
        <p:spPr>
          <a:xfrm>
            <a:off x="950976" y="3100705"/>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 releases the link; the name stays as text.</a:t>
            </a:r>
          </a:p>
        </p:txBody>
      </p:sp>
      <p:sp>
        <p:nvSpPr>
          <p:cNvPr id="17" name="Oval 16"/>
          <p:cNvSpPr/>
          <p:nvPr/>
        </p:nvSpPr>
        <p:spPr>
          <a:xfrm>
            <a:off x="566928" y="34923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48322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Use </a:t>
            </a:r>
            <a:r>
              <a:rPr sz="1150" b="1" i="0" lang="en-US">
                <a:solidFill>
                  <a:srgbClr val="25333F"/>
                </a:solidFill>
                <a:latin typeface="Segoe UI"/>
              </a:rPr>
              <a:t>Add speaker</a:t>
            </a:r>
            <a:r>
              <a:rPr sz="1150" b="0" i="0" lang="en-US">
                <a:solidFill>
                  <a:srgbClr val="25333F"/>
                </a:solidFill>
                <a:latin typeface="Segoe UI"/>
              </a:rPr>
              <a:t> to create another row.</a:t>
            </a:r>
          </a:p>
        </p:txBody>
      </p:sp>
      <p:sp>
        <p:nvSpPr>
          <p:cNvPr id="20" name="Oval 19"/>
          <p:cNvSpPr/>
          <p:nvPr/>
        </p:nvSpPr>
        <p:spPr>
          <a:xfrm>
            <a:off x="566928" y="390829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4944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899153"/>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Drag the rows by the handle on the left to </a:t>
            </a:r>
            <a:r>
              <a:rPr sz="1150" b="1" i="0" lang="en-US">
                <a:solidFill>
                  <a:srgbClr val="25333F"/>
                </a:solidFill>
                <a:latin typeface="Segoe UI"/>
              </a:rPr>
              <a:t>reorder</a:t>
            </a:r>
            <a:r>
              <a:rPr sz="1150" b="0" i="0" lang="en-US">
                <a:solidFill>
                  <a:srgbClr val="25333F"/>
                </a:solidFill>
                <a:latin typeface="Segoe UI"/>
              </a:rPr>
              <a:t> them.</a:t>
            </a:r>
          </a:p>
        </p:txBody>
      </p:sp>
      <p:sp>
        <p:nvSpPr>
          <p:cNvPr id="23" name="TextBox 22"/>
          <p:cNvSpPr txBox="1"/>
          <p:nvPr/>
        </p:nvSpPr>
        <p:spPr>
          <a:xfrm>
            <a:off x="950976" y="412305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first row is the main person – they appear in the header area.</a:t>
            </a:r>
          </a:p>
        </p:txBody>
      </p:sp>
      <p:sp>
        <p:nvSpPr>
          <p:cNvPr id="24" name="Oval 23"/>
          <p:cNvSpPr/>
          <p:nvPr/>
        </p:nvSpPr>
        <p:spPr>
          <a:xfrm>
            <a:off x="566928" y="451472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455587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6" name="TextBox 25"/>
          <p:cNvSpPr txBox="1"/>
          <p:nvPr/>
        </p:nvSpPr>
        <p:spPr>
          <a:xfrm>
            <a:off x="950976" y="450557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Profile URL and exhibitor sit in the block </a:t>
            </a:r>
            <a:r>
              <a:rPr sz="1150" b="1" i="0" lang="en-US">
                <a:solidFill>
                  <a:srgbClr val="25333F"/>
                </a:solidFill>
                <a:latin typeface="Segoe UI"/>
              </a:rPr>
              <a:t>below</a:t>
            </a:r>
            <a:r>
              <a:rPr sz="1150" b="0" i="0" lang="en-US">
                <a:solidFill>
                  <a:srgbClr val="25333F"/>
                </a:solidFill>
                <a:latin typeface="Segoe UI"/>
              </a:rPr>
              <a:t>.</a:t>
            </a:r>
          </a:p>
        </p:txBody>
      </p:sp>
      <p:sp>
        <p:nvSpPr>
          <p:cNvPr id="27" name="TextBox 26"/>
          <p:cNvSpPr txBox="1"/>
          <p:nvPr/>
        </p:nvSpPr>
        <p:spPr>
          <a:xfrm>
            <a:off x="950976" y="4729479"/>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They always belong to the first row.</a:t>
            </a:r>
          </a:p>
        </p:txBody>
      </p:sp>
      <p:sp>
        <p:nvSpPr>
          <p:cNvPr id="28" name="Rectangle 27"/>
          <p:cNvSpPr/>
          <p:nvPr/>
        </p:nvSpPr>
        <p:spPr>
          <a:xfrm>
            <a:off x="5315407" y="1353312"/>
            <a:ext cx="6309360" cy="40690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31" name="Rectangle 30"/>
          <p:cNvSpPr/>
          <p:nvPr/>
        </p:nvSpPr>
        <p:spPr>
          <a:xfrm>
            <a:off x="5315407" y="1572768"/>
            <a:ext cx="1481328" cy="38496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3" name="Rectangle 32"/>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5" name="Rectangle 34"/>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7" name="TextBox 36"/>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8" name="TextBox 37"/>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New Event</a:t>
            </a:r>
          </a:p>
        </p:txBody>
      </p:sp>
      <p:sp>
        <p:nvSpPr>
          <p:cNvPr id="39" name="TextBox 38"/>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40" name="TextBox 39"/>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41" name="TextBox 40"/>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2" name="TextBox 41"/>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3" name="TextBox 42"/>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4" name="TextBox 43"/>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5" name="TextBox 44"/>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6" name="TextBox 45"/>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7" name="TextBox 46"/>
          <p:cNvSpPr txBox="1"/>
          <p:nvPr/>
        </p:nvSpPr>
        <p:spPr>
          <a:xfrm>
            <a:off x="5461711"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8" name="TextBox 47"/>
          <p:cNvSpPr txBox="1"/>
          <p:nvPr/>
        </p:nvSpPr>
        <p:spPr>
          <a:xfrm>
            <a:off x="5461711"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9" name="TextBox 48"/>
          <p:cNvSpPr txBox="1"/>
          <p:nvPr/>
        </p:nvSpPr>
        <p:spPr>
          <a:xfrm>
            <a:off x="5461711"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50" name="TextBox 49"/>
          <p:cNvSpPr txBox="1"/>
          <p:nvPr/>
        </p:nvSpPr>
        <p:spPr>
          <a:xfrm>
            <a:off x="6997903" y="1719072"/>
            <a:ext cx="384048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51" name="Rectangle 50"/>
          <p:cNvSpPr/>
          <p:nvPr/>
        </p:nvSpPr>
        <p:spPr>
          <a:xfrm>
            <a:off x="6997903" y="2011680"/>
            <a:ext cx="4078224" cy="2331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997903" y="2011680"/>
            <a:ext cx="407822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6997903" y="2286000"/>
            <a:ext cx="407822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07631" y="2080260"/>
            <a:ext cx="3858768"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Persons / Roles (optional)</a:t>
            </a:r>
          </a:p>
        </p:txBody>
      </p:sp>
      <p:sp>
        <p:nvSpPr>
          <p:cNvPr id="55" name="TextBox 54"/>
          <p:cNvSpPr txBox="1"/>
          <p:nvPr/>
        </p:nvSpPr>
        <p:spPr>
          <a:xfrm>
            <a:off x="7180783" y="2414016"/>
            <a:ext cx="914400" cy="137160"/>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Role</a:t>
            </a:r>
          </a:p>
        </p:txBody>
      </p:sp>
      <p:sp>
        <p:nvSpPr>
          <p:cNvPr id="56" name="TextBox 55"/>
          <p:cNvSpPr txBox="1"/>
          <p:nvPr/>
        </p:nvSpPr>
        <p:spPr>
          <a:xfrm>
            <a:off x="8150047" y="2414016"/>
            <a:ext cx="1417320" cy="137160"/>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Name</a:t>
            </a:r>
          </a:p>
        </p:txBody>
      </p:sp>
      <p:sp>
        <p:nvSpPr>
          <p:cNvPr id="57" name="TextBox 56"/>
          <p:cNvSpPr txBox="1"/>
          <p:nvPr/>
        </p:nvSpPr>
        <p:spPr>
          <a:xfrm>
            <a:off x="9622231" y="2414016"/>
            <a:ext cx="1143000" cy="137160"/>
          </a:xfrm>
          <a:prstGeom prst="rect">
            <a:avLst/>
          </a:prstGeom>
          <a:noFill/>
        </p:spPr>
        <p:txBody>
          <a:bodyPr wrap="square" lIns="0" rIns="0" tIns="0" bIns="0" anchor="t">
            <a:spAutoFit/>
          </a:bodyPr>
          <a:lstStyle/>
          <a:p>
            <a:pPr algn="l">
              <a:lnSpc>
                <a:spcPct val="100000"/>
              </a:lnSpc>
            </a:pPr>
            <a:r>
              <a:rPr sz="650" b="1" i="0" lang="en-US">
                <a:solidFill>
                  <a:srgbClr val="6B7A88"/>
                </a:solidFill>
                <a:latin typeface="Segoe UI"/>
              </a:rPr>
              <a:t>Click target</a:t>
            </a:r>
          </a:p>
        </p:txBody>
      </p:sp>
      <p:sp>
        <p:nvSpPr>
          <p:cNvPr id="58" name="Rounded Rectangle 57"/>
          <p:cNvSpPr/>
          <p:nvPr/>
        </p:nvSpPr>
        <p:spPr>
          <a:xfrm>
            <a:off x="7125919" y="2596896"/>
            <a:ext cx="3822191" cy="566928"/>
          </a:xfrm>
          <a:prstGeom prst="roundRect">
            <a:avLst>
              <a:gd name="adj" fmla="val 6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7144207" y="2779776"/>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144207" y="2843784"/>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144207" y="2907792"/>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ounded Rectangle 61"/>
          <p:cNvSpPr/>
          <p:nvPr/>
        </p:nvSpPr>
        <p:spPr>
          <a:xfrm>
            <a:off x="7180783" y="2761488"/>
            <a:ext cx="9144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272223" y="2811780"/>
            <a:ext cx="53035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a:t>
            </a:r>
          </a:p>
        </p:txBody>
      </p:sp>
      <p:sp>
        <p:nvSpPr>
          <p:cNvPr id="64" name="TextBox 63"/>
          <p:cNvSpPr txBox="1"/>
          <p:nvPr/>
        </p:nvSpPr>
        <p:spPr>
          <a:xfrm>
            <a:off x="7875727" y="281178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5" name="Rounded Rectangle 64"/>
          <p:cNvSpPr/>
          <p:nvPr/>
        </p:nvSpPr>
        <p:spPr>
          <a:xfrm>
            <a:off x="8150047" y="2724912"/>
            <a:ext cx="1417320" cy="310896"/>
          </a:xfrm>
          <a:prstGeom prst="roundRect">
            <a:avLst>
              <a:gd name="adj" fmla="val 14000"/>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8195767" y="2770632"/>
            <a:ext cx="219456" cy="219456"/>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8460943" y="2756916"/>
            <a:ext cx="941832" cy="128016"/>
          </a:xfrm>
          <a:prstGeom prst="rect">
            <a:avLst/>
          </a:prstGeom>
          <a:noFill/>
        </p:spPr>
        <p:txBody>
          <a:bodyPr wrap="square" lIns="0" rIns="0" tIns="0" bIns="0" anchor="t">
            <a:spAutoFit/>
          </a:bodyPr>
          <a:lstStyle/>
          <a:p>
            <a:pPr algn="l">
              <a:lnSpc>
                <a:spcPct val="100000"/>
              </a:lnSpc>
            </a:pPr>
            <a:r>
              <a:rPr sz="630" b="1" i="0" lang="en-US">
                <a:solidFill>
                  <a:srgbClr val="0B3A5D"/>
                </a:solidFill>
                <a:latin typeface="Segoe UI"/>
              </a:rPr>
              <a:t>Jane Doe · 87</a:t>
            </a:r>
          </a:p>
        </p:txBody>
      </p:sp>
      <p:sp>
        <p:nvSpPr>
          <p:cNvPr id="68" name="TextBox 67"/>
          <p:cNvSpPr txBox="1"/>
          <p:nvPr/>
        </p:nvSpPr>
        <p:spPr>
          <a:xfrm>
            <a:off x="8460943" y="2884932"/>
            <a:ext cx="941832" cy="118872"/>
          </a:xfrm>
          <a:prstGeom prst="rect">
            <a:avLst/>
          </a:prstGeom>
          <a:noFill/>
        </p:spPr>
        <p:txBody>
          <a:bodyPr wrap="square" lIns="0" rIns="0" tIns="0" bIns="0" anchor="t">
            <a:spAutoFit/>
          </a:bodyPr>
          <a:lstStyle/>
          <a:p>
            <a:pPr algn="l">
              <a:lnSpc>
                <a:spcPct val="100000"/>
              </a:lnSpc>
            </a:pPr>
            <a:r>
              <a:rPr sz="580" b="0" i="0" lang="en-US">
                <a:solidFill>
                  <a:srgbClr val="6B7A88"/>
                </a:solidFill>
                <a:latin typeface="Segoe UI"/>
              </a:rPr>
              <a:t>Speaker · Example Ltd.</a:t>
            </a:r>
          </a:p>
        </p:txBody>
      </p:sp>
      <p:sp>
        <p:nvSpPr>
          <p:cNvPr id="69" name="TextBox 68"/>
          <p:cNvSpPr txBox="1"/>
          <p:nvPr/>
        </p:nvSpPr>
        <p:spPr>
          <a:xfrm>
            <a:off x="9411919" y="2811780"/>
            <a:ext cx="128016" cy="128016"/>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x</a:t>
            </a:r>
          </a:p>
        </p:txBody>
      </p:sp>
      <p:sp>
        <p:nvSpPr>
          <p:cNvPr id="70" name="Rounded Rectangle 69"/>
          <p:cNvSpPr/>
          <p:nvPr/>
        </p:nvSpPr>
        <p:spPr>
          <a:xfrm>
            <a:off x="9622231" y="2761488"/>
            <a:ext cx="11430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713671" y="2811780"/>
            <a:ext cx="75895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Automatic</a:t>
            </a:r>
          </a:p>
        </p:txBody>
      </p:sp>
      <p:sp>
        <p:nvSpPr>
          <p:cNvPr id="72" name="TextBox 71"/>
          <p:cNvSpPr txBox="1"/>
          <p:nvPr/>
        </p:nvSpPr>
        <p:spPr>
          <a:xfrm>
            <a:off x="10545775" y="281178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3" name="Rounded Rectangle 72"/>
          <p:cNvSpPr/>
          <p:nvPr/>
        </p:nvSpPr>
        <p:spPr>
          <a:xfrm>
            <a:off x="7125919" y="3218688"/>
            <a:ext cx="3822191" cy="566928"/>
          </a:xfrm>
          <a:prstGeom prst="roundRect">
            <a:avLst>
              <a:gd name="adj" fmla="val 6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7144207" y="3401568"/>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7144207" y="3465576"/>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7144207" y="3529584"/>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ounded Rectangle 76"/>
          <p:cNvSpPr/>
          <p:nvPr/>
        </p:nvSpPr>
        <p:spPr>
          <a:xfrm>
            <a:off x="7180783" y="3383280"/>
            <a:ext cx="9144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272223" y="3433572"/>
            <a:ext cx="53035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Host</a:t>
            </a:r>
          </a:p>
        </p:txBody>
      </p:sp>
      <p:sp>
        <p:nvSpPr>
          <p:cNvPr id="79" name="TextBox 78"/>
          <p:cNvSpPr txBox="1"/>
          <p:nvPr/>
        </p:nvSpPr>
        <p:spPr>
          <a:xfrm>
            <a:off x="7875727" y="343357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0" name="Rounded Rectangle 79"/>
          <p:cNvSpPr/>
          <p:nvPr/>
        </p:nvSpPr>
        <p:spPr>
          <a:xfrm>
            <a:off x="8150047" y="3383280"/>
            <a:ext cx="14173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8241487" y="3433572"/>
            <a:ext cx="10332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John Smith</a:t>
            </a:r>
          </a:p>
        </p:txBody>
      </p:sp>
      <p:sp>
        <p:nvSpPr>
          <p:cNvPr id="82" name="Rounded Rectangle 81"/>
          <p:cNvSpPr/>
          <p:nvPr/>
        </p:nvSpPr>
        <p:spPr>
          <a:xfrm>
            <a:off x="9622231" y="3383280"/>
            <a:ext cx="11430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9713671" y="3433572"/>
            <a:ext cx="75895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 page</a:t>
            </a:r>
          </a:p>
        </p:txBody>
      </p:sp>
      <p:sp>
        <p:nvSpPr>
          <p:cNvPr id="84" name="TextBox 83"/>
          <p:cNvSpPr txBox="1"/>
          <p:nvPr/>
        </p:nvSpPr>
        <p:spPr>
          <a:xfrm>
            <a:off x="10545775" y="343357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5" name="Rounded Rectangle 84"/>
          <p:cNvSpPr/>
          <p:nvPr/>
        </p:nvSpPr>
        <p:spPr>
          <a:xfrm>
            <a:off x="7180783" y="3858768"/>
            <a:ext cx="1068019"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180783" y="3909060"/>
            <a:ext cx="1068019"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  Add speaker</a:t>
            </a:r>
          </a:p>
        </p:txBody>
      </p:sp>
      <p:sp>
        <p:nvSpPr>
          <p:cNvPr id="87" name="Rectangle 86"/>
          <p:cNvSpPr/>
          <p:nvPr/>
        </p:nvSpPr>
        <p:spPr>
          <a:xfrm>
            <a:off x="6997903" y="4407408"/>
            <a:ext cx="4078224" cy="7772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6997903" y="4407408"/>
            <a:ext cx="407822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6997903" y="4681728"/>
            <a:ext cx="407822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107631" y="4475988"/>
            <a:ext cx="3858768"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First speaker: profile link</a:t>
            </a:r>
          </a:p>
        </p:txBody>
      </p:sp>
      <p:sp>
        <p:nvSpPr>
          <p:cNvPr id="91" name="Rounded Rectangle 90"/>
          <p:cNvSpPr/>
          <p:nvPr/>
        </p:nvSpPr>
        <p:spPr>
          <a:xfrm>
            <a:off x="7125919" y="4809744"/>
            <a:ext cx="18470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217359" y="4860036"/>
            <a:ext cx="146304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https://example.com/jane</a:t>
            </a:r>
          </a:p>
        </p:txBody>
      </p:sp>
      <p:sp>
        <p:nvSpPr>
          <p:cNvPr id="93" name="Rounded Rectangle 92"/>
          <p:cNvSpPr/>
          <p:nvPr/>
        </p:nvSpPr>
        <p:spPr>
          <a:xfrm>
            <a:off x="9101023" y="4809744"/>
            <a:ext cx="18470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9192463" y="4860036"/>
            <a:ext cx="146304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Exhibitor: none</a:t>
            </a:r>
          </a:p>
        </p:txBody>
      </p:sp>
      <p:sp>
        <p:nvSpPr>
          <p:cNvPr id="95" name="Oval 94"/>
          <p:cNvSpPr/>
          <p:nvPr/>
        </p:nvSpPr>
        <p:spPr>
          <a:xfrm>
            <a:off x="11112703"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11112703" y="20711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7" name="Oval 96"/>
          <p:cNvSpPr/>
          <p:nvPr/>
        </p:nvSpPr>
        <p:spPr>
          <a:xfrm>
            <a:off x="11112703" y="23408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11112703" y="24003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9" name="Oval 98"/>
          <p:cNvSpPr/>
          <p:nvPr/>
        </p:nvSpPr>
        <p:spPr>
          <a:xfrm>
            <a:off x="11112703"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11112703"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01" name="Oval 100"/>
          <p:cNvSpPr/>
          <p:nvPr/>
        </p:nvSpPr>
        <p:spPr>
          <a:xfrm>
            <a:off x="11112703" y="3840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11112703" y="3899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03" name="Oval 102"/>
          <p:cNvSpPr/>
          <p:nvPr/>
        </p:nvSpPr>
        <p:spPr>
          <a:xfrm>
            <a:off x="6751015" y="3054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6751015" y="31135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05" name="Oval 104"/>
          <p:cNvSpPr/>
          <p:nvPr/>
        </p:nvSpPr>
        <p:spPr>
          <a:xfrm>
            <a:off x="11112703" y="4407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11112703" y="44668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107" name="Rectangle 106"/>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110" name="TextBox 10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language</a:t>
            </a:r>
            <a:r>
              <a:rPr sz="1000" b="0" i="0" lang="en-US">
                <a:solidFill>
                  <a:srgbClr val="2B3844"/>
                </a:solidFill>
                <a:latin typeface="Segoe UI"/>
              </a:rPr>
              <a:t> still applies to the whole programme item, not to the individual person.</a:t>
            </a:r>
          </a:p>
        </p:txBody>
      </p:sp>
      <p:sp>
        <p:nvSpPr>
          <p:cNvPr id="111" name="Rectangle 11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TextBox 11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113" name="TextBox 11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91 / 140</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Two rules that save you work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Inheritance instead of a copy</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Role, position and company are </a:t>
            </a:r>
            <a:r>
              <a:rPr sz="1100" b="1" i="0" lang="en-US">
                <a:solidFill>
                  <a:srgbClr val="3B4A57"/>
                </a:solidFill>
                <a:latin typeface="Segoe UI"/>
              </a:rPr>
              <a:t>not</a:t>
            </a:r>
            <a:r>
              <a:rPr sz="1100" b="0" i="0" lang="en-US">
                <a:solidFill>
                  <a:srgbClr val="3B4A57"/>
                </a:solidFill>
                <a:latin typeface="Segoe UI"/>
              </a:rPr>
              <a:t> copied into the row when you link a speaker. They appear there only faintly, as a placeholder such as “— Head of Development (from the speaker) —”. Leave the fields empty and the plugin pulls the details from the record when it displays them. Correct a job title there later and it changes on </a:t>
            </a:r>
            <a:r>
              <a:rPr sz="1100" b="1" i="0" lang="en-US">
                <a:solidFill>
                  <a:srgbClr val="3B4A57"/>
                </a:solidFill>
                <a:latin typeface="Segoe UI"/>
              </a:rPr>
              <a:t>all</a:t>
            </a:r>
            <a:r>
              <a:rPr sz="1100" b="0" i="0" lang="en-US">
                <a:solidFill>
                  <a:srgbClr val="3B4A57"/>
                </a:solidFill>
                <a:latin typeface="Segoe UI"/>
              </a:rPr>
              <a:t> programme items. Only if you deliberately want to differ – because someone is hosting rather than presenting that day – do you enter something in the row.</a:t>
            </a:r>
          </a:p>
        </p:txBody>
      </p:sp>
      <p:sp>
        <p:nvSpPr>
          <p:cNvPr id="9" name="Oval 8"/>
          <p:cNvSpPr/>
          <p:nvPr/>
        </p:nvSpPr>
        <p:spPr>
          <a:xfrm>
            <a:off x="566928" y="246341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371979"/>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Pre-fill with a confirmation prompt</a:t>
            </a:r>
          </a:p>
        </p:txBody>
      </p:sp>
      <p:sp>
        <p:nvSpPr>
          <p:cNvPr id="11" name="TextBox 10"/>
          <p:cNvSpPr txBox="1"/>
          <p:nvPr/>
        </p:nvSpPr>
        <p:spPr>
          <a:xfrm>
            <a:off x="841247" y="2623312"/>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On the </a:t>
            </a:r>
            <a:r>
              <a:rPr sz="1100" b="1" i="0" lang="en-US">
                <a:solidFill>
                  <a:srgbClr val="3B4A57"/>
                </a:solidFill>
                <a:latin typeface="Segoe UI"/>
              </a:rPr>
              <a:t>first</a:t>
            </a:r>
            <a:r>
              <a:rPr sz="1100" b="0" i="0" lang="en-US">
                <a:solidFill>
                  <a:srgbClr val="3B4A57"/>
                </a:solidFill>
                <a:latin typeface="Segoe UI"/>
              </a:rPr>
              <a:t> link per programme item the plugin adopts the profile address and the whole Links &amp; Social Media block from the record. If values are already there, it asks: </a:t>
            </a:r>
            <a:r>
              <a:rPr sz="1100" b="1" i="0" lang="en-US">
                <a:solidFill>
                  <a:srgbClr val="3B4A57"/>
                </a:solidFill>
                <a:latin typeface="Segoe UI"/>
              </a:rPr>
              <a:t>OK</a:t>
            </a:r>
            <a:r>
              <a:rPr sz="1100" b="0" i="0" lang="en-US">
                <a:solidFill>
                  <a:srgbClr val="3B4A57"/>
                </a:solidFill>
                <a:latin typeface="Segoe UI"/>
              </a:rPr>
              <a:t> overwrites everything, </a:t>
            </a:r>
            <a:r>
              <a:rPr sz="1100" b="1" i="0" lang="en-US">
                <a:solidFill>
                  <a:srgbClr val="3B4A57"/>
                </a:solidFill>
                <a:latin typeface="Segoe UI"/>
              </a:rPr>
              <a:t>Cancel</a:t>
            </a:r>
            <a:r>
              <a:rPr sz="1100" b="0" i="0" lang="en-US">
                <a:solidFill>
                  <a:srgbClr val="3B4A57"/>
                </a:solidFill>
                <a:latin typeface="Segoe UI"/>
              </a:rPr>
              <a:t> fills only the empty fields. Every further link leaves those fields untouched – they belong to the event, not to the individual person.</a:t>
            </a:r>
          </a:p>
        </p:txBody>
      </p:sp>
      <p:sp>
        <p:nvSpPr>
          <p:cNvPr id="12" name="Rectangle 11"/>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5" name="TextBox 14"/>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pre-fill lock is released automatically as soon as you empty all the speaker rows again. The block then behaves as it does on a freshly created programme item.</a:t>
            </a:r>
          </a:p>
        </p:txBody>
      </p:sp>
      <p:sp>
        <p:nvSpPr>
          <p:cNvPr id="16" name="Rectangle 1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18" name="TextBox 1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92 / 140</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Click target: what happens when someone clicks the name?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284571"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Selection</a:t>
            </a:r>
          </a:p>
        </p:txBody>
      </p:sp>
      <p:sp>
        <p:nvSpPr>
          <p:cNvPr id="8" name="TextBox 7"/>
          <p:cNvSpPr txBox="1"/>
          <p:nvPr/>
        </p:nvSpPr>
        <p:spPr>
          <a:xfrm>
            <a:off x="3144107" y="1435608"/>
            <a:ext cx="3838152"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opens</a:t>
            </a:r>
          </a:p>
        </p:txBody>
      </p:sp>
      <p:sp>
        <p:nvSpPr>
          <p:cNvPr id="9" name="TextBox 8"/>
          <p:cNvSpPr txBox="1"/>
          <p:nvPr/>
        </p:nvSpPr>
        <p:spPr>
          <a:xfrm>
            <a:off x="7165140" y="1435608"/>
            <a:ext cx="4386475"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When it makes sense</a:t>
            </a:r>
          </a:p>
        </p:txBody>
      </p:sp>
      <p:sp>
        <p:nvSpPr>
          <p:cNvPr id="10" name="TextBox 9"/>
          <p:cNvSpPr txBox="1"/>
          <p:nvPr/>
        </p:nvSpPr>
        <p:spPr>
          <a:xfrm>
            <a:off x="676656" y="1934908"/>
            <a:ext cx="228457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Automatic</a:t>
            </a:r>
          </a:p>
        </p:txBody>
      </p:sp>
      <p:sp>
        <p:nvSpPr>
          <p:cNvPr id="11" name="TextBox 10"/>
          <p:cNvSpPr txBox="1"/>
          <p:nvPr/>
        </p:nvSpPr>
        <p:spPr>
          <a:xfrm>
            <a:off x="3144107" y="1856232"/>
            <a:ext cx="3838152"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speaker page, otherwise the profile address, otherwise the exhibitor</a:t>
            </a:r>
          </a:p>
        </p:txBody>
      </p:sp>
      <p:sp>
        <p:nvSpPr>
          <p:cNvPr id="12" name="TextBox 11"/>
          <p:cNvSpPr txBox="1"/>
          <p:nvPr/>
        </p:nvSpPr>
        <p:spPr>
          <a:xfrm>
            <a:off x="7165140" y="1934908"/>
            <a:ext cx="438647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In almost every case. The exhibitor has an entry of its own anyway</a:t>
            </a:r>
          </a:p>
        </p:txBody>
      </p:sp>
      <p:sp>
        <p:nvSpPr>
          <p:cNvPr id="13" name="Rectangle 12"/>
          <p:cNvSpPr/>
          <p:nvPr/>
        </p:nvSpPr>
        <p:spPr>
          <a:xfrm>
            <a:off x="566928" y="23629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62962"/>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54986"/>
            <a:ext cx="228457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Speaker detail view</a:t>
            </a:r>
          </a:p>
        </p:txBody>
      </p:sp>
      <p:sp>
        <p:nvSpPr>
          <p:cNvPr id="16" name="TextBox 15"/>
          <p:cNvSpPr txBox="1"/>
          <p:nvPr/>
        </p:nvSpPr>
        <p:spPr>
          <a:xfrm>
            <a:off x="3144107" y="2554986"/>
            <a:ext cx="383815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always the speaker's page</a:t>
            </a:r>
          </a:p>
        </p:txBody>
      </p:sp>
      <p:sp>
        <p:nvSpPr>
          <p:cNvPr id="17" name="TextBox 16"/>
          <p:cNvSpPr txBox="1"/>
          <p:nvPr/>
        </p:nvSpPr>
        <p:spPr>
          <a:xfrm>
            <a:off x="7165140" y="2554986"/>
            <a:ext cx="438647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When the person is what matters, not their company</a:t>
            </a:r>
          </a:p>
        </p:txBody>
      </p:sp>
      <p:sp>
        <p:nvSpPr>
          <p:cNvPr id="18" name="Rectangle 17"/>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96387"/>
            <a:ext cx="228457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Exhibitor details</a:t>
            </a:r>
          </a:p>
        </p:txBody>
      </p:sp>
      <p:sp>
        <p:nvSpPr>
          <p:cNvPr id="20" name="TextBox 19"/>
          <p:cNvSpPr txBox="1"/>
          <p:nvPr/>
        </p:nvSpPr>
        <p:spPr>
          <a:xfrm>
            <a:off x="3144107" y="3096387"/>
            <a:ext cx="383815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always the linked exhibitor</a:t>
            </a:r>
          </a:p>
        </p:txBody>
      </p:sp>
      <p:sp>
        <p:nvSpPr>
          <p:cNvPr id="21" name="TextBox 20"/>
          <p:cNvSpPr txBox="1"/>
          <p:nvPr/>
        </p:nvSpPr>
        <p:spPr>
          <a:xfrm>
            <a:off x="7165140" y="3096387"/>
            <a:ext cx="438647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At trade fairs, where the stand is the destination</a:t>
            </a:r>
          </a:p>
        </p:txBody>
      </p:sp>
      <p:sp>
        <p:nvSpPr>
          <p:cNvPr id="22" name="Rectangle 21"/>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637788"/>
            <a:ext cx="228457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Profile URL</a:t>
            </a:r>
          </a:p>
        </p:txBody>
      </p:sp>
      <p:sp>
        <p:nvSpPr>
          <p:cNvPr id="25" name="TextBox 24"/>
          <p:cNvSpPr txBox="1"/>
          <p:nvPr/>
        </p:nvSpPr>
        <p:spPr>
          <a:xfrm>
            <a:off x="3144107" y="3637788"/>
            <a:ext cx="383815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always the external address</a:t>
            </a:r>
          </a:p>
        </p:txBody>
      </p:sp>
      <p:sp>
        <p:nvSpPr>
          <p:cNvPr id="26" name="TextBox 25"/>
          <p:cNvSpPr txBox="1"/>
          <p:nvPr/>
        </p:nvSpPr>
        <p:spPr>
          <a:xfrm>
            <a:off x="7165140" y="3637788"/>
            <a:ext cx="438647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For well-known guests with a website of their own</a:t>
            </a:r>
          </a:p>
        </p:txBody>
      </p:sp>
      <p:sp>
        <p:nvSpPr>
          <p:cNvPr id="27" name="Rectangle 26"/>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179189"/>
            <a:ext cx="228457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No link</a:t>
            </a:r>
          </a:p>
        </p:txBody>
      </p:sp>
      <p:sp>
        <p:nvSpPr>
          <p:cNvPr id="29" name="TextBox 28"/>
          <p:cNvSpPr txBox="1"/>
          <p:nvPr/>
        </p:nvSpPr>
        <p:spPr>
          <a:xfrm>
            <a:off x="3144107" y="4179189"/>
            <a:ext cx="383815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nothing – the name stays plain text</a:t>
            </a:r>
          </a:p>
        </p:txBody>
      </p:sp>
      <p:sp>
        <p:nvSpPr>
          <p:cNvPr id="30" name="TextBox 29"/>
          <p:cNvSpPr txBox="1"/>
          <p:nvPr/>
        </p:nvSpPr>
        <p:spPr>
          <a:xfrm>
            <a:off x="7165140" y="4179189"/>
            <a:ext cx="438647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For people who do not wish to be linked</a:t>
            </a:r>
          </a:p>
        </p:txBody>
      </p:sp>
      <p:sp>
        <p:nvSpPr>
          <p:cNvPr id="31" name="Rectangle 30"/>
          <p:cNvSpPr/>
          <p:nvPr/>
        </p:nvSpPr>
        <p:spPr>
          <a:xfrm>
            <a:off x="566928" y="45285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729733"/>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729733"/>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49808" y="4848605"/>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5" name="TextBox 34"/>
          <p:cNvSpPr txBox="1"/>
          <p:nvPr/>
        </p:nvSpPr>
        <p:spPr>
          <a:xfrm>
            <a:off x="1773936" y="4848605"/>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There is one select field per row. If a speaker record is linked, hovering over the name also shows a </a:t>
            </a:r>
            <a:r>
              <a:rPr sz="1000" b="1" i="0" lang="en-US">
                <a:solidFill>
                  <a:srgbClr val="2B3844"/>
                </a:solidFill>
                <a:latin typeface="Segoe UI"/>
              </a:rPr>
              <a:t>speech bubble</a:t>
            </a:r>
            <a:r>
              <a:rPr sz="1000" b="0" i="0" lang="en-US">
                <a:solidFill>
                  <a:srgbClr val="2B3844"/>
                </a:solidFill>
                <a:latin typeface="Segoe UI"/>
              </a:rPr>
              <a:t> with image, position and company.</a:t>
            </a:r>
          </a:p>
        </p:txBody>
      </p:sp>
      <p:sp>
        <p:nvSpPr>
          <p:cNvPr id="36" name="Rectangle 3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38" name="TextBox 3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93 / 140</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your guests see on the programme item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40080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4864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https://my-congress.com/programme/opening</a:t>
            </a:r>
          </a:p>
        </p:txBody>
      </p:sp>
      <p:sp>
        <p:nvSpPr>
          <p:cNvPr id="13" name="Rectangle 12"/>
          <p:cNvSpPr/>
          <p:nvPr/>
        </p:nvSpPr>
        <p:spPr>
          <a:xfrm>
            <a:off x="804672" y="1810512"/>
            <a:ext cx="5925312" cy="566928"/>
          </a:xfrm>
          <a:prstGeom prst="rect">
            <a:avLst/>
          </a:prstGeom>
          <a:solidFill>
            <a:srgbClr val="E9EFF5"/>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32688" y="1901952"/>
            <a:ext cx="5669280" cy="201168"/>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Opening keynote</a:t>
            </a:r>
          </a:p>
        </p:txBody>
      </p:sp>
      <p:sp>
        <p:nvSpPr>
          <p:cNvPr id="15" name="Rectangle 14"/>
          <p:cNvSpPr/>
          <p:nvPr/>
        </p:nvSpPr>
        <p:spPr>
          <a:xfrm>
            <a:off x="932688" y="2139696"/>
            <a:ext cx="164592" cy="16459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152144" y="2144268"/>
            <a:ext cx="3657600" cy="155448"/>
          </a:xfrm>
          <a:prstGeom prst="rect">
            <a:avLst/>
          </a:prstGeom>
          <a:noFill/>
        </p:spPr>
        <p:txBody>
          <a:bodyPr wrap="square" lIns="0" rIns="0" tIns="0" bIns="0" anchor="t">
            <a:spAutoFit/>
          </a:bodyPr>
          <a:lstStyle/>
          <a:p>
            <a:pPr algn="l">
              <a:lnSpc>
                <a:spcPct val="100000"/>
              </a:lnSpc>
            </a:pPr>
            <a:r>
              <a:rPr sz="800" b="1" i="0" lang="en-US">
                <a:solidFill>
                  <a:srgbClr val="2B3844"/>
                </a:solidFill>
                <a:latin typeface="Segoe UI"/>
              </a:rPr>
              <a:t>Jane Doe · Head of Development</a:t>
            </a:r>
          </a:p>
        </p:txBody>
      </p:sp>
      <p:sp>
        <p:nvSpPr>
          <p:cNvPr id="17" name="Rectangle 16"/>
          <p:cNvSpPr/>
          <p:nvPr/>
        </p:nvSpPr>
        <p:spPr>
          <a:xfrm>
            <a:off x="804672" y="2542032"/>
            <a:ext cx="5629046"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804672" y="2688336"/>
            <a:ext cx="5332780"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804672" y="2834640"/>
            <a:ext cx="3673693"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04672" y="3108960"/>
            <a:ext cx="3840480" cy="201168"/>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Speakers</a:t>
            </a:r>
          </a:p>
        </p:txBody>
      </p:sp>
      <p:sp>
        <p:nvSpPr>
          <p:cNvPr id="21" name="Rectangle 20"/>
          <p:cNvSpPr/>
          <p:nvPr/>
        </p:nvSpPr>
        <p:spPr>
          <a:xfrm>
            <a:off x="804672" y="3346704"/>
            <a:ext cx="566928" cy="2560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ounded Rectangle 21"/>
          <p:cNvSpPr/>
          <p:nvPr/>
        </p:nvSpPr>
        <p:spPr>
          <a:xfrm>
            <a:off x="80467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88696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408176" y="3611880"/>
            <a:ext cx="1225296"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Jane Doe</a:t>
            </a:r>
          </a:p>
        </p:txBody>
      </p:sp>
      <p:sp>
        <p:nvSpPr>
          <p:cNvPr id="25" name="TextBox 24"/>
          <p:cNvSpPr txBox="1"/>
          <p:nvPr/>
        </p:nvSpPr>
        <p:spPr>
          <a:xfrm>
            <a:off x="1408176" y="3776472"/>
            <a:ext cx="1225296" cy="128016"/>
          </a:xfrm>
          <a:prstGeom prst="rect">
            <a:avLst/>
          </a:prstGeom>
          <a:noFill/>
        </p:spPr>
        <p:txBody>
          <a:bodyPr wrap="square" lIns="0" rIns="0" tIns="0" bIns="0" anchor="t">
            <a:spAutoFit/>
          </a:bodyPr>
          <a:lstStyle/>
          <a:p>
            <a:pPr algn="l">
              <a:lnSpc>
                <a:spcPct val="100000"/>
              </a:lnSpc>
            </a:pPr>
            <a:r>
              <a:rPr sz="680" b="0" i="0" lang="en-US">
                <a:solidFill>
                  <a:srgbClr val="1F2933"/>
                </a:solidFill>
                <a:latin typeface="Segoe UI"/>
              </a:rPr>
              <a:t>Head of Development</a:t>
            </a:r>
          </a:p>
        </p:txBody>
      </p:sp>
      <p:sp>
        <p:nvSpPr>
          <p:cNvPr id="26" name="TextBox 25"/>
          <p:cNvSpPr txBox="1"/>
          <p:nvPr/>
        </p:nvSpPr>
        <p:spPr>
          <a:xfrm>
            <a:off x="1408176" y="3913632"/>
            <a:ext cx="1225296" cy="128016"/>
          </a:xfrm>
          <a:prstGeom prst="rect">
            <a:avLst/>
          </a:prstGeom>
          <a:noFill/>
        </p:spPr>
        <p:txBody>
          <a:bodyPr wrap="square" lIns="0" rIns="0" tIns="0" bIns="0" anchor="t">
            <a:spAutoFit/>
          </a:bodyPr>
          <a:lstStyle/>
          <a:p>
            <a:pPr algn="l">
              <a:lnSpc>
                <a:spcPct val="100000"/>
              </a:lnSpc>
            </a:pPr>
            <a:r>
              <a:rPr sz="680" b="0" i="0" lang="en-US">
                <a:solidFill>
                  <a:srgbClr val="6B7A88"/>
                </a:solidFill>
                <a:latin typeface="Segoe UI"/>
              </a:rPr>
              <a:t>Example Ltd.</a:t>
            </a:r>
          </a:p>
        </p:txBody>
      </p:sp>
      <p:sp>
        <p:nvSpPr>
          <p:cNvPr id="27" name="Rounded Rectangle 26"/>
          <p:cNvSpPr/>
          <p:nvPr/>
        </p:nvSpPr>
        <p:spPr>
          <a:xfrm>
            <a:off x="281635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89864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419856" y="3611880"/>
            <a:ext cx="1225296"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John Smith</a:t>
            </a:r>
          </a:p>
        </p:txBody>
      </p:sp>
      <p:sp>
        <p:nvSpPr>
          <p:cNvPr id="30" name="TextBox 29"/>
          <p:cNvSpPr txBox="1"/>
          <p:nvPr/>
        </p:nvSpPr>
        <p:spPr>
          <a:xfrm>
            <a:off x="3419856" y="3776472"/>
            <a:ext cx="1225296" cy="128016"/>
          </a:xfrm>
          <a:prstGeom prst="rect">
            <a:avLst/>
          </a:prstGeom>
          <a:noFill/>
        </p:spPr>
        <p:txBody>
          <a:bodyPr wrap="square" lIns="0" rIns="0" tIns="0" bIns="0" anchor="t">
            <a:spAutoFit/>
          </a:bodyPr>
          <a:lstStyle/>
          <a:p>
            <a:pPr algn="l">
              <a:lnSpc>
                <a:spcPct val="100000"/>
              </a:lnSpc>
            </a:pPr>
            <a:r>
              <a:rPr sz="680" b="0" i="0" lang="en-US">
                <a:solidFill>
                  <a:srgbClr val="1F2933"/>
                </a:solidFill>
                <a:latin typeface="Segoe UI"/>
              </a:rPr>
              <a:t>Editorial</a:t>
            </a:r>
          </a:p>
        </p:txBody>
      </p:sp>
      <p:sp>
        <p:nvSpPr>
          <p:cNvPr id="31" name="TextBox 30"/>
          <p:cNvSpPr txBox="1"/>
          <p:nvPr/>
        </p:nvSpPr>
        <p:spPr>
          <a:xfrm>
            <a:off x="3419856" y="3913632"/>
            <a:ext cx="1225296" cy="128016"/>
          </a:xfrm>
          <a:prstGeom prst="rect">
            <a:avLst/>
          </a:prstGeom>
          <a:noFill/>
        </p:spPr>
        <p:txBody>
          <a:bodyPr wrap="square" lIns="0" rIns="0" tIns="0" bIns="0" anchor="t">
            <a:spAutoFit/>
          </a:bodyPr>
          <a:lstStyle/>
          <a:p>
            <a:pPr algn="l">
              <a:lnSpc>
                <a:spcPct val="100000"/>
              </a:lnSpc>
            </a:pPr>
            <a:r>
              <a:rPr sz="680" b="0" i="0" lang="en-US">
                <a:solidFill>
                  <a:srgbClr val="6B7A88"/>
                </a:solidFill>
                <a:latin typeface="Segoe UI"/>
              </a:rPr>
              <a:t>Sample Press</a:t>
            </a:r>
          </a:p>
        </p:txBody>
      </p:sp>
      <p:sp>
        <p:nvSpPr>
          <p:cNvPr id="32" name="Rounded Rectangle 31"/>
          <p:cNvSpPr/>
          <p:nvPr/>
        </p:nvSpPr>
        <p:spPr>
          <a:xfrm>
            <a:off x="482803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491032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31536" y="3611880"/>
            <a:ext cx="1225296"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Alex Morgan</a:t>
            </a:r>
          </a:p>
        </p:txBody>
      </p:sp>
      <p:sp>
        <p:nvSpPr>
          <p:cNvPr id="35" name="TextBox 34"/>
          <p:cNvSpPr txBox="1"/>
          <p:nvPr/>
        </p:nvSpPr>
        <p:spPr>
          <a:xfrm>
            <a:off x="5431536" y="3913632"/>
            <a:ext cx="1225296" cy="128016"/>
          </a:xfrm>
          <a:prstGeom prst="rect">
            <a:avLst/>
          </a:prstGeom>
          <a:noFill/>
        </p:spPr>
        <p:txBody>
          <a:bodyPr wrap="square" lIns="0" rIns="0" tIns="0" bIns="0" anchor="t">
            <a:spAutoFit/>
          </a:bodyPr>
          <a:lstStyle/>
          <a:p>
            <a:pPr algn="l">
              <a:lnSpc>
                <a:spcPct val="100000"/>
              </a:lnSpc>
            </a:pPr>
            <a:r>
              <a:rPr sz="680" b="0" i="0" lang="en-US">
                <a:solidFill>
                  <a:srgbClr val="6B7A88"/>
                </a:solidFill>
                <a:latin typeface="Segoe UI"/>
              </a:rPr>
              <a:t>Freelance</a:t>
            </a:r>
          </a:p>
        </p:txBody>
      </p:sp>
      <p:sp>
        <p:nvSpPr>
          <p:cNvPr id="36" name="TextBox 35"/>
          <p:cNvSpPr txBox="1"/>
          <p:nvPr/>
        </p:nvSpPr>
        <p:spPr>
          <a:xfrm>
            <a:off x="804672" y="4242816"/>
            <a:ext cx="2743200" cy="164592"/>
          </a:xfrm>
          <a:prstGeom prst="rect">
            <a:avLst/>
          </a:prstGeom>
          <a:noFill/>
        </p:spPr>
        <p:txBody>
          <a:bodyPr wrap="square" lIns="0" rIns="0" tIns="0" bIns="0" anchor="t">
            <a:spAutoFit/>
          </a:bodyPr>
          <a:lstStyle/>
          <a:p>
            <a:pPr algn="l">
              <a:lnSpc>
                <a:spcPct val="100000"/>
              </a:lnSpc>
            </a:pPr>
            <a:r>
              <a:rPr sz="850" b="1" i="0" lang="en-US">
                <a:solidFill>
                  <a:srgbClr val="6B7A88"/>
                </a:solidFill>
                <a:latin typeface="Segoe UI"/>
              </a:rPr>
              <a:t>Categories</a:t>
            </a:r>
          </a:p>
        </p:txBody>
      </p:sp>
      <p:sp>
        <p:nvSpPr>
          <p:cNvPr id="37" name="Rounded Rectangle 36"/>
          <p:cNvSpPr/>
          <p:nvPr/>
        </p:nvSpPr>
        <p:spPr>
          <a:xfrm>
            <a:off x="804672" y="4443984"/>
            <a:ext cx="395020"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804672" y="4469587"/>
            <a:ext cx="395020"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Talk</a:t>
            </a:r>
          </a:p>
        </p:txBody>
      </p:sp>
      <p:sp>
        <p:nvSpPr>
          <p:cNvPr id="39" name="Rounded Rectangle 38"/>
          <p:cNvSpPr/>
          <p:nvPr/>
        </p:nvSpPr>
        <p:spPr>
          <a:xfrm>
            <a:off x="1263700" y="4443984"/>
            <a:ext cx="55412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1263700" y="4469587"/>
            <a:ext cx="55412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Opening</a:t>
            </a:r>
          </a:p>
        </p:txBody>
      </p:sp>
      <p:sp>
        <p:nvSpPr>
          <p:cNvPr id="41" name="TextBox 40"/>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Five points</a:t>
            </a:r>
          </a:p>
        </p:txBody>
      </p:sp>
      <p:sp>
        <p:nvSpPr>
          <p:cNvPr id="42" name="TextBox 41"/>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Unchanged at the top</a:t>
            </a:r>
          </a:p>
        </p:txBody>
      </p:sp>
      <p:sp>
        <p:nvSpPr>
          <p:cNvPr id="43" name="TextBox 42"/>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a:t>
            </a:r>
            <a:r>
              <a:rPr sz="1000" b="1" i="0" lang="en-US">
                <a:solidFill>
                  <a:srgbClr val="3B4A57"/>
                </a:solidFill>
                <a:latin typeface="Segoe UI"/>
              </a:rPr>
              <a:t>first</a:t>
            </a:r>
            <a:r>
              <a:rPr sz="1000" b="0" i="0" lang="en-US">
                <a:solidFill>
                  <a:srgbClr val="3B4A57"/>
                </a:solidFill>
                <a:latin typeface="Segoe UI"/>
              </a:rPr>
              <a:t> person still sits in the header area below the featured image. Nothing changes there.</a:t>
            </a:r>
          </a:p>
        </p:txBody>
      </p:sp>
      <p:sp>
        <p:nvSpPr>
          <p:cNvPr id="44" name="TextBox 43"/>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list below</a:t>
            </a:r>
          </a:p>
        </p:txBody>
      </p:sp>
      <p:sp>
        <p:nvSpPr>
          <p:cNvPr id="45" name="TextBox 44"/>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there are further contributors, a list with image, name, position and company appears between the description and the categories.</a:t>
            </a:r>
          </a:p>
        </p:txBody>
      </p:sp>
      <p:sp>
        <p:nvSpPr>
          <p:cNvPr id="46" name="TextBox 45"/>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heading</a:t>
            </a:r>
          </a:p>
        </p:txBody>
      </p:sp>
      <p:sp>
        <p:nvSpPr>
          <p:cNvPr id="47" name="TextBox 46"/>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is the plural designation of the role that occurs most often. If nobody has a role, it reads “Further participants”.</a:t>
            </a:r>
          </a:p>
        </p:txBody>
      </p:sp>
      <p:sp>
        <p:nvSpPr>
          <p:cNvPr id="48" name="TextBox 47"/>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Page and pop-up alike</a:t>
            </a:r>
          </a:p>
        </p:txBody>
      </p:sp>
      <p:sp>
        <p:nvSpPr>
          <p:cNvPr id="49" name="TextBox 48"/>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Whether the programme item opens as a page of its own or as a pop-up makes no difference – the list looks the same either way.</a:t>
            </a:r>
          </a:p>
        </p:txBody>
      </p:sp>
      <p:sp>
        <p:nvSpPr>
          <p:cNvPr id="50" name="TextBox 49"/>
          <p:cNvSpPr txBox="1"/>
          <p:nvPr/>
        </p:nvSpPr>
        <p:spPr>
          <a:xfrm>
            <a:off x="7379208" y="4733544"/>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Live badge</a:t>
            </a:r>
          </a:p>
        </p:txBody>
      </p:sp>
      <p:sp>
        <p:nvSpPr>
          <p:cNvPr id="51" name="TextBox 50"/>
          <p:cNvSpPr txBox="1"/>
          <p:nvPr/>
        </p:nvSpPr>
        <p:spPr>
          <a:xfrm>
            <a:off x="7379208" y="4953254"/>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While the item is running, the pulsing </a:t>
            </a:r>
            <a:r>
              <a:rPr sz="1000" b="1" i="0" lang="en-US">
                <a:solidFill>
                  <a:srgbClr val="3B4A57"/>
                </a:solidFill>
                <a:latin typeface="Segoe UI"/>
              </a:rPr>
              <a:t>LIVE</a:t>
            </a:r>
            <a:r>
              <a:rPr sz="1000" b="0" i="0" lang="en-US">
                <a:solidFill>
                  <a:srgbClr val="3B4A57"/>
                </a:solidFill>
                <a:latin typeface="Segoe UI"/>
              </a:rPr>
              <a:t> badge sits at the top right – it appears and disappears by itself.</a:t>
            </a:r>
          </a:p>
        </p:txBody>
      </p:sp>
      <p:sp>
        <p:nvSpPr>
          <p:cNvPr id="52" name="Rectangle 5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5" name="TextBox 5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first person </a:t>
            </a:r>
            <a:r>
              <a:rPr sz="1000" b="1" i="0" lang="en-US">
                <a:solidFill>
                  <a:srgbClr val="2B3844"/>
                </a:solidFill>
                <a:latin typeface="Segoe UI"/>
              </a:rPr>
              <a:t>is carried in the list</a:t>
            </a:r>
            <a:r>
              <a:rPr sz="1000" b="0" i="0" lang="en-US">
                <a:solidFill>
                  <a:srgbClr val="2B3844"/>
                </a:solidFill>
                <a:latin typeface="Segoe UI"/>
              </a:rPr>
              <a:t>, provided they have a record of their own. Otherwise the list would read like the complete roll of everyone involved – and anyone skimming the header would take them to be uninvolved.</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94 / 140</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Exhibitor and speech bubble in the header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40080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4864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https://my-congress.com/programme/opening</a:t>
            </a:r>
          </a:p>
        </p:txBody>
      </p:sp>
      <p:sp>
        <p:nvSpPr>
          <p:cNvPr id="13" name="Rectangle 12"/>
          <p:cNvSpPr/>
          <p:nvPr/>
        </p:nvSpPr>
        <p:spPr>
          <a:xfrm>
            <a:off x="804672" y="1810512"/>
            <a:ext cx="5925312" cy="420624"/>
          </a:xfrm>
          <a:prstGeom prst="rect">
            <a:avLst/>
          </a:prstGeom>
          <a:solidFill>
            <a:srgbClr val="E9EFF5"/>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32688" y="1911096"/>
            <a:ext cx="5669280" cy="219456"/>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Opening keynote</a:t>
            </a:r>
          </a:p>
        </p:txBody>
      </p:sp>
      <p:sp>
        <p:nvSpPr>
          <p:cNvPr id="15" name="TextBox 14"/>
          <p:cNvSpPr txBox="1"/>
          <p:nvPr/>
        </p:nvSpPr>
        <p:spPr>
          <a:xfrm>
            <a:off x="804672" y="2377440"/>
            <a:ext cx="1877568"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Sat, 13.06.2026</a:t>
            </a:r>
          </a:p>
        </p:txBody>
      </p:sp>
      <p:sp>
        <p:nvSpPr>
          <p:cNvPr id="16" name="TextBox 15"/>
          <p:cNvSpPr txBox="1"/>
          <p:nvPr/>
        </p:nvSpPr>
        <p:spPr>
          <a:xfrm>
            <a:off x="804672" y="2578608"/>
            <a:ext cx="1877568"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10:00 – 11:00</a:t>
            </a:r>
          </a:p>
        </p:txBody>
      </p:sp>
      <p:sp>
        <p:nvSpPr>
          <p:cNvPr id="17" name="TextBox 16"/>
          <p:cNvSpPr txBox="1"/>
          <p:nvPr/>
        </p:nvSpPr>
        <p:spPr>
          <a:xfrm>
            <a:off x="804672" y="2779776"/>
            <a:ext cx="1877568"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A</a:t>
            </a:r>
          </a:p>
        </p:txBody>
      </p:sp>
      <p:sp>
        <p:nvSpPr>
          <p:cNvPr id="18" name="TextBox 17"/>
          <p:cNvSpPr txBox="1"/>
          <p:nvPr/>
        </p:nvSpPr>
        <p:spPr>
          <a:xfrm>
            <a:off x="2828544" y="2377440"/>
            <a:ext cx="1877568"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Speaker:</a:t>
            </a:r>
          </a:p>
        </p:txBody>
      </p:sp>
      <p:sp>
        <p:nvSpPr>
          <p:cNvPr id="19" name="TextBox 18"/>
          <p:cNvSpPr txBox="1"/>
          <p:nvPr/>
        </p:nvSpPr>
        <p:spPr>
          <a:xfrm>
            <a:off x="2828544" y="2551176"/>
            <a:ext cx="1877568" cy="164592"/>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Jane Doe</a:t>
            </a:r>
          </a:p>
        </p:txBody>
      </p:sp>
      <p:sp>
        <p:nvSpPr>
          <p:cNvPr id="20" name="Rectangle 19"/>
          <p:cNvSpPr/>
          <p:nvPr/>
        </p:nvSpPr>
        <p:spPr>
          <a:xfrm>
            <a:off x="2828544" y="2743200"/>
            <a:ext cx="1051560" cy="914"/>
          </a:xfrm>
          <a:prstGeom prst="rect">
            <a:avLst/>
          </a:prstGeom>
          <a:noFill/>
          <a:ln w="11430">
            <a:solidFill>
              <a:srgbClr val="0B3A5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4852416" y="2395728"/>
            <a:ext cx="118872" cy="118872"/>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035296" y="2377440"/>
            <a:ext cx="1694688" cy="146304"/>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Exhibitor:</a:t>
            </a:r>
          </a:p>
        </p:txBody>
      </p:sp>
      <p:sp>
        <p:nvSpPr>
          <p:cNvPr id="23" name="Rounded Rectangle 22"/>
          <p:cNvSpPr/>
          <p:nvPr/>
        </p:nvSpPr>
        <p:spPr>
          <a:xfrm>
            <a:off x="4852416" y="2596896"/>
            <a:ext cx="1877568" cy="603504"/>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4925568" y="2670048"/>
            <a:ext cx="457200" cy="457200"/>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925568" y="2834640"/>
            <a:ext cx="457200" cy="128016"/>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Logo</a:t>
            </a:r>
          </a:p>
        </p:txBody>
      </p:sp>
      <p:sp>
        <p:nvSpPr>
          <p:cNvPr id="26" name="TextBox 25"/>
          <p:cNvSpPr txBox="1"/>
          <p:nvPr/>
        </p:nvSpPr>
        <p:spPr>
          <a:xfrm>
            <a:off x="5455920" y="2670048"/>
            <a:ext cx="1200912"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Anuma Handmade</a:t>
            </a:r>
          </a:p>
        </p:txBody>
      </p:sp>
      <p:sp>
        <p:nvSpPr>
          <p:cNvPr id="27" name="TextBox 26"/>
          <p:cNvSpPr txBox="1"/>
          <p:nvPr/>
        </p:nvSpPr>
        <p:spPr>
          <a:xfrm>
            <a:off x="5455920" y="2834640"/>
            <a:ext cx="1200912" cy="128016"/>
          </a:xfrm>
          <a:prstGeom prst="rect">
            <a:avLst/>
          </a:prstGeom>
          <a:noFill/>
        </p:spPr>
        <p:txBody>
          <a:bodyPr wrap="square" lIns="0" rIns="0" tIns="0" bIns="0" anchor="t">
            <a:spAutoFit/>
          </a:bodyPr>
          <a:lstStyle/>
          <a:p>
            <a:pPr algn="l">
              <a:lnSpc>
                <a:spcPct val="100000"/>
              </a:lnSpc>
            </a:pPr>
            <a:r>
              <a:rPr sz="680" b="0" i="0" lang="en-US">
                <a:solidFill>
                  <a:srgbClr val="1F2933"/>
                </a:solidFill>
                <a:latin typeface="Segoe UI"/>
              </a:rPr>
              <a:t>Arts and crafts</a:t>
            </a:r>
          </a:p>
        </p:txBody>
      </p:sp>
      <p:sp>
        <p:nvSpPr>
          <p:cNvPr id="28" name="Rectangle 27"/>
          <p:cNvSpPr/>
          <p:nvPr/>
        </p:nvSpPr>
        <p:spPr>
          <a:xfrm>
            <a:off x="5455920" y="3008376"/>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455920" y="3044952"/>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455920" y="3081528"/>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57088" y="2985516"/>
            <a:ext cx="999743" cy="128016"/>
          </a:xfrm>
          <a:prstGeom prst="rect">
            <a:avLst/>
          </a:prstGeom>
          <a:noFill/>
        </p:spPr>
        <p:txBody>
          <a:bodyPr wrap="square" lIns="0" rIns="0" tIns="0" bIns="0" anchor="t">
            <a:spAutoFit/>
          </a:bodyPr>
          <a:lstStyle/>
          <a:p>
            <a:pPr algn="l">
              <a:lnSpc>
                <a:spcPct val="100000"/>
              </a:lnSpc>
            </a:pPr>
            <a:r>
              <a:rPr sz="680" b="0" i="0" lang="en-US">
                <a:solidFill>
                  <a:srgbClr val="6B7A88"/>
                </a:solidFill>
                <a:latin typeface="Segoe UI"/>
              </a:rPr>
              <a:t>Germany</a:t>
            </a:r>
          </a:p>
        </p:txBody>
      </p:sp>
      <p:sp>
        <p:nvSpPr>
          <p:cNvPr id="32" name="Rectangle 31"/>
          <p:cNvSpPr/>
          <p:nvPr/>
        </p:nvSpPr>
        <p:spPr>
          <a:xfrm>
            <a:off x="804672" y="3383280"/>
            <a:ext cx="5925312"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804672" y="3456432"/>
            <a:ext cx="1828800"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Price: 12 EUR</a:t>
            </a:r>
          </a:p>
        </p:txBody>
      </p:sp>
      <p:sp>
        <p:nvSpPr>
          <p:cNvPr id="34" name="Rectangle 33"/>
          <p:cNvSpPr/>
          <p:nvPr/>
        </p:nvSpPr>
        <p:spPr>
          <a:xfrm>
            <a:off x="804672" y="3840480"/>
            <a:ext cx="5629046"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04672" y="3986784"/>
            <a:ext cx="5214274"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804672" y="4133088"/>
            <a:ext cx="3555187"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Isosceles Triangle 36"/>
          <p:cNvSpPr/>
          <p:nvPr/>
        </p:nvSpPr>
        <p:spPr>
          <a:xfrm>
            <a:off x="3011423" y="2761488"/>
            <a:ext cx="164592" cy="109728"/>
          </a:xfrm>
          <a:prstGeom prst="triangle">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2737104" y="2852928"/>
            <a:ext cx="2103120" cy="676656"/>
          </a:xfrm>
          <a:prstGeom prst="roundRect">
            <a:avLst>
              <a:gd name="adj" fmla="val 8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828544" y="2953512"/>
            <a:ext cx="475488" cy="475488"/>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395471" y="2962656"/>
            <a:ext cx="1371600"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Jane Doe</a:t>
            </a:r>
          </a:p>
        </p:txBody>
      </p:sp>
      <p:sp>
        <p:nvSpPr>
          <p:cNvPr id="41" name="TextBox 40"/>
          <p:cNvSpPr txBox="1"/>
          <p:nvPr/>
        </p:nvSpPr>
        <p:spPr>
          <a:xfrm>
            <a:off x="3395471" y="3145536"/>
            <a:ext cx="1371600" cy="128016"/>
          </a:xfrm>
          <a:prstGeom prst="rect">
            <a:avLst/>
          </a:prstGeom>
          <a:noFill/>
        </p:spPr>
        <p:txBody>
          <a:bodyPr wrap="square" lIns="0" rIns="0" tIns="0" bIns="0" anchor="t">
            <a:spAutoFit/>
          </a:bodyPr>
          <a:lstStyle/>
          <a:p>
            <a:pPr algn="l">
              <a:lnSpc>
                <a:spcPct val="100000"/>
              </a:lnSpc>
            </a:pPr>
            <a:r>
              <a:rPr sz="680" b="0" i="0" lang="en-US">
                <a:solidFill>
                  <a:srgbClr val="1F2933"/>
                </a:solidFill>
                <a:latin typeface="Segoe UI"/>
              </a:rPr>
              <a:t>Head of Development</a:t>
            </a:r>
          </a:p>
        </p:txBody>
      </p:sp>
      <p:sp>
        <p:nvSpPr>
          <p:cNvPr id="42" name="TextBox 41"/>
          <p:cNvSpPr txBox="1"/>
          <p:nvPr/>
        </p:nvSpPr>
        <p:spPr>
          <a:xfrm>
            <a:off x="3395471" y="3300984"/>
            <a:ext cx="1371600" cy="128016"/>
          </a:xfrm>
          <a:prstGeom prst="rect">
            <a:avLst/>
          </a:prstGeom>
          <a:noFill/>
        </p:spPr>
        <p:txBody>
          <a:bodyPr wrap="square" lIns="0" rIns="0" tIns="0" bIns="0" anchor="t">
            <a:spAutoFit/>
          </a:bodyPr>
          <a:lstStyle/>
          <a:p>
            <a:pPr algn="l">
              <a:lnSpc>
                <a:spcPct val="100000"/>
              </a:lnSpc>
            </a:pPr>
            <a:r>
              <a:rPr sz="680" b="0" i="0" lang="en-US">
                <a:solidFill>
                  <a:srgbClr val="6B7A88"/>
                </a:solidFill>
                <a:latin typeface="Segoe UI"/>
              </a:rPr>
              <a:t>Example Ltd.</a:t>
            </a:r>
          </a:p>
        </p:txBody>
      </p:sp>
      <p:sp>
        <p:nvSpPr>
          <p:cNvPr id="43" name="Isosceles Triangle 42"/>
          <p:cNvSpPr/>
          <p:nvPr/>
        </p:nvSpPr>
        <p:spPr>
          <a:xfrm>
            <a:off x="3788664" y="2633472"/>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points</a:t>
            </a:r>
          </a:p>
        </p:txBody>
      </p:sp>
      <p:sp>
        <p:nvSpPr>
          <p:cNvPr id="45" name="TextBox 44"/>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An entry of its own</a:t>
            </a:r>
          </a:p>
        </p:txBody>
      </p:sp>
      <p:sp>
        <p:nvSpPr>
          <p:cNvPr id="46" name="TextBox 45"/>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An exhibitor linked to the programme item appears in the header area as a card of its own: logo, name, type and country with flag.</a:t>
            </a:r>
          </a:p>
        </p:txBody>
      </p:sp>
      <p:sp>
        <p:nvSpPr>
          <p:cNvPr id="47" name="TextBox 46"/>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Clicking the card</a:t>
            </a:r>
          </a:p>
        </p:txBody>
      </p:sp>
      <p:sp>
        <p:nvSpPr>
          <p:cNvPr id="48" name="TextBox 47"/>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exhibitor pop-up or the exhibitor page – depending on the exhibitor plugin's setting.</a:t>
            </a:r>
          </a:p>
        </p:txBody>
      </p:sp>
      <p:sp>
        <p:nvSpPr>
          <p:cNvPr id="49" name="TextBox 48"/>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name stays as it is</a:t>
            </a:r>
          </a:p>
        </p:txBody>
      </p:sp>
      <p:sp>
        <p:nvSpPr>
          <p:cNvPr id="50" name="TextBox 49"/>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person's name still leads to their speaker page or profile address. The exhibitor no longer overrides that.</a:t>
            </a:r>
          </a:p>
        </p:txBody>
      </p:sp>
      <p:sp>
        <p:nvSpPr>
          <p:cNvPr id="51" name="TextBox 50"/>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Speech bubble</a:t>
            </a:r>
          </a:p>
        </p:txBody>
      </p:sp>
      <p:sp>
        <p:nvSpPr>
          <p:cNvPr id="52" name="TextBox 51"/>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a speaker record is linked, hovering over the name with the mouse shows that record's card. On touch devices tapping leads straight on.</a:t>
            </a:r>
          </a:p>
        </p:txBody>
      </p:sp>
      <p:sp>
        <p:nvSpPr>
          <p:cNvPr id="53" name="Rectangle 5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6" name="TextBox 5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On wide screens the exhibitor sits top right, on medium ones next to the price, on a phone directly below the role. So that this fits in the pop-up too, it is now up to 1200 px wide.</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95 / 140</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speaker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https://my-congress.com/speakers/jane-doe</a:t>
            </a:r>
          </a:p>
        </p:txBody>
      </p:sp>
      <p:sp>
        <p:nvSpPr>
          <p:cNvPr id="13" name="Rectangle 12"/>
          <p:cNvSpPr/>
          <p:nvPr/>
        </p:nvSpPr>
        <p:spPr>
          <a:xfrm>
            <a:off x="566928" y="1664208"/>
            <a:ext cx="6309360" cy="1188720"/>
          </a:xfrm>
          <a:prstGeom prst="rect">
            <a:avLst/>
          </a:prstGeom>
          <a:solidFill>
            <a:srgbClr val="C8D8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1755648"/>
            <a:ext cx="2926080" cy="146304"/>
          </a:xfrm>
          <a:prstGeom prst="rect">
            <a:avLst/>
          </a:prstGeom>
          <a:noFill/>
        </p:spPr>
        <p:txBody>
          <a:bodyPr wrap="square" lIns="0" rIns="0" tIns="0" bIns="0" anchor="t">
            <a:spAutoFit/>
          </a:bodyPr>
          <a:lstStyle/>
          <a:p>
            <a:pPr algn="l">
              <a:lnSpc>
                <a:spcPct val="100000"/>
              </a:lnSpc>
            </a:pPr>
            <a:r>
              <a:rPr sz="650" b="0" i="0" lang="en-US">
                <a:solidFill>
                  <a:srgbClr val="6E869C"/>
                </a:solidFill>
                <a:latin typeface="Segoe UI"/>
              </a:rPr>
              <a:t>blurred, enlarged copy of the portrait</a:t>
            </a:r>
          </a:p>
        </p:txBody>
      </p:sp>
      <p:sp>
        <p:nvSpPr>
          <p:cNvPr id="15" name="Rectangle 14"/>
          <p:cNvSpPr/>
          <p:nvPr/>
        </p:nvSpPr>
        <p:spPr>
          <a:xfrm>
            <a:off x="3337560" y="1865376"/>
            <a:ext cx="768096" cy="768096"/>
          </a:xfrm>
          <a:prstGeom prst="rect">
            <a:avLst/>
          </a:prstGeom>
          <a:solidFill>
            <a:srgbClr val="E9EFF5"/>
          </a:solidFill>
          <a:ln w="2032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337560" y="2194560"/>
            <a:ext cx="768096" cy="146304"/>
          </a:xfrm>
          <a:prstGeom prst="rect">
            <a:avLst/>
          </a:prstGeom>
          <a:noFill/>
        </p:spPr>
        <p:txBody>
          <a:bodyPr wrap="square" lIns="0" rIns="0" tIns="0" bIns="0" anchor="t">
            <a:spAutoFit/>
          </a:bodyPr>
          <a:lstStyle/>
          <a:p>
            <a:pPr algn="ctr">
              <a:lnSpc>
                <a:spcPct val="100000"/>
              </a:lnSpc>
            </a:pPr>
            <a:r>
              <a:rPr sz="700" b="0" i="0" lang="en-US">
                <a:solidFill>
                  <a:srgbClr val="6B7A88"/>
                </a:solidFill>
                <a:latin typeface="Segoe UI"/>
              </a:rPr>
              <a:t>Portrait</a:t>
            </a:r>
          </a:p>
        </p:txBody>
      </p:sp>
      <p:sp>
        <p:nvSpPr>
          <p:cNvPr id="17" name="Rounded Rectangle 16"/>
          <p:cNvSpPr/>
          <p:nvPr/>
        </p:nvSpPr>
        <p:spPr>
          <a:xfrm>
            <a:off x="841247" y="2962656"/>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41247" y="2988259"/>
            <a:ext cx="554126"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Speaker</a:t>
            </a:r>
          </a:p>
        </p:txBody>
      </p:sp>
      <p:sp>
        <p:nvSpPr>
          <p:cNvPr id="19" name="TextBox 18"/>
          <p:cNvSpPr txBox="1"/>
          <p:nvPr/>
        </p:nvSpPr>
        <p:spPr>
          <a:xfrm>
            <a:off x="841247" y="3200400"/>
            <a:ext cx="4114800" cy="237744"/>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Jane Doe</a:t>
            </a:r>
          </a:p>
        </p:txBody>
      </p:sp>
      <p:sp>
        <p:nvSpPr>
          <p:cNvPr id="20" name="TextBox 19"/>
          <p:cNvSpPr txBox="1"/>
          <p:nvPr/>
        </p:nvSpPr>
        <p:spPr>
          <a:xfrm>
            <a:off x="841247" y="3474720"/>
            <a:ext cx="4572000" cy="164592"/>
          </a:xfrm>
          <a:prstGeom prst="rect">
            <a:avLst/>
          </a:prstGeom>
          <a:noFill/>
        </p:spPr>
        <p:txBody>
          <a:bodyPr wrap="square" lIns="0" rIns="0" tIns="0" bIns="0" anchor="t">
            <a:spAutoFit/>
          </a:bodyPr>
          <a:lstStyle/>
          <a:p>
            <a:pPr algn="l">
              <a:lnSpc>
                <a:spcPct val="100000"/>
              </a:lnSpc>
            </a:pPr>
            <a:r>
              <a:rPr sz="850" b="0" i="0" lang="en-US">
                <a:solidFill>
                  <a:srgbClr val="6B7A88"/>
                </a:solidFill>
                <a:latin typeface="Segoe UI"/>
              </a:rPr>
              <a:t>Head of Development · Example Ltd.  ·  English</a:t>
            </a:r>
          </a:p>
        </p:txBody>
      </p:sp>
      <p:sp>
        <p:nvSpPr>
          <p:cNvPr id="21" name="Rectangle 20"/>
          <p:cNvSpPr/>
          <p:nvPr/>
        </p:nvSpPr>
        <p:spPr>
          <a:xfrm>
            <a:off x="841247" y="3749040"/>
            <a:ext cx="5415076"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841247" y="3886200"/>
            <a:ext cx="4493361"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41247" y="4133088"/>
            <a:ext cx="2743200" cy="182880"/>
          </a:xfrm>
          <a:prstGeom prst="rect">
            <a:avLst/>
          </a:prstGeom>
          <a:noFill/>
        </p:spPr>
        <p:txBody>
          <a:bodyPr wrap="square" lIns="0" rIns="0" tIns="0" bIns="0" anchor="t">
            <a:spAutoFit/>
          </a:bodyPr>
          <a:lstStyle/>
          <a:p>
            <a:pPr algn="l">
              <a:lnSpc>
                <a:spcPct val="100000"/>
              </a:lnSpc>
            </a:pPr>
            <a:r>
              <a:rPr sz="1050" b="1" i="0" lang="en-US">
                <a:solidFill>
                  <a:srgbClr val="0B3A5D"/>
                </a:solidFill>
                <a:latin typeface="Segoe UI"/>
              </a:rPr>
              <a:t>Appearances</a:t>
            </a:r>
          </a:p>
        </p:txBody>
      </p:sp>
      <p:sp>
        <p:nvSpPr>
          <p:cNvPr id="24" name="Rounded Rectangle 23"/>
          <p:cNvSpPr/>
          <p:nvPr/>
        </p:nvSpPr>
        <p:spPr>
          <a:xfrm>
            <a:off x="841247" y="4370832"/>
            <a:ext cx="2816352" cy="47548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841247" y="4370832"/>
            <a:ext cx="45720"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987551" y="4443984"/>
            <a:ext cx="2578608" cy="128016"/>
          </a:xfrm>
          <a:prstGeom prst="rect">
            <a:avLst/>
          </a:prstGeom>
          <a:noFill/>
        </p:spPr>
        <p:txBody>
          <a:bodyPr wrap="square" lIns="0" rIns="0" tIns="0" bIns="0" anchor="t">
            <a:spAutoFit/>
          </a:bodyPr>
          <a:lstStyle/>
          <a:p>
            <a:pPr algn="l">
              <a:lnSpc>
                <a:spcPct val="100000"/>
              </a:lnSpc>
            </a:pPr>
            <a:r>
              <a:rPr sz="680" b="1" i="0" lang="en-US">
                <a:solidFill>
                  <a:srgbClr val="C25708"/>
                </a:solidFill>
                <a:latin typeface="Segoe UI"/>
              </a:rPr>
              <a:t>Sat 13 Jun 2026 · 10:00</a:t>
            </a:r>
          </a:p>
        </p:txBody>
      </p:sp>
      <p:sp>
        <p:nvSpPr>
          <p:cNvPr id="27" name="TextBox 26"/>
          <p:cNvSpPr txBox="1"/>
          <p:nvPr/>
        </p:nvSpPr>
        <p:spPr>
          <a:xfrm>
            <a:off x="987551" y="4599432"/>
            <a:ext cx="2578608"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Opening keynote</a:t>
            </a:r>
          </a:p>
        </p:txBody>
      </p:sp>
      <p:sp>
        <p:nvSpPr>
          <p:cNvPr id="28" name="TextBox 27"/>
          <p:cNvSpPr txBox="1"/>
          <p:nvPr/>
        </p:nvSpPr>
        <p:spPr>
          <a:xfrm>
            <a:off x="987551" y="4745736"/>
            <a:ext cx="2578608" cy="118872"/>
          </a:xfrm>
          <a:prstGeom prst="rect">
            <a:avLst/>
          </a:prstGeom>
          <a:noFill/>
        </p:spPr>
        <p:txBody>
          <a:bodyPr wrap="square" lIns="0" rIns="0" tIns="0" bIns="0" anchor="t">
            <a:spAutoFit/>
          </a:bodyPr>
          <a:lstStyle/>
          <a:p>
            <a:pPr algn="l">
              <a:lnSpc>
                <a:spcPct val="100000"/>
              </a:lnSpc>
            </a:pPr>
            <a:r>
              <a:rPr sz="630" b="0" i="0" lang="en-US">
                <a:solidFill>
                  <a:srgbClr val="6B7A88"/>
                </a:solidFill>
                <a:latin typeface="Segoe UI"/>
              </a:rPr>
              <a:t>Book Fair 2026</a:t>
            </a:r>
          </a:p>
        </p:txBody>
      </p:sp>
      <p:sp>
        <p:nvSpPr>
          <p:cNvPr id="29" name="Rounded Rectangle 28"/>
          <p:cNvSpPr/>
          <p:nvPr/>
        </p:nvSpPr>
        <p:spPr>
          <a:xfrm>
            <a:off x="3785616" y="4370832"/>
            <a:ext cx="2816352" cy="47548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785616" y="4370832"/>
            <a:ext cx="45720"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931920" y="4443984"/>
            <a:ext cx="2578608" cy="128016"/>
          </a:xfrm>
          <a:prstGeom prst="rect">
            <a:avLst/>
          </a:prstGeom>
          <a:noFill/>
        </p:spPr>
        <p:txBody>
          <a:bodyPr wrap="square" lIns="0" rIns="0" tIns="0" bIns="0" anchor="t">
            <a:spAutoFit/>
          </a:bodyPr>
          <a:lstStyle/>
          <a:p>
            <a:pPr algn="l">
              <a:lnSpc>
                <a:spcPct val="100000"/>
              </a:lnSpc>
            </a:pPr>
            <a:r>
              <a:rPr sz="680" b="1" i="0" lang="en-US">
                <a:solidFill>
                  <a:srgbClr val="C25708"/>
                </a:solidFill>
                <a:latin typeface="Segoe UI"/>
              </a:rPr>
              <a:t>Sun 14 Jun 2026 · 14:30</a:t>
            </a:r>
          </a:p>
        </p:txBody>
      </p:sp>
      <p:sp>
        <p:nvSpPr>
          <p:cNvPr id="32" name="TextBox 31"/>
          <p:cNvSpPr txBox="1"/>
          <p:nvPr/>
        </p:nvSpPr>
        <p:spPr>
          <a:xfrm>
            <a:off x="3931920" y="4599432"/>
            <a:ext cx="2578608"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Workshop talk</a:t>
            </a:r>
          </a:p>
        </p:txBody>
      </p:sp>
      <p:sp>
        <p:nvSpPr>
          <p:cNvPr id="33" name="TextBox 32"/>
          <p:cNvSpPr txBox="1"/>
          <p:nvPr/>
        </p:nvSpPr>
        <p:spPr>
          <a:xfrm>
            <a:off x="3931920" y="4745736"/>
            <a:ext cx="2578608" cy="118872"/>
          </a:xfrm>
          <a:prstGeom prst="rect">
            <a:avLst/>
          </a:prstGeom>
          <a:noFill/>
        </p:spPr>
        <p:txBody>
          <a:bodyPr wrap="square" lIns="0" rIns="0" tIns="0" bIns="0" anchor="t">
            <a:spAutoFit/>
          </a:bodyPr>
          <a:lstStyle/>
          <a:p>
            <a:pPr algn="l">
              <a:lnSpc>
                <a:spcPct val="100000"/>
              </a:lnSpc>
            </a:pPr>
            <a:r>
              <a:rPr sz="630" b="0" i="0" lang="en-US">
                <a:solidFill>
                  <a:srgbClr val="6B7A88"/>
                </a:solidFill>
                <a:latin typeface="Segoe UI"/>
              </a:rPr>
              <a:t>Book Fair 2026</a:t>
            </a:r>
          </a:p>
        </p:txBody>
      </p:sp>
      <p:sp>
        <p:nvSpPr>
          <p:cNvPr id="34" name="Rounded Rectangle 33"/>
          <p:cNvSpPr/>
          <p:nvPr/>
        </p:nvSpPr>
        <p:spPr>
          <a:xfrm>
            <a:off x="841247" y="4956048"/>
            <a:ext cx="5760720" cy="274320"/>
          </a:xfrm>
          <a:prstGeom prst="roundRect">
            <a:avLst>
              <a:gd name="adj" fmla="val 6000"/>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969264" y="5015484"/>
            <a:ext cx="3108960" cy="146304"/>
          </a:xfrm>
          <a:prstGeom prst="rect">
            <a:avLst/>
          </a:prstGeom>
          <a:noFill/>
        </p:spPr>
        <p:txBody>
          <a:bodyPr wrap="square" lIns="0" rIns="0" tIns="0" bIns="0" anchor="t">
            <a:spAutoFit/>
          </a:bodyPr>
          <a:lstStyle/>
          <a:p>
            <a:pPr algn="l">
              <a:lnSpc>
                <a:spcPct val="100000"/>
              </a:lnSpc>
            </a:pPr>
            <a:r>
              <a:rPr sz="800" b="1" i="0" lang="en-US">
                <a:solidFill>
                  <a:srgbClr val="505A64"/>
                </a:solidFill>
                <a:latin typeface="Segoe UI"/>
              </a:rPr>
              <a:t>▸  Past appearances (7)</a:t>
            </a:r>
          </a:p>
        </p:txBody>
      </p:sp>
      <p:sp>
        <p:nvSpPr>
          <p:cNvPr id="36" name="TextBox 35"/>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structure</a:t>
            </a:r>
          </a:p>
        </p:txBody>
      </p:sp>
      <p:sp>
        <p:nvSpPr>
          <p:cNvPr id="37" name="TextBox 36"/>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portrait, large</a:t>
            </a:r>
          </a:p>
        </p:txBody>
      </p:sp>
      <p:sp>
        <p:nvSpPr>
          <p:cNvPr id="38" name="TextBox 37"/>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Behind the image sits an enlarged, blurred copy across the full width – the way video platforms treat portrait videos. The portrait itself stays completely visible, nothing is cropped.</a:t>
            </a:r>
          </a:p>
        </p:txBody>
      </p:sp>
      <p:sp>
        <p:nvSpPr>
          <p:cNvPr id="39" name="TextBox 38"/>
          <p:cNvSpPr txBox="1"/>
          <p:nvPr/>
        </p:nvSpPr>
        <p:spPr>
          <a:xfrm>
            <a:off x="7287768" y="2641346"/>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Details and description</a:t>
            </a:r>
          </a:p>
        </p:txBody>
      </p:sp>
      <p:sp>
        <p:nvSpPr>
          <p:cNvPr id="40" name="TextBox 39"/>
          <p:cNvSpPr txBox="1"/>
          <p:nvPr/>
        </p:nvSpPr>
        <p:spPr>
          <a:xfrm>
            <a:off x="7287768" y="2861056"/>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Role, name, “position · company” and language, below them the long text and the links in the familiar button design.</a:t>
            </a:r>
          </a:p>
        </p:txBody>
      </p:sp>
      <p:sp>
        <p:nvSpPr>
          <p:cNvPr id="41" name="TextBox 40"/>
          <p:cNvSpPr txBox="1"/>
          <p:nvPr/>
        </p:nvSpPr>
        <p:spPr>
          <a:xfrm>
            <a:off x="7287768" y="3390392"/>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Appearances</a:t>
            </a:r>
          </a:p>
        </p:txBody>
      </p:sp>
      <p:sp>
        <p:nvSpPr>
          <p:cNvPr id="42" name="TextBox 41"/>
          <p:cNvSpPr txBox="1"/>
          <p:nvPr/>
        </p:nvSpPr>
        <p:spPr>
          <a:xfrm>
            <a:off x="7287768" y="3610102"/>
            <a:ext cx="433699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Upcoming</a:t>
            </a:r>
            <a:r>
              <a:rPr sz="1000" b="0" i="0" lang="en-US">
                <a:solidFill>
                  <a:srgbClr val="3B4A57"/>
                </a:solidFill>
                <a:latin typeface="Segoe UI"/>
              </a:rPr>
              <a:t> ones sit there openly. If there are none, “No upcoming dates.” appears.</a:t>
            </a:r>
          </a:p>
        </p:txBody>
      </p:sp>
      <p:sp>
        <p:nvSpPr>
          <p:cNvPr id="43" name="TextBox 42"/>
          <p:cNvSpPr txBox="1"/>
          <p:nvPr/>
        </p:nvSpPr>
        <p:spPr>
          <a:xfrm>
            <a:off x="7287768" y="4139438"/>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Past ones</a:t>
            </a:r>
          </a:p>
        </p:txBody>
      </p:sp>
      <p:sp>
        <p:nvSpPr>
          <p:cNvPr id="44" name="TextBox 43"/>
          <p:cNvSpPr txBox="1"/>
          <p:nvPr/>
        </p:nvSpPr>
        <p:spPr>
          <a:xfrm>
            <a:off x="7287768" y="4359148"/>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a:t>
            </a:r>
            <a:r>
              <a:rPr sz="1000" b="1" i="0" lang="en-US">
                <a:solidFill>
                  <a:srgbClr val="3B4A57"/>
                </a:solidFill>
                <a:latin typeface="Segoe UI"/>
              </a:rPr>
              <a:t>smart display</a:t>
            </a:r>
            <a:r>
              <a:rPr sz="1000" b="0" i="0" lang="en-US">
                <a:solidFill>
                  <a:srgbClr val="3B4A57"/>
                </a:solidFill>
                <a:latin typeface="Segoe UI"/>
              </a:rPr>
              <a:t> hides them as long as there are upcoming appearances. Otherwise they sit expandable behind a button with a count, newest first – each tile names the main event and its year.</a:t>
            </a:r>
          </a:p>
        </p:txBody>
      </p:sp>
      <p:sp>
        <p:nvSpPr>
          <p:cNvPr id="45" name="Rectangle 4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8" name="TextBox 4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Page or pop-up, the appearances and exhibitor booths areas and their smart display are set under </a:t>
            </a:r>
            <a:r>
              <a:rPr sz="1000" b="0" i="0" lang="en-US">
                <a:solidFill>
                  <a:srgbClr val="2B3844"/>
                </a:solidFill>
                <a:latin typeface="Consolas"/>
              </a:rPr>
              <a:t>Settings → Design &amp; Options</a:t>
            </a:r>
            <a:r>
              <a:rPr sz="1000" b="0" i="0" lang="en-US">
                <a:solidFill>
                  <a:srgbClr val="2B3844"/>
                </a:solidFill>
                <a:latin typeface="Segoe UI"/>
              </a:rPr>
              <a:t>, block “Speaker Detail Page”.</a:t>
            </a:r>
          </a:p>
        </p:txBody>
      </p:sp>
      <p:sp>
        <p:nvSpPr>
          <p:cNvPr id="49" name="Rectangle 4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51" name="TextBox 5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96 / 140</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Exhibitor booths on the speaker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https://my-congress.com/speakers/jane-doe</a:t>
            </a:r>
          </a:p>
        </p:txBody>
      </p:sp>
      <p:sp>
        <p:nvSpPr>
          <p:cNvPr id="13" name="TextBox 12"/>
          <p:cNvSpPr txBox="1"/>
          <p:nvPr/>
        </p:nvSpPr>
        <p:spPr>
          <a:xfrm>
            <a:off x="804672" y="1810512"/>
            <a:ext cx="5833872"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 Appearances</a:t>
            </a:r>
          </a:p>
        </p:txBody>
      </p:sp>
      <p:sp>
        <p:nvSpPr>
          <p:cNvPr id="14" name="Rounded Rectangle 13"/>
          <p:cNvSpPr/>
          <p:nvPr/>
        </p:nvSpPr>
        <p:spPr>
          <a:xfrm>
            <a:off x="804672" y="2048256"/>
            <a:ext cx="164592" cy="164592"/>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42416" y="2020824"/>
            <a:ext cx="3657600" cy="201168"/>
          </a:xfrm>
          <a:prstGeom prst="rect">
            <a:avLst/>
          </a:prstGeom>
          <a:noFill/>
        </p:spPr>
        <p:txBody>
          <a:bodyPr wrap="square" lIns="0" rIns="0" tIns="0" bIns="0" anchor="t">
            <a:spAutoFit/>
          </a:bodyPr>
          <a:lstStyle/>
          <a:p>
            <a:pPr algn="l">
              <a:lnSpc>
                <a:spcPct val="100000"/>
              </a:lnSpc>
            </a:pPr>
            <a:r>
              <a:rPr sz="1050" b="1" i="0" lang="en-US">
                <a:solidFill>
                  <a:srgbClr val="0B3A5D"/>
                </a:solidFill>
                <a:latin typeface="Segoe UI"/>
              </a:rPr>
              <a:t>Exhibitor booths</a:t>
            </a:r>
          </a:p>
        </p:txBody>
      </p:sp>
      <p:sp>
        <p:nvSpPr>
          <p:cNvPr id="16" name="Rounded Rectangle 15"/>
          <p:cNvSpPr/>
          <p:nvPr/>
        </p:nvSpPr>
        <p:spPr>
          <a:xfrm>
            <a:off x="804672" y="2340864"/>
            <a:ext cx="2852928" cy="1627632"/>
          </a:xfrm>
          <a:prstGeom prst="roundRect">
            <a:avLst>
              <a:gd name="adj" fmla="val 5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04672" y="2340864"/>
            <a:ext cx="45720" cy="162763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50976" y="2450592"/>
            <a:ext cx="2578608" cy="137160"/>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Book Fair 2026</a:t>
            </a:r>
          </a:p>
        </p:txBody>
      </p:sp>
      <p:sp>
        <p:nvSpPr>
          <p:cNvPr id="19" name="Rounded Rectangle 18"/>
          <p:cNvSpPr/>
          <p:nvPr/>
        </p:nvSpPr>
        <p:spPr>
          <a:xfrm>
            <a:off x="950976" y="2651760"/>
            <a:ext cx="1190548"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50976" y="2677363"/>
            <a:ext cx="1190548"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13.06. – 14.06.2026</a:t>
            </a:r>
          </a:p>
        </p:txBody>
      </p:sp>
      <p:sp>
        <p:nvSpPr>
          <p:cNvPr id="21" name="Rectangle 20"/>
          <p:cNvSpPr/>
          <p:nvPr/>
        </p:nvSpPr>
        <p:spPr>
          <a:xfrm>
            <a:off x="950976" y="2944368"/>
            <a:ext cx="512064" cy="512064"/>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50976" y="3127248"/>
            <a:ext cx="512064" cy="128016"/>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Logo</a:t>
            </a:r>
          </a:p>
        </p:txBody>
      </p:sp>
      <p:sp>
        <p:nvSpPr>
          <p:cNvPr id="23" name="TextBox 22"/>
          <p:cNvSpPr txBox="1"/>
          <p:nvPr/>
        </p:nvSpPr>
        <p:spPr>
          <a:xfrm>
            <a:off x="1572768" y="2944368"/>
            <a:ext cx="1956816" cy="155448"/>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Anuma Handmade</a:t>
            </a:r>
          </a:p>
        </p:txBody>
      </p:sp>
      <p:sp>
        <p:nvSpPr>
          <p:cNvPr id="24" name="Rectangle 23"/>
          <p:cNvSpPr/>
          <p:nvPr/>
        </p:nvSpPr>
        <p:spPr>
          <a:xfrm>
            <a:off x="1572768" y="3182112"/>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1572768" y="3218688"/>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1572768" y="3255264"/>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1773936" y="3154680"/>
            <a:ext cx="1755648"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Germany</a:t>
            </a:r>
          </a:p>
        </p:txBody>
      </p:sp>
      <p:sp>
        <p:nvSpPr>
          <p:cNvPr id="28" name="TextBox 27"/>
          <p:cNvSpPr txBox="1"/>
          <p:nvPr/>
        </p:nvSpPr>
        <p:spPr>
          <a:xfrm>
            <a:off x="1572768" y="3346704"/>
            <a:ext cx="1956816" cy="137160"/>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Arts and crafts</a:t>
            </a:r>
          </a:p>
        </p:txBody>
      </p:sp>
      <p:sp>
        <p:nvSpPr>
          <p:cNvPr id="29" name="Rectangle 28"/>
          <p:cNvSpPr/>
          <p:nvPr/>
        </p:nvSpPr>
        <p:spPr>
          <a:xfrm>
            <a:off x="914400" y="3602736"/>
            <a:ext cx="2633472"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50976" y="3675888"/>
            <a:ext cx="2578608"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Location: Hall 2 · Booth: B14</a:t>
            </a:r>
          </a:p>
        </p:txBody>
      </p:sp>
      <p:sp>
        <p:nvSpPr>
          <p:cNvPr id="31" name="Rounded Rectangle 30"/>
          <p:cNvSpPr/>
          <p:nvPr/>
        </p:nvSpPr>
        <p:spPr>
          <a:xfrm>
            <a:off x="3785616" y="2340864"/>
            <a:ext cx="2852928" cy="1627632"/>
          </a:xfrm>
          <a:prstGeom prst="roundRect">
            <a:avLst>
              <a:gd name="adj" fmla="val 5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785616" y="2340864"/>
            <a:ext cx="45720" cy="162763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931920" y="2450592"/>
            <a:ext cx="2578608" cy="137160"/>
          </a:xfrm>
          <a:prstGeom prst="rect">
            <a:avLst/>
          </a:prstGeom>
          <a:noFill/>
        </p:spPr>
        <p:txBody>
          <a:bodyPr wrap="square" lIns="0" rIns="0" tIns="0" bIns="0" anchor="t">
            <a:spAutoFit/>
          </a:bodyPr>
          <a:lstStyle/>
          <a:p>
            <a:pPr algn="l">
              <a:lnSpc>
                <a:spcPct val="100000"/>
              </a:lnSpc>
            </a:pPr>
            <a:r>
              <a:rPr sz="700" b="1" i="0" lang="en-US">
                <a:solidFill>
                  <a:srgbClr val="6B7A88"/>
                </a:solidFill>
                <a:latin typeface="Segoe UI"/>
              </a:rPr>
              <a:t>Summer Market 2026</a:t>
            </a:r>
          </a:p>
        </p:txBody>
      </p:sp>
      <p:sp>
        <p:nvSpPr>
          <p:cNvPr id="34" name="Rounded Rectangle 33"/>
          <p:cNvSpPr/>
          <p:nvPr/>
        </p:nvSpPr>
        <p:spPr>
          <a:xfrm>
            <a:off x="3931920" y="2651760"/>
            <a:ext cx="978408"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931920" y="2677363"/>
            <a:ext cx="978408"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Sat, 22.08.2026</a:t>
            </a:r>
          </a:p>
        </p:txBody>
      </p:sp>
      <p:sp>
        <p:nvSpPr>
          <p:cNvPr id="36" name="Rectangle 35"/>
          <p:cNvSpPr/>
          <p:nvPr/>
        </p:nvSpPr>
        <p:spPr>
          <a:xfrm>
            <a:off x="3931920" y="2944368"/>
            <a:ext cx="512064" cy="512064"/>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931920" y="3127248"/>
            <a:ext cx="512064" cy="128016"/>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Logo</a:t>
            </a:r>
          </a:p>
        </p:txBody>
      </p:sp>
      <p:sp>
        <p:nvSpPr>
          <p:cNvPr id="38" name="TextBox 37"/>
          <p:cNvSpPr txBox="1"/>
          <p:nvPr/>
        </p:nvSpPr>
        <p:spPr>
          <a:xfrm>
            <a:off x="4553712" y="2944368"/>
            <a:ext cx="1956816" cy="155448"/>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Anuma Handmade</a:t>
            </a:r>
          </a:p>
        </p:txBody>
      </p:sp>
      <p:sp>
        <p:nvSpPr>
          <p:cNvPr id="39" name="Rectangle 38"/>
          <p:cNvSpPr/>
          <p:nvPr/>
        </p:nvSpPr>
        <p:spPr>
          <a:xfrm>
            <a:off x="4553712" y="3182112"/>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4553712" y="3218688"/>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4553712" y="3255264"/>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4754880" y="3154680"/>
            <a:ext cx="1755648"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Germany</a:t>
            </a:r>
          </a:p>
        </p:txBody>
      </p:sp>
      <p:sp>
        <p:nvSpPr>
          <p:cNvPr id="43" name="TextBox 42"/>
          <p:cNvSpPr txBox="1"/>
          <p:nvPr/>
        </p:nvSpPr>
        <p:spPr>
          <a:xfrm>
            <a:off x="4553712" y="3346704"/>
            <a:ext cx="1956816" cy="137160"/>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Arts and crafts</a:t>
            </a:r>
          </a:p>
        </p:txBody>
      </p:sp>
      <p:sp>
        <p:nvSpPr>
          <p:cNvPr id="44" name="Rectangle 43"/>
          <p:cNvSpPr/>
          <p:nvPr/>
        </p:nvSpPr>
        <p:spPr>
          <a:xfrm>
            <a:off x="3895344" y="3602736"/>
            <a:ext cx="2633472"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3931920" y="3675888"/>
            <a:ext cx="2578608"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Location: Forecourt | Tent 2 · Booth: 7</a:t>
            </a:r>
          </a:p>
        </p:txBody>
      </p:sp>
      <p:sp>
        <p:nvSpPr>
          <p:cNvPr id="46" name="Rounded Rectangle 45"/>
          <p:cNvSpPr/>
          <p:nvPr/>
        </p:nvSpPr>
        <p:spPr>
          <a:xfrm>
            <a:off x="804672" y="4133088"/>
            <a:ext cx="5833872" cy="274320"/>
          </a:xfrm>
          <a:prstGeom prst="roundRect">
            <a:avLst>
              <a:gd name="adj" fmla="val 6000"/>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32688" y="4192524"/>
            <a:ext cx="3291840" cy="146304"/>
          </a:xfrm>
          <a:prstGeom prst="rect">
            <a:avLst/>
          </a:prstGeom>
          <a:noFill/>
        </p:spPr>
        <p:txBody>
          <a:bodyPr wrap="square" lIns="0" rIns="0" tIns="0" bIns="0" anchor="t">
            <a:spAutoFit/>
          </a:bodyPr>
          <a:lstStyle/>
          <a:p>
            <a:pPr algn="l">
              <a:lnSpc>
                <a:spcPct val="100000"/>
              </a:lnSpc>
            </a:pPr>
            <a:r>
              <a:rPr sz="800" b="1" i="0" lang="en-US">
                <a:solidFill>
                  <a:srgbClr val="505A64"/>
                </a:solidFill>
                <a:latin typeface="Segoe UI"/>
              </a:rPr>
              <a:t>▸  Past exhibitor booths (2)</a:t>
            </a:r>
          </a:p>
        </p:txBody>
      </p:sp>
      <p:sp>
        <p:nvSpPr>
          <p:cNvPr id="48" name="TextBox 47"/>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structure</a:t>
            </a:r>
          </a:p>
        </p:txBody>
      </p:sp>
      <p:sp>
        <p:nvSpPr>
          <p:cNvPr id="49" name="TextBox 48"/>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Where they come from</a:t>
            </a:r>
          </a:p>
        </p:txBody>
      </p:sp>
      <p:sp>
        <p:nvSpPr>
          <p:cNvPr id="50" name="TextBox 49"/>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speaker record may now hold several exhibitors – one per event, for example one per year. The first one counts as the company.</a:t>
            </a:r>
          </a:p>
        </p:txBody>
      </p:sp>
      <p:sp>
        <p:nvSpPr>
          <p:cNvPr id="51" name="TextBox 50"/>
          <p:cNvSpPr txBox="1"/>
          <p:nvPr/>
        </p:nvSpPr>
        <p:spPr>
          <a:xfrm>
            <a:off x="7287768" y="2486406"/>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Upcoming or past</a:t>
            </a:r>
          </a:p>
        </p:txBody>
      </p:sp>
      <p:sp>
        <p:nvSpPr>
          <p:cNvPr id="52" name="TextBox 51"/>
          <p:cNvSpPr txBox="1"/>
          <p:nvPr/>
        </p:nvSpPr>
        <p:spPr>
          <a:xfrm>
            <a:off x="7287768" y="2706116"/>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What counts is the day of the exhibitor's event. A booth stays upcoming until the end of its last event day.</a:t>
            </a:r>
          </a:p>
        </p:txBody>
      </p:sp>
      <p:sp>
        <p:nvSpPr>
          <p:cNvPr id="53" name="TextBox 52"/>
          <p:cNvSpPr txBox="1"/>
          <p:nvPr/>
        </p:nvSpPr>
        <p:spPr>
          <a:xfrm>
            <a:off x="7287768" y="3235452"/>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tile</a:t>
            </a:r>
          </a:p>
        </p:txBody>
      </p:sp>
      <p:sp>
        <p:nvSpPr>
          <p:cNvPr id="54" name="TextBox 53"/>
          <p:cNvSpPr txBox="1"/>
          <p:nvPr/>
        </p:nvSpPr>
        <p:spPr>
          <a:xfrm>
            <a:off x="7287768" y="3455161"/>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Event and date, logo, name, country and type, below them location and stand number – unless the event hides them.</a:t>
            </a:r>
          </a:p>
        </p:txBody>
      </p:sp>
      <p:sp>
        <p:nvSpPr>
          <p:cNvPr id="55" name="TextBox 54"/>
          <p:cNvSpPr txBox="1"/>
          <p:nvPr/>
        </p:nvSpPr>
        <p:spPr>
          <a:xfrm>
            <a:off x="7287768" y="3984498"/>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Past ones</a:t>
            </a:r>
          </a:p>
        </p:txBody>
      </p:sp>
      <p:sp>
        <p:nvSpPr>
          <p:cNvPr id="56" name="TextBox 55"/>
          <p:cNvSpPr txBox="1"/>
          <p:nvPr/>
        </p:nvSpPr>
        <p:spPr>
          <a:xfrm>
            <a:off x="7287768" y="4204208"/>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As with the appearances: smart display or expandable with a count, the most recent first.</a:t>
            </a:r>
          </a:p>
        </p:txBody>
      </p:sp>
      <p:sp>
        <p:nvSpPr>
          <p:cNvPr id="57" name="Rectangle 5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0" name="TextBox 5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click opens the exhibitor pop-up or the exhibitor page. The pop-up can only show exhibitors of </a:t>
            </a:r>
            <a:r>
              <a:rPr sz="1000" b="1" i="0" lang="en-US">
                <a:solidFill>
                  <a:srgbClr val="2B3844"/>
                </a:solidFill>
                <a:latin typeface="Segoe UI"/>
              </a:rPr>
              <a:t>one</a:t>
            </a:r>
            <a:r>
              <a:rPr sz="1000" b="0" i="0" lang="en-US">
                <a:solidFill>
                  <a:srgbClr val="2B3844"/>
                </a:solidFill>
                <a:latin typeface="Segoe UI"/>
              </a:rPr>
              <a:t> event per page – booths of other events therefore open the exhibitor page.</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97 / 140</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Building an “Our speakers”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Create a new page, for example “Speakers”.</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Insert a </a:t>
            </a:r>
            <a:r>
              <a:rPr sz="1150" b="1" i="0" lang="en-US">
                <a:solidFill>
                  <a:srgbClr val="25333F"/>
                </a:solidFill>
                <a:latin typeface="Segoe UI"/>
              </a:rPr>
              <a:t>shortcode block</a:t>
            </a:r>
            <a:r>
              <a:rPr sz="1150" b="0" i="0" lang="en-US">
                <a:solidFill>
                  <a:srgbClr val="25333F"/>
                </a:solidFill>
                <a:latin typeface="Segoe UI"/>
              </a:rPr>
              <a: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a:t>
            </a:r>
            <a:r>
              <a:rPr sz="1150" b="0" i="0" lang="en-US">
                <a:solidFill>
                  <a:srgbClr val="25333F"/>
                </a:solidFill>
                <a:latin typeface="Consolas"/>
              </a:rPr>
              <a:t>[event_speakers]</a:t>
            </a:r>
            <a:r>
              <a:rPr sz="1150" b="0" i="0" lang="en-US">
                <a:solidFill>
                  <a:srgbClr val="25333F"/>
                </a:solidFill>
                <a:latin typeface="Segoe UI"/>
              </a:rPr>
              <a:t> and publish.</a:t>
            </a:r>
          </a:p>
        </p:txBody>
      </p:sp>
      <p:sp>
        <p:nvSpPr>
          <p:cNvPr id="15" name="TextBox 14"/>
          <p:cNvSpPr txBox="1"/>
          <p:nvPr/>
        </p:nvSpPr>
        <p:spPr>
          <a:xfrm>
            <a:off x="950976" y="2409062"/>
            <a:ext cx="41358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any further details all publicly visible speakers appear, alphabetically, in five columns.</a:t>
            </a:r>
          </a:p>
        </p:txBody>
      </p:sp>
      <p:sp>
        <p:nvSpPr>
          <p:cNvPr id="16" name="Oval 15"/>
          <p:cNvSpPr/>
          <p:nvPr/>
        </p:nvSpPr>
        <p:spPr>
          <a:xfrm>
            <a:off x="566928" y="2945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9866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36367"/>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Narrow it down to one main event: </a:t>
            </a:r>
            <a:r>
              <a:rPr sz="1150" b="0" i="0" lang="en-US">
                <a:solidFill>
                  <a:srgbClr val="25333F"/>
                </a:solidFill>
                <a:latin typeface="Consolas"/>
              </a:rPr>
              <a:t>parent_id="WMK2026"</a:t>
            </a:r>
            <a:r>
              <a:rPr sz="1150" b="0" i="0" lang="en-US">
                <a:solidFill>
                  <a:srgbClr val="25333F"/>
                </a:solidFill>
                <a:latin typeface="Segoe UI"/>
              </a:rPr>
              <a:t>.</a:t>
            </a:r>
          </a:p>
        </p:txBody>
      </p:sp>
      <p:sp>
        <p:nvSpPr>
          <p:cNvPr id="19" name="TextBox 18"/>
          <p:cNvSpPr txBox="1"/>
          <p:nvPr/>
        </p:nvSpPr>
        <p:spPr>
          <a:xfrm>
            <a:off x="950976" y="3160268"/>
            <a:ext cx="41358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Everyone appearing at that event or at one of its programme items counts.</a:t>
            </a:r>
          </a:p>
        </p:txBody>
      </p:sp>
      <p:sp>
        <p:nvSpPr>
          <p:cNvPr id="20" name="Oval 19"/>
          <p:cNvSpPr/>
          <p:nvPr/>
        </p:nvSpPr>
        <p:spPr>
          <a:xfrm>
            <a:off x="566928" y="369671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3786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687572"/>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Filter by role: </a:t>
            </a:r>
            <a:r>
              <a:rPr sz="1150" b="0" i="0" lang="en-US">
                <a:solidFill>
                  <a:srgbClr val="25333F"/>
                </a:solidFill>
                <a:latin typeface="Consolas"/>
              </a:rPr>
              <a:t>role="speaker,dj"</a:t>
            </a:r>
            <a:r>
              <a:rPr sz="1150" b="0" i="0" lang="en-US">
                <a:solidFill>
                  <a:srgbClr val="25333F"/>
                </a:solidFill>
                <a:latin typeface="Segoe UI"/>
              </a:rPr>
              <a:t>.</a:t>
            </a:r>
          </a:p>
        </p:txBody>
      </p:sp>
      <p:sp>
        <p:nvSpPr>
          <p:cNvPr id="23" name="Oval 22"/>
          <p:cNvSpPr/>
          <p:nvPr/>
        </p:nvSpPr>
        <p:spPr>
          <a:xfrm>
            <a:off x="566928" y="411264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15378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103496"/>
            <a:ext cx="41358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the presentation: </a:t>
            </a:r>
            <a:r>
              <a:rPr sz="1150" b="0" i="0" lang="en-US">
                <a:solidFill>
                  <a:srgbClr val="25333F"/>
                </a:solidFill>
                <a:latin typeface="Consolas"/>
              </a:rPr>
              <a:t>layout="list"</a:t>
            </a:r>
            <a:r>
              <a:rPr sz="1150" b="0" i="0" lang="en-US">
                <a:solidFill>
                  <a:srgbClr val="25333F"/>
                </a:solidFill>
                <a:latin typeface="Segoe UI"/>
              </a:rPr>
              <a:t> instead of tiles, </a:t>
            </a:r>
            <a:r>
              <a:rPr sz="1150" b="0" i="0" lang="en-US">
                <a:solidFill>
                  <a:srgbClr val="25333F"/>
                </a:solidFill>
                <a:latin typeface="Consolas"/>
              </a:rPr>
              <a:t>columns="4"</a:t>
            </a:r>
            <a:r>
              <a:rPr sz="1150" b="0" i="0" lang="en-US">
                <a:solidFill>
                  <a:srgbClr val="25333F"/>
                </a:solidFill>
                <a:latin typeface="Segoe UI"/>
              </a:rPr>
              <a:t> for a tighter grid.</a:t>
            </a:r>
          </a:p>
        </p:txBody>
      </p:sp>
      <p:sp>
        <p:nvSpPr>
          <p:cNvPr id="26" name="TextBox 25"/>
          <p:cNvSpPr txBox="1"/>
          <p:nvPr/>
        </p:nvSpPr>
        <p:spPr>
          <a:xfrm>
            <a:off x="950976" y="4505578"/>
            <a:ext cx="41358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 tablets and phones the number of columns is reduced automatically.</a:t>
            </a:r>
          </a:p>
        </p:txBody>
      </p:sp>
      <p:sp>
        <p:nvSpPr>
          <p:cNvPr id="27" name="Rectangle 26"/>
          <p:cNvSpPr/>
          <p:nvPr/>
        </p:nvSpPr>
        <p:spPr>
          <a:xfrm>
            <a:off x="5498287" y="1353312"/>
            <a:ext cx="6126480" cy="1874519"/>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498287" y="1353312"/>
            <a:ext cx="612648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08015" y="1431036"/>
            <a:ext cx="1828800" cy="164592"/>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   Add block</a:t>
            </a:r>
          </a:p>
        </p:txBody>
      </p:sp>
      <p:sp>
        <p:nvSpPr>
          <p:cNvPr id="30" name="Rounded Rectangle 29"/>
          <p:cNvSpPr/>
          <p:nvPr/>
        </p:nvSpPr>
        <p:spPr>
          <a:xfrm>
            <a:off x="10143439" y="1403604"/>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0143439" y="1449324"/>
            <a:ext cx="658368"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Preview</a:t>
            </a:r>
          </a:p>
        </p:txBody>
      </p:sp>
      <p:sp>
        <p:nvSpPr>
          <p:cNvPr id="32" name="Rounded Rectangle 31"/>
          <p:cNvSpPr/>
          <p:nvPr/>
        </p:nvSpPr>
        <p:spPr>
          <a:xfrm>
            <a:off x="10874959" y="1403604"/>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0874959" y="1449324"/>
            <a:ext cx="65836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Publish</a:t>
            </a:r>
          </a:p>
        </p:txBody>
      </p:sp>
      <p:sp>
        <p:nvSpPr>
          <p:cNvPr id="34" name="TextBox 33"/>
          <p:cNvSpPr txBox="1"/>
          <p:nvPr/>
        </p:nvSpPr>
        <p:spPr>
          <a:xfrm>
            <a:off x="6046927" y="1920240"/>
            <a:ext cx="5029200" cy="310896"/>
          </a:xfrm>
          <a:prstGeom prst="rect">
            <a:avLst/>
          </a:prstGeom>
          <a:noFill/>
        </p:spPr>
        <p:txBody>
          <a:bodyPr wrap="square" lIns="0" rIns="0" tIns="0" bIns="0" anchor="t">
            <a:spAutoFit/>
          </a:bodyPr>
          <a:lstStyle/>
          <a:p>
            <a:pPr algn="l">
              <a:lnSpc>
                <a:spcPct val="100000"/>
              </a:lnSpc>
            </a:pPr>
            <a:r>
              <a:rPr sz="1700" b="1" i="0" lang="en-US">
                <a:solidFill>
                  <a:srgbClr val="1F2933"/>
                </a:solidFill>
                <a:latin typeface="Segoe UI"/>
              </a:rPr>
              <a:t>Speakers</a:t>
            </a:r>
          </a:p>
        </p:txBody>
      </p:sp>
      <p:sp>
        <p:nvSpPr>
          <p:cNvPr id="35" name="Rounded Rectangle 34"/>
          <p:cNvSpPr/>
          <p:nvPr/>
        </p:nvSpPr>
        <p:spPr>
          <a:xfrm>
            <a:off x="6046927" y="2414016"/>
            <a:ext cx="502920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156655" y="2505456"/>
            <a:ext cx="2194560" cy="146304"/>
          </a:xfrm>
          <a:prstGeom prst="rect">
            <a:avLst/>
          </a:prstGeom>
          <a:noFill/>
        </p:spPr>
        <p:txBody>
          <a:bodyPr wrap="square" lIns="0" rIns="0" tIns="0" bIns="0" anchor="t">
            <a:spAutoFit/>
          </a:bodyPr>
          <a:lstStyle/>
          <a:p>
            <a:pPr algn="l">
              <a:lnSpc>
                <a:spcPct val="100000"/>
              </a:lnSpc>
            </a:pPr>
            <a:r>
              <a:rPr sz="650" b="1" i="0" lang="en-US">
                <a:solidFill>
                  <a:srgbClr val="2271B1"/>
                </a:solidFill>
                <a:latin typeface="Segoe UI"/>
              </a:rPr>
              <a:t>Shortcode</a:t>
            </a:r>
          </a:p>
        </p:txBody>
      </p:sp>
      <p:sp>
        <p:nvSpPr>
          <p:cNvPr id="37" name="TextBox 36"/>
          <p:cNvSpPr txBox="1"/>
          <p:nvPr/>
        </p:nvSpPr>
        <p:spPr>
          <a:xfrm>
            <a:off x="6156655" y="2679192"/>
            <a:ext cx="4754880" cy="182880"/>
          </a:xfrm>
          <a:prstGeom prst="rect">
            <a:avLst/>
          </a:prstGeom>
          <a:noFill/>
        </p:spPr>
        <p:txBody>
          <a:bodyPr wrap="square" lIns="0" rIns="0" tIns="0" bIns="0" anchor="t">
            <a:spAutoFit/>
          </a:bodyPr>
          <a:lstStyle/>
          <a:p>
            <a:pPr algn="l">
              <a:lnSpc>
                <a:spcPct val="100000"/>
              </a:lnSpc>
            </a:pPr>
            <a:r>
              <a:rPr sz="950" b="0" i="0" lang="en-US">
                <a:solidFill>
                  <a:srgbClr val="1F2933"/>
                </a:solidFill>
                <a:latin typeface="Consolas"/>
              </a:rPr>
              <a:t>[event_speakers parent_id="WMK2026" columns="4"]</a:t>
            </a:r>
          </a:p>
        </p:txBody>
      </p:sp>
      <p:sp>
        <p:nvSpPr>
          <p:cNvPr id="38" name="Oval 37"/>
          <p:cNvSpPr/>
          <p:nvPr/>
        </p:nvSpPr>
        <p:spPr>
          <a:xfrm>
            <a:off x="5763463" y="1874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763463" y="19339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0" name="Oval 39"/>
          <p:cNvSpPr/>
          <p:nvPr/>
        </p:nvSpPr>
        <p:spPr>
          <a:xfrm>
            <a:off x="5763463"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763463" y="26106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42" name="Oval 41"/>
          <p:cNvSpPr/>
          <p:nvPr/>
        </p:nvSpPr>
        <p:spPr>
          <a:xfrm>
            <a:off x="10792663"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10792663" y="26106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4" name="Rounded Rectangle 43"/>
          <p:cNvSpPr/>
          <p:nvPr/>
        </p:nvSpPr>
        <p:spPr>
          <a:xfrm>
            <a:off x="5498287" y="3502152"/>
            <a:ext cx="6126480" cy="1828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5498287" y="3502152"/>
            <a:ext cx="612648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Oval 45"/>
          <p:cNvSpPr/>
          <p:nvPr/>
        </p:nvSpPr>
        <p:spPr>
          <a:xfrm>
            <a:off x="5626303"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5781751"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5937199"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ounded Rectangle 48"/>
          <p:cNvSpPr/>
          <p:nvPr/>
        </p:nvSpPr>
        <p:spPr>
          <a:xfrm>
            <a:off x="6156655" y="3570732"/>
            <a:ext cx="534009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257239" y="3593592"/>
            <a:ext cx="521208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https://my-congress.com/speakers</a:t>
            </a:r>
          </a:p>
        </p:txBody>
      </p:sp>
      <p:sp>
        <p:nvSpPr>
          <p:cNvPr id="51" name="TextBox 50"/>
          <p:cNvSpPr txBox="1"/>
          <p:nvPr/>
        </p:nvSpPr>
        <p:spPr>
          <a:xfrm>
            <a:off x="5717743" y="3959352"/>
            <a:ext cx="2743200" cy="182880"/>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Speakers</a:t>
            </a:r>
          </a:p>
        </p:txBody>
      </p:sp>
      <p:sp>
        <p:nvSpPr>
          <p:cNvPr id="52" name="Rounded Rectangle 51"/>
          <p:cNvSpPr/>
          <p:nvPr/>
        </p:nvSpPr>
        <p:spPr>
          <a:xfrm>
            <a:off x="5717743"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772607"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790895" y="4855464"/>
            <a:ext cx="1193292" cy="128016"/>
          </a:xfrm>
          <a:prstGeom prst="rect">
            <a:avLst/>
          </a:prstGeom>
          <a:noFill/>
        </p:spPr>
        <p:txBody>
          <a:bodyPr wrap="square" lIns="0" rIns="0" tIns="0" bIns="0" anchor="t">
            <a:spAutoFit/>
          </a:bodyPr>
          <a:lstStyle/>
          <a:p>
            <a:pPr algn="ctr">
              <a:lnSpc>
                <a:spcPct val="100000"/>
              </a:lnSpc>
            </a:pPr>
            <a:r>
              <a:rPr sz="700" b="1" i="0" lang="en-US">
                <a:solidFill>
                  <a:srgbClr val="0B3A5D"/>
                </a:solidFill>
                <a:latin typeface="Segoe UI"/>
              </a:rPr>
              <a:t>Name</a:t>
            </a:r>
          </a:p>
        </p:txBody>
      </p:sp>
      <p:sp>
        <p:nvSpPr>
          <p:cNvPr id="55" name="TextBox 54"/>
          <p:cNvSpPr txBox="1"/>
          <p:nvPr/>
        </p:nvSpPr>
        <p:spPr>
          <a:xfrm>
            <a:off x="5790895" y="5001768"/>
            <a:ext cx="1193292" cy="118872"/>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Position · Company</a:t>
            </a:r>
          </a:p>
        </p:txBody>
      </p:sp>
      <p:sp>
        <p:nvSpPr>
          <p:cNvPr id="56" name="Rounded Rectangle 55"/>
          <p:cNvSpPr/>
          <p:nvPr/>
        </p:nvSpPr>
        <p:spPr>
          <a:xfrm>
            <a:off x="7167067"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7221931"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240219" y="4855464"/>
            <a:ext cx="1193292" cy="128016"/>
          </a:xfrm>
          <a:prstGeom prst="rect">
            <a:avLst/>
          </a:prstGeom>
          <a:noFill/>
        </p:spPr>
        <p:txBody>
          <a:bodyPr wrap="square" lIns="0" rIns="0" tIns="0" bIns="0" anchor="t">
            <a:spAutoFit/>
          </a:bodyPr>
          <a:lstStyle/>
          <a:p>
            <a:pPr algn="ctr">
              <a:lnSpc>
                <a:spcPct val="100000"/>
              </a:lnSpc>
            </a:pPr>
            <a:r>
              <a:rPr sz="700" b="1" i="0" lang="en-US">
                <a:solidFill>
                  <a:srgbClr val="0B3A5D"/>
                </a:solidFill>
                <a:latin typeface="Segoe UI"/>
              </a:rPr>
              <a:t>Name</a:t>
            </a:r>
          </a:p>
        </p:txBody>
      </p:sp>
      <p:sp>
        <p:nvSpPr>
          <p:cNvPr id="59" name="TextBox 58"/>
          <p:cNvSpPr txBox="1"/>
          <p:nvPr/>
        </p:nvSpPr>
        <p:spPr>
          <a:xfrm>
            <a:off x="7240219" y="5001768"/>
            <a:ext cx="1193292" cy="118872"/>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Position · Company</a:t>
            </a:r>
          </a:p>
        </p:txBody>
      </p:sp>
      <p:sp>
        <p:nvSpPr>
          <p:cNvPr id="60" name="Rounded Rectangle 59"/>
          <p:cNvSpPr/>
          <p:nvPr/>
        </p:nvSpPr>
        <p:spPr>
          <a:xfrm>
            <a:off x="8616391"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8671255"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689543" y="4855464"/>
            <a:ext cx="1193292" cy="128016"/>
          </a:xfrm>
          <a:prstGeom prst="rect">
            <a:avLst/>
          </a:prstGeom>
          <a:noFill/>
        </p:spPr>
        <p:txBody>
          <a:bodyPr wrap="square" lIns="0" rIns="0" tIns="0" bIns="0" anchor="t">
            <a:spAutoFit/>
          </a:bodyPr>
          <a:lstStyle/>
          <a:p>
            <a:pPr algn="ctr">
              <a:lnSpc>
                <a:spcPct val="100000"/>
              </a:lnSpc>
            </a:pPr>
            <a:r>
              <a:rPr sz="700" b="1" i="0" lang="en-US">
                <a:solidFill>
                  <a:srgbClr val="0B3A5D"/>
                </a:solidFill>
                <a:latin typeface="Segoe UI"/>
              </a:rPr>
              <a:t>Name</a:t>
            </a:r>
          </a:p>
        </p:txBody>
      </p:sp>
      <p:sp>
        <p:nvSpPr>
          <p:cNvPr id="63" name="TextBox 62"/>
          <p:cNvSpPr txBox="1"/>
          <p:nvPr/>
        </p:nvSpPr>
        <p:spPr>
          <a:xfrm>
            <a:off x="8689543" y="5001768"/>
            <a:ext cx="1193292" cy="118872"/>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Position · Company</a:t>
            </a:r>
          </a:p>
        </p:txBody>
      </p:sp>
      <p:sp>
        <p:nvSpPr>
          <p:cNvPr id="64" name="Rounded Rectangle 63"/>
          <p:cNvSpPr/>
          <p:nvPr/>
        </p:nvSpPr>
        <p:spPr>
          <a:xfrm>
            <a:off x="10065715"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10120579"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10138867" y="4855464"/>
            <a:ext cx="1193292" cy="128016"/>
          </a:xfrm>
          <a:prstGeom prst="rect">
            <a:avLst/>
          </a:prstGeom>
          <a:noFill/>
        </p:spPr>
        <p:txBody>
          <a:bodyPr wrap="square" lIns="0" rIns="0" tIns="0" bIns="0" anchor="t">
            <a:spAutoFit/>
          </a:bodyPr>
          <a:lstStyle/>
          <a:p>
            <a:pPr algn="ctr">
              <a:lnSpc>
                <a:spcPct val="100000"/>
              </a:lnSpc>
            </a:pPr>
            <a:r>
              <a:rPr sz="700" b="1" i="0" lang="en-US">
                <a:solidFill>
                  <a:srgbClr val="0B3A5D"/>
                </a:solidFill>
                <a:latin typeface="Segoe UI"/>
              </a:rPr>
              <a:t>Name</a:t>
            </a:r>
          </a:p>
        </p:txBody>
      </p:sp>
      <p:sp>
        <p:nvSpPr>
          <p:cNvPr id="67" name="TextBox 66"/>
          <p:cNvSpPr txBox="1"/>
          <p:nvPr/>
        </p:nvSpPr>
        <p:spPr>
          <a:xfrm>
            <a:off x="10138867" y="5001768"/>
            <a:ext cx="1193292" cy="118872"/>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Position · Company</a:t>
            </a:r>
          </a:p>
        </p:txBody>
      </p:sp>
      <p:sp>
        <p:nvSpPr>
          <p:cNvPr id="68" name="Rectangle 6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1" name="TextBox 7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Further details: </a:t>
            </a:r>
            <a:r>
              <a:rPr sz="1000" b="0" i="0" lang="en-US">
                <a:solidFill>
                  <a:srgbClr val="2B3844"/>
                </a:solidFill>
                <a:latin typeface="Consolas"/>
              </a:rPr>
              <a:t>orderby</a:t>
            </a:r>
            <a:r>
              <a:rPr sz="1000" b="0" i="0" lang="en-US">
                <a:solidFill>
                  <a:srgbClr val="2B3844"/>
                </a:solidFill>
                <a:latin typeface="Segoe UI"/>
              </a:rPr>
              <a:t>, </a:t>
            </a:r>
            <a:r>
              <a:rPr sz="1000" b="0" i="0" lang="en-US">
                <a:solidFill>
                  <a:srgbClr val="2B3844"/>
                </a:solidFill>
                <a:latin typeface="Consolas"/>
              </a:rPr>
              <a:t>order</a:t>
            </a:r>
            <a:r>
              <a:rPr sz="1000" b="0" i="0" lang="en-US">
                <a:solidFill>
                  <a:srgbClr val="2B3844"/>
                </a:solidFill>
                <a:latin typeface="Segoe UI"/>
              </a:rPr>
              <a:t>, </a:t>
            </a:r>
            <a:r>
              <a:rPr sz="1000" b="0" i="0" lang="en-US">
                <a:solidFill>
                  <a:srgbClr val="2B3844"/>
                </a:solidFill>
                <a:latin typeface="Consolas"/>
              </a:rPr>
              <a:t>limit</a:t>
            </a:r>
            <a:r>
              <a:rPr sz="1000" b="0" i="0" lang="en-US">
                <a:solidFill>
                  <a:srgbClr val="2B3844"/>
                </a:solidFill>
                <a:latin typeface="Segoe UI"/>
              </a:rPr>
              <a:t>, </a:t>
            </a:r>
            <a:r>
              <a:rPr sz="1000" b="0" i="0" lang="en-US">
                <a:solidFill>
                  <a:srgbClr val="2B3844"/>
                </a:solidFill>
                <a:latin typeface="Consolas"/>
              </a:rPr>
              <a:t>include</a:t>
            </a:r>
            <a:r>
              <a:rPr sz="1000" b="0" i="0" lang="en-US">
                <a:solidFill>
                  <a:srgbClr val="2B3844"/>
                </a:solidFill>
                <a:latin typeface="Segoe UI"/>
              </a:rPr>
              <a:t> / </a:t>
            </a:r>
            <a:r>
              <a:rPr sz="1000" b="0" i="0" lang="en-US">
                <a:solidFill>
                  <a:srgbClr val="2B3844"/>
                </a:solidFill>
                <a:latin typeface="Consolas"/>
              </a:rPr>
              <a:t>exclude</a:t>
            </a:r>
            <a:r>
              <a:rPr sz="1000" b="0" i="0" lang="en-US">
                <a:solidFill>
                  <a:srgbClr val="2B3844"/>
                </a:solidFill>
                <a:latin typeface="Segoe UI"/>
              </a:rPr>
              <a:t>, </a:t>
            </a:r>
            <a:r>
              <a:rPr sz="1000" b="0" i="0" lang="en-US">
                <a:solidFill>
                  <a:srgbClr val="2B3844"/>
                </a:solidFill>
                <a:latin typeface="Consolas"/>
              </a:rPr>
              <a:t>show_role</a:t>
            </a:r>
            <a:r>
              <a:rPr sz="1000" b="0" i="0" lang="en-US">
                <a:solidFill>
                  <a:srgbClr val="2B3844"/>
                </a:solidFill>
                <a:latin typeface="Segoe UI"/>
              </a:rPr>
              <a:t>, </a:t>
            </a:r>
            <a:r>
              <a:rPr sz="1000" b="0" i="0" lang="en-US">
                <a:solidFill>
                  <a:srgbClr val="2B3844"/>
                </a:solidFill>
                <a:latin typeface="Consolas"/>
              </a:rPr>
              <a:t>show_position</a:t>
            </a:r>
            <a:r>
              <a:rPr sz="1000" b="0" i="0" lang="en-US">
                <a:solidFill>
                  <a:srgbClr val="2B3844"/>
                </a:solidFill>
                <a:latin typeface="Segoe UI"/>
              </a:rPr>
              <a:t>, </a:t>
            </a:r>
            <a:r>
              <a:rPr sz="1000" b="0" i="0" lang="en-US">
                <a:solidFill>
                  <a:srgbClr val="2B3844"/>
                </a:solidFill>
                <a:latin typeface="Consolas"/>
              </a:rPr>
              <a:t>show_company</a:t>
            </a:r>
            <a:r>
              <a:rPr sz="1000" b="0" i="0" lang="en-US">
                <a:solidFill>
                  <a:srgbClr val="2B3844"/>
                </a:solidFill>
                <a:latin typeface="Segoe UI"/>
              </a:rPr>
              <a:t>, </a:t>
            </a:r>
            <a:r>
              <a:rPr sz="1000" b="0" i="0" lang="en-US">
                <a:solidFill>
                  <a:srgbClr val="2B3844"/>
                </a:solidFill>
                <a:latin typeface="Consolas"/>
              </a:rPr>
              <a:t>link</a:t>
            </a:r>
            <a:r>
              <a:rPr sz="1000" b="0" i="0" lang="en-US">
                <a:solidFill>
                  <a:srgbClr val="2B3844"/>
                </a:solidFill>
                <a:latin typeface="Segoe UI"/>
              </a:rPr>
              <a:t>, </a:t>
            </a:r>
            <a:r>
              <a:rPr sz="1000" b="0" i="0" lang="en-US">
                <a:solidFill>
                  <a:srgbClr val="2B3844"/>
                </a:solidFill>
                <a:latin typeface="Consolas"/>
              </a:rPr>
              <a:t>empty_text</a:t>
            </a:r>
            <a:r>
              <a:rPr sz="1000" b="0" i="0" lang="en-US">
                <a:solidFill>
                  <a:srgbClr val="2B3844"/>
                </a:solidFill>
                <a:latin typeface="Segoe UI"/>
              </a:rPr>
              <a:t> as well as </a:t>
            </a:r>
            <a:r>
              <a:rPr sz="1000" b="0" i="0" lang="en-US">
                <a:solidFill>
                  <a:srgbClr val="2B3844"/>
                </a:solidFill>
                <a:latin typeface="Consolas"/>
              </a:rPr>
              <a:t>detail_view</a:t>
            </a:r>
            <a:r>
              <a:rPr sz="1000" b="0" i="0" lang="en-US">
                <a:solidFill>
                  <a:srgbClr val="2B3844"/>
                </a:solidFill>
                <a:latin typeface="Segoe UI"/>
              </a:rPr>
              <a:t>, </a:t>
            </a:r>
            <a:r>
              <a:rPr sz="1000" b="0" i="0" lang="en-US">
                <a:solidFill>
                  <a:srgbClr val="2B3844"/>
                </a:solidFill>
                <a:latin typeface="Consolas"/>
              </a:rPr>
              <a:t>show_events</a:t>
            </a:r>
            <a:r>
              <a:rPr sz="1000" b="0" i="0" lang="en-US">
                <a:solidFill>
                  <a:srgbClr val="2B3844"/>
                </a:solidFill>
                <a:latin typeface="Segoe UI"/>
              </a:rPr>
              <a:t> / </a:t>
            </a:r>
            <a:r>
              <a:rPr sz="1000" b="0" i="0" lang="en-US">
                <a:solidFill>
                  <a:srgbClr val="2B3844"/>
                </a:solidFill>
                <a:latin typeface="Consolas"/>
              </a:rPr>
              <a:t>show_booths</a:t>
            </a:r>
            <a:r>
              <a:rPr sz="1000" b="0" i="0" lang="en-US">
                <a:solidFill>
                  <a:srgbClr val="2B3844"/>
                </a:solidFill>
                <a:latin typeface="Segoe UI"/>
              </a:rPr>
              <a:t> and </a:t>
            </a:r>
            <a:r>
              <a:rPr sz="1000" b="0" i="0" lang="en-US">
                <a:solidFill>
                  <a:srgbClr val="2B3844"/>
                </a:solidFill>
                <a:latin typeface="Consolas"/>
              </a:rPr>
              <a:t>smart_events</a:t>
            </a:r>
            <a:r>
              <a:rPr sz="1000" b="0" i="0" lang="en-US">
                <a:solidFill>
                  <a:srgbClr val="2B3844"/>
                </a:solidFill>
                <a:latin typeface="Segoe UI"/>
              </a:rPr>
              <a:t> / </a:t>
            </a:r>
            <a:r>
              <a:rPr sz="1000" b="0" i="0" lang="en-US">
                <a:solidFill>
                  <a:srgbClr val="2B3844"/>
                </a:solidFill>
                <a:latin typeface="Consolas"/>
              </a:rPr>
              <a:t>smart_booths</a:t>
            </a:r>
            <a:r>
              <a:rPr sz="1000" b="0" i="0" lang="en-US">
                <a:solidFill>
                  <a:srgbClr val="2B3844"/>
                </a:solidFill>
                <a:latin typeface="Segoe UI"/>
              </a:rPr>
              <a:t> for the speaker page. The shortcode generator assembles the line for you.</a:t>
            </a:r>
          </a:p>
        </p:txBody>
      </p:sp>
      <p:sp>
        <p:nvSpPr>
          <p:cNvPr id="72" name="Rectangle 7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74" name="TextBox 7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98 / 140</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7.6 · SPEAKER DIRECTORY</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speaker directory: search, filter, group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605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https://my-congress.com/speakers</a:t>
            </a:r>
          </a:p>
        </p:txBody>
      </p:sp>
      <p:sp>
        <p:nvSpPr>
          <p:cNvPr id="13" name="TextBox 12"/>
          <p:cNvSpPr txBox="1"/>
          <p:nvPr/>
        </p:nvSpPr>
        <p:spPr>
          <a:xfrm>
            <a:off x="768096" y="1810512"/>
            <a:ext cx="2743200" cy="201168"/>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Speakers</a:t>
            </a:r>
          </a:p>
        </p:txBody>
      </p:sp>
      <p:sp>
        <p:nvSpPr>
          <p:cNvPr id="14" name="Rounded Rectangle 13"/>
          <p:cNvSpPr/>
          <p:nvPr/>
        </p:nvSpPr>
        <p:spPr>
          <a:xfrm>
            <a:off x="768096" y="2139696"/>
            <a:ext cx="5907024" cy="384048"/>
          </a:xfrm>
          <a:prstGeom prst="roundRect">
            <a:avLst>
              <a:gd name="adj" fmla="val 8000"/>
            </a:avLst>
          </a:prstGeom>
          <a:solidFill>
            <a:srgbClr val="FFF8F0"/>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859536" y="2212848"/>
            <a:ext cx="1828800" cy="237744"/>
          </a:xfrm>
          <a:prstGeom prst="roundRect">
            <a:avLst>
              <a:gd name="adj" fmla="val 3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Oval 15"/>
          <p:cNvSpPr/>
          <p:nvPr/>
        </p:nvSpPr>
        <p:spPr>
          <a:xfrm>
            <a:off x="950976" y="2276856"/>
            <a:ext cx="109728" cy="109728"/>
          </a:xfrm>
          <a:prstGeom prst="ellipse">
            <a:avLst/>
          </a:prstGeom>
          <a:solidFill>
            <a:srgbClr val="FFFFFF"/>
          </a:solidFill>
          <a:ln w="1270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133856" y="2263140"/>
            <a:ext cx="1463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Search...</a:t>
            </a:r>
          </a:p>
        </p:txBody>
      </p:sp>
      <p:sp>
        <p:nvSpPr>
          <p:cNvPr id="18" name="Rounded Rectangle 17"/>
          <p:cNvSpPr/>
          <p:nvPr/>
        </p:nvSpPr>
        <p:spPr>
          <a:xfrm>
            <a:off x="2798064" y="2212848"/>
            <a:ext cx="1371600" cy="237744"/>
          </a:xfrm>
          <a:prstGeom prst="roundRect">
            <a:avLst>
              <a:gd name="adj" fmla="val 30000"/>
            </a:avLst>
          </a:prstGeom>
          <a:solidFill>
            <a:srgbClr val="FFFFFF"/>
          </a:solidFill>
          <a:ln w="1270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2889503" y="2263140"/>
            <a:ext cx="1188720"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All Roles  ▾</a:t>
            </a:r>
          </a:p>
        </p:txBody>
      </p:sp>
      <p:sp>
        <p:nvSpPr>
          <p:cNvPr id="20" name="Rounded Rectangle 19"/>
          <p:cNvSpPr/>
          <p:nvPr/>
        </p:nvSpPr>
        <p:spPr>
          <a:xfrm>
            <a:off x="4279392" y="2212848"/>
            <a:ext cx="1152144"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279392" y="2258568"/>
            <a:ext cx="1152144"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Reset filter</a:t>
            </a:r>
          </a:p>
        </p:txBody>
      </p:sp>
      <p:sp>
        <p:nvSpPr>
          <p:cNvPr id="22" name="Rounded Rectangle 21"/>
          <p:cNvSpPr/>
          <p:nvPr/>
        </p:nvSpPr>
        <p:spPr>
          <a:xfrm>
            <a:off x="5559552" y="2212848"/>
            <a:ext cx="512064" cy="237744"/>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559552" y="2263140"/>
            <a:ext cx="512064"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Grid</a:t>
            </a:r>
          </a:p>
        </p:txBody>
      </p:sp>
      <p:sp>
        <p:nvSpPr>
          <p:cNvPr id="24" name="Rounded Rectangle 23"/>
          <p:cNvSpPr/>
          <p:nvPr/>
        </p:nvSpPr>
        <p:spPr>
          <a:xfrm>
            <a:off x="6108192" y="2212848"/>
            <a:ext cx="51206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108192" y="2263140"/>
            <a:ext cx="512064"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List</a:t>
            </a:r>
          </a:p>
        </p:txBody>
      </p:sp>
      <p:sp>
        <p:nvSpPr>
          <p:cNvPr id="26" name="TextBox 25"/>
          <p:cNvSpPr txBox="1"/>
          <p:nvPr/>
        </p:nvSpPr>
        <p:spPr>
          <a:xfrm>
            <a:off x="768096" y="2688336"/>
            <a:ext cx="274320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Moderation</a:t>
            </a:r>
          </a:p>
        </p:txBody>
      </p:sp>
      <p:sp>
        <p:nvSpPr>
          <p:cNvPr id="27" name="Rectangle 26"/>
          <p:cNvSpPr/>
          <p:nvPr/>
        </p:nvSpPr>
        <p:spPr>
          <a:xfrm>
            <a:off x="768096" y="2907792"/>
            <a:ext cx="5907024"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ounded Rectangle 27"/>
          <p:cNvSpPr/>
          <p:nvPr/>
        </p:nvSpPr>
        <p:spPr>
          <a:xfrm>
            <a:off x="768096" y="2999232"/>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822959" y="3054096"/>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2959" y="3566160"/>
            <a:ext cx="1298448" cy="128016"/>
          </a:xfrm>
          <a:prstGeom prst="rect">
            <a:avLst/>
          </a:prstGeom>
          <a:noFill/>
        </p:spPr>
        <p:txBody>
          <a:bodyPr wrap="square" lIns="0" rIns="0" tIns="0" bIns="0" anchor="t">
            <a:spAutoFit/>
          </a:bodyPr>
          <a:lstStyle/>
          <a:p>
            <a:pPr algn="ctr">
              <a:lnSpc>
                <a:spcPct val="100000"/>
              </a:lnSpc>
            </a:pPr>
            <a:r>
              <a:rPr sz="650" b="1" i="0" lang="en-US">
                <a:solidFill>
                  <a:srgbClr val="0B3A5D"/>
                </a:solidFill>
                <a:latin typeface="Segoe UI"/>
              </a:rPr>
              <a:t>Jane Doe</a:t>
            </a:r>
          </a:p>
        </p:txBody>
      </p:sp>
      <p:sp>
        <p:nvSpPr>
          <p:cNvPr id="31" name="TextBox 30"/>
          <p:cNvSpPr txBox="1"/>
          <p:nvPr/>
        </p:nvSpPr>
        <p:spPr>
          <a:xfrm>
            <a:off x="822959" y="3694176"/>
            <a:ext cx="1298448" cy="118872"/>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Moderation</a:t>
            </a:r>
          </a:p>
        </p:txBody>
      </p:sp>
      <p:sp>
        <p:nvSpPr>
          <p:cNvPr id="32" name="Rounded Rectangle 31"/>
          <p:cNvSpPr/>
          <p:nvPr/>
        </p:nvSpPr>
        <p:spPr>
          <a:xfrm>
            <a:off x="2267712" y="2999232"/>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2322576" y="3054096"/>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22576" y="3566160"/>
            <a:ext cx="1298448" cy="128016"/>
          </a:xfrm>
          <a:prstGeom prst="rect">
            <a:avLst/>
          </a:prstGeom>
          <a:noFill/>
        </p:spPr>
        <p:txBody>
          <a:bodyPr wrap="square" lIns="0" rIns="0" tIns="0" bIns="0" anchor="t">
            <a:spAutoFit/>
          </a:bodyPr>
          <a:lstStyle/>
          <a:p>
            <a:pPr algn="ctr">
              <a:lnSpc>
                <a:spcPct val="100000"/>
              </a:lnSpc>
            </a:pPr>
            <a:r>
              <a:rPr sz="650" b="1" i="0" lang="en-US">
                <a:solidFill>
                  <a:srgbClr val="0B3A5D"/>
                </a:solidFill>
                <a:latin typeface="Segoe UI"/>
              </a:rPr>
              <a:t>John Smith</a:t>
            </a:r>
          </a:p>
        </p:txBody>
      </p:sp>
      <p:sp>
        <p:nvSpPr>
          <p:cNvPr id="35" name="TextBox 34"/>
          <p:cNvSpPr txBox="1"/>
          <p:nvPr/>
        </p:nvSpPr>
        <p:spPr>
          <a:xfrm>
            <a:off x="2322576" y="3694176"/>
            <a:ext cx="1298448" cy="118872"/>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Moderation</a:t>
            </a:r>
          </a:p>
        </p:txBody>
      </p:sp>
      <p:sp>
        <p:nvSpPr>
          <p:cNvPr id="36" name="TextBox 35"/>
          <p:cNvSpPr txBox="1"/>
          <p:nvPr/>
        </p:nvSpPr>
        <p:spPr>
          <a:xfrm>
            <a:off x="768096" y="3986784"/>
            <a:ext cx="274320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Speakers</a:t>
            </a:r>
          </a:p>
        </p:txBody>
      </p:sp>
      <p:sp>
        <p:nvSpPr>
          <p:cNvPr id="37" name="Rectangle 36"/>
          <p:cNvSpPr/>
          <p:nvPr/>
        </p:nvSpPr>
        <p:spPr>
          <a:xfrm>
            <a:off x="768096" y="4206240"/>
            <a:ext cx="5907024"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768096"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822959"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822959" y="4864608"/>
            <a:ext cx="1298448" cy="128016"/>
          </a:xfrm>
          <a:prstGeom prst="rect">
            <a:avLst/>
          </a:prstGeom>
          <a:noFill/>
        </p:spPr>
        <p:txBody>
          <a:bodyPr wrap="square" lIns="0" rIns="0" tIns="0" bIns="0" anchor="t">
            <a:spAutoFit/>
          </a:bodyPr>
          <a:lstStyle/>
          <a:p>
            <a:pPr algn="ctr">
              <a:lnSpc>
                <a:spcPct val="100000"/>
              </a:lnSpc>
            </a:pPr>
            <a:r>
              <a:rPr sz="650" b="1" i="0" lang="en-US">
                <a:solidFill>
                  <a:srgbClr val="0B3A5D"/>
                </a:solidFill>
                <a:latin typeface="Segoe UI"/>
              </a:rPr>
              <a:t>Dr Anna Berg</a:t>
            </a:r>
          </a:p>
        </p:txBody>
      </p:sp>
      <p:sp>
        <p:nvSpPr>
          <p:cNvPr id="41" name="TextBox 40"/>
          <p:cNvSpPr txBox="1"/>
          <p:nvPr/>
        </p:nvSpPr>
        <p:spPr>
          <a:xfrm>
            <a:off x="822959" y="4992624"/>
            <a:ext cx="1298448" cy="118872"/>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Speakers</a:t>
            </a:r>
          </a:p>
        </p:txBody>
      </p:sp>
      <p:sp>
        <p:nvSpPr>
          <p:cNvPr id="42" name="Rounded Rectangle 41"/>
          <p:cNvSpPr/>
          <p:nvPr/>
        </p:nvSpPr>
        <p:spPr>
          <a:xfrm>
            <a:off x="2267712"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322576"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22576" y="4864608"/>
            <a:ext cx="1298448" cy="128016"/>
          </a:xfrm>
          <a:prstGeom prst="rect">
            <a:avLst/>
          </a:prstGeom>
          <a:noFill/>
        </p:spPr>
        <p:txBody>
          <a:bodyPr wrap="square" lIns="0" rIns="0" tIns="0" bIns="0" anchor="t">
            <a:spAutoFit/>
          </a:bodyPr>
          <a:lstStyle/>
          <a:p>
            <a:pPr algn="ctr">
              <a:lnSpc>
                <a:spcPct val="100000"/>
              </a:lnSpc>
            </a:pPr>
            <a:r>
              <a:rPr sz="650" b="1" i="0" lang="en-US">
                <a:solidFill>
                  <a:srgbClr val="0B3A5D"/>
                </a:solidFill>
                <a:latin typeface="Segoe UI"/>
              </a:rPr>
              <a:t>Tom Sample</a:t>
            </a:r>
          </a:p>
        </p:txBody>
      </p:sp>
      <p:sp>
        <p:nvSpPr>
          <p:cNvPr id="45" name="TextBox 44"/>
          <p:cNvSpPr txBox="1"/>
          <p:nvPr/>
        </p:nvSpPr>
        <p:spPr>
          <a:xfrm>
            <a:off x="2322576" y="4992624"/>
            <a:ext cx="1298448" cy="118872"/>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Speakers</a:t>
            </a:r>
          </a:p>
        </p:txBody>
      </p:sp>
      <p:sp>
        <p:nvSpPr>
          <p:cNvPr id="46" name="Rounded Rectangle 45"/>
          <p:cNvSpPr/>
          <p:nvPr/>
        </p:nvSpPr>
        <p:spPr>
          <a:xfrm>
            <a:off x="3767328"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3822192"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3822192" y="4864608"/>
            <a:ext cx="1298448" cy="128016"/>
          </a:xfrm>
          <a:prstGeom prst="rect">
            <a:avLst/>
          </a:prstGeom>
          <a:noFill/>
        </p:spPr>
        <p:txBody>
          <a:bodyPr wrap="square" lIns="0" rIns="0" tIns="0" bIns="0" anchor="t">
            <a:spAutoFit/>
          </a:bodyPr>
          <a:lstStyle/>
          <a:p>
            <a:pPr algn="ctr">
              <a:lnSpc>
                <a:spcPct val="100000"/>
              </a:lnSpc>
            </a:pPr>
            <a:r>
              <a:rPr sz="650" b="1" i="0" lang="en-US">
                <a:solidFill>
                  <a:srgbClr val="0B3A5D"/>
                </a:solidFill>
                <a:latin typeface="Segoe UI"/>
              </a:rPr>
              <a:t>Lea Stone</a:t>
            </a:r>
          </a:p>
        </p:txBody>
      </p:sp>
      <p:sp>
        <p:nvSpPr>
          <p:cNvPr id="49" name="TextBox 48"/>
          <p:cNvSpPr txBox="1"/>
          <p:nvPr/>
        </p:nvSpPr>
        <p:spPr>
          <a:xfrm>
            <a:off x="3822192" y="4992624"/>
            <a:ext cx="1298448" cy="118872"/>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Speakers</a:t>
            </a:r>
          </a:p>
        </p:txBody>
      </p:sp>
      <p:sp>
        <p:nvSpPr>
          <p:cNvPr id="50" name="Rounded Rectangle 49"/>
          <p:cNvSpPr/>
          <p:nvPr/>
        </p:nvSpPr>
        <p:spPr>
          <a:xfrm>
            <a:off x="2798064" y="2487168"/>
            <a:ext cx="1554480" cy="111556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2871216" y="2560320"/>
            <a:ext cx="1408176" cy="20116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926080" y="2592324"/>
            <a:ext cx="1280160" cy="137160"/>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a:t>
            </a:r>
          </a:p>
        </p:txBody>
      </p:sp>
      <p:sp>
        <p:nvSpPr>
          <p:cNvPr id="53" name="Rectangle 52"/>
          <p:cNvSpPr/>
          <p:nvPr/>
        </p:nvSpPr>
        <p:spPr>
          <a:xfrm>
            <a:off x="2907792" y="2852928"/>
            <a:ext cx="109728" cy="109728"/>
          </a:xfrm>
          <a:prstGeom prst="rect">
            <a:avLst/>
          </a:prstGeom>
          <a:solidFill>
            <a:srgbClr val="C25708"/>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3090672" y="2834640"/>
            <a:ext cx="1188720"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Moderation</a:t>
            </a:r>
          </a:p>
        </p:txBody>
      </p:sp>
      <p:sp>
        <p:nvSpPr>
          <p:cNvPr id="55" name="Rectangle 54"/>
          <p:cNvSpPr/>
          <p:nvPr/>
        </p:nvSpPr>
        <p:spPr>
          <a:xfrm>
            <a:off x="2907792" y="3035808"/>
            <a:ext cx="109728" cy="109728"/>
          </a:xfrm>
          <a:prstGeom prst="rect">
            <a:avLst/>
          </a:prstGeom>
          <a:solidFill>
            <a:srgbClr val="C25708"/>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090672" y="3017520"/>
            <a:ext cx="1188720"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Speakers</a:t>
            </a:r>
          </a:p>
        </p:txBody>
      </p:sp>
      <p:sp>
        <p:nvSpPr>
          <p:cNvPr id="57" name="Rectangle 56"/>
          <p:cNvSpPr/>
          <p:nvPr/>
        </p:nvSpPr>
        <p:spPr>
          <a:xfrm>
            <a:off x="2907792" y="3218688"/>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3090672" y="3200400"/>
            <a:ext cx="1188720"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Musicians</a:t>
            </a:r>
          </a:p>
        </p:txBody>
      </p:sp>
      <p:sp>
        <p:nvSpPr>
          <p:cNvPr id="59" name="Rectangle 58"/>
          <p:cNvSpPr/>
          <p:nvPr/>
        </p:nvSpPr>
        <p:spPr>
          <a:xfrm>
            <a:off x="2907792" y="3401568"/>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3090672" y="3383280"/>
            <a:ext cx="1188720"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Other</a:t>
            </a:r>
          </a:p>
        </p:txBody>
      </p:sp>
      <p:sp>
        <p:nvSpPr>
          <p:cNvPr id="61" name="TextBox 6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guests do here</a:t>
            </a:r>
          </a:p>
        </p:txBody>
      </p:sp>
      <p:sp>
        <p:nvSpPr>
          <p:cNvPr id="62" name="TextBox 61"/>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Search</a:t>
            </a:r>
          </a:p>
        </p:txBody>
      </p:sp>
      <p:sp>
        <p:nvSpPr>
          <p:cNvPr id="63" name="TextBox 62"/>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search field as in the calendar – it finds name, role, position and company.</a:t>
            </a:r>
          </a:p>
        </p:txBody>
      </p:sp>
      <p:sp>
        <p:nvSpPr>
          <p:cNvPr id="64" name="TextBox 63"/>
          <p:cNvSpPr txBox="1"/>
          <p:nvPr/>
        </p:nvSpPr>
        <p:spPr>
          <a:xfrm>
            <a:off x="7287768" y="2486406"/>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Role filter</a:t>
            </a:r>
          </a:p>
        </p:txBody>
      </p:sp>
      <p:sp>
        <p:nvSpPr>
          <p:cNvPr id="65" name="TextBox 64"/>
          <p:cNvSpPr txBox="1"/>
          <p:nvPr/>
        </p:nvSpPr>
        <p:spPr>
          <a:xfrm>
            <a:off x="7287768" y="2706116"/>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multiple selection “All Roles” with its own search; speakers without a role appear under “Other”.</a:t>
            </a:r>
          </a:p>
        </p:txBody>
      </p:sp>
      <p:sp>
        <p:nvSpPr>
          <p:cNvPr id="66" name="TextBox 65"/>
          <p:cNvSpPr txBox="1"/>
          <p:nvPr/>
        </p:nvSpPr>
        <p:spPr>
          <a:xfrm>
            <a:off x="7287768" y="3235452"/>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Grouped by role</a:t>
            </a:r>
          </a:p>
        </p:txBody>
      </p:sp>
      <p:sp>
        <p:nvSpPr>
          <p:cNvPr id="67" name="TextBox 66"/>
          <p:cNvSpPr txBox="1"/>
          <p:nvPr/>
        </p:nvSpPr>
        <p:spPr>
          <a:xfrm>
            <a:off x="7287768" y="3455161"/>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heading per role, alphabetical – sorted by name within.</a:t>
            </a:r>
          </a:p>
        </p:txBody>
      </p:sp>
      <p:sp>
        <p:nvSpPr>
          <p:cNvPr id="68" name="TextBox 67"/>
          <p:cNvSpPr txBox="1"/>
          <p:nvPr/>
        </p:nvSpPr>
        <p:spPr>
          <a:xfrm>
            <a:off x="7287768" y="3829557"/>
            <a:ext cx="43369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Grid (Desktop) / List (Mobile)</a:t>
            </a:r>
          </a:p>
        </p:txBody>
      </p:sp>
      <p:sp>
        <p:nvSpPr>
          <p:cNvPr id="69" name="TextBox 68"/>
          <p:cNvSpPr txBox="1"/>
          <p:nvPr/>
        </p:nvSpPr>
        <p:spPr>
          <a:xfrm>
            <a:off x="7287768" y="4049267"/>
            <a:ext cx="43369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Tiles with a switcher on a computer, automatically a list on a phone.</a:t>
            </a:r>
          </a:p>
        </p:txBody>
      </p:sp>
      <p:sp>
        <p:nvSpPr>
          <p:cNvPr id="70" name="Rectangle 6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3" name="TextBox 7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Globally under </a:t>
            </a:r>
            <a:r>
              <a:rPr sz="1000" b="0" i="0" lang="en-US">
                <a:solidFill>
                  <a:srgbClr val="2B3844"/>
                </a:solidFill>
                <a:latin typeface="Consolas"/>
              </a:rPr>
              <a:t>Settings → Design &amp; Options</a:t>
            </a:r>
            <a:r>
              <a:rPr sz="1000" b="0" i="0" lang="en-US">
                <a:solidFill>
                  <a:srgbClr val="2B3844"/>
                </a:solidFill>
                <a:latin typeface="Segoe UI"/>
              </a:rPr>
              <a:t>, block “Speakers &amp; Speaker Directory”; per embed with </a:t>
            </a:r>
            <a:r>
              <a:rPr sz="1000" b="0" i="0" lang="en-US">
                <a:solidFill>
                  <a:srgbClr val="2B3844"/>
                </a:solidFill>
                <a:latin typeface="Consolas"/>
              </a:rPr>
              <a:t>search</a:t>
            </a:r>
            <a:r>
              <a:rPr sz="1000" b="0" i="0" lang="en-US">
                <a:solidFill>
                  <a:srgbClr val="2B3844"/>
                </a:solidFill>
                <a:latin typeface="Segoe UI"/>
              </a:rPr>
              <a:t>, </a:t>
            </a:r>
            <a:r>
              <a:rPr sz="1000" b="0" i="0" lang="en-US">
                <a:solidFill>
                  <a:srgbClr val="2B3844"/>
                </a:solidFill>
                <a:latin typeface="Consolas"/>
              </a:rPr>
              <a:t>group_by</a:t>
            </a:r>
            <a:r>
              <a:rPr sz="1000" b="0" i="0" lang="en-US">
                <a:solidFill>
                  <a:srgbClr val="2B3844"/>
                </a:solidFill>
                <a:latin typeface="Segoe UI"/>
              </a:rPr>
              <a:t>, </a:t>
            </a:r>
            <a:r>
              <a:rPr sz="1000" b="0" i="0" lang="en-US">
                <a:solidFill>
                  <a:srgbClr val="2B3844"/>
                </a:solidFill>
                <a:latin typeface="Consolas"/>
              </a:rPr>
              <a:t>layout</a:t>
            </a:r>
            <a:r>
              <a:rPr sz="1000" b="0" i="0" lang="en-US">
                <a:solidFill>
                  <a:srgbClr val="2B3844"/>
                </a:solidFill>
                <a:latin typeface="Segoe UI"/>
              </a:rPr>
              <a:t>, </a:t>
            </a:r>
            <a:r>
              <a:rPr sz="1000" b="0" i="0" lang="en-US">
                <a:solidFill>
                  <a:srgbClr val="2B3844"/>
                </a:solidFill>
                <a:latin typeface="Consolas"/>
              </a:rPr>
              <a:t>show_view_toggles</a:t>
            </a:r>
            <a:r>
              <a:rPr sz="1000" b="0" i="0" lang="en-US">
                <a:solidFill>
                  <a:srgbClr val="2B3844"/>
                </a:solidFill>
                <a:latin typeface="Segoe UI"/>
              </a:rPr>
              <a:t> and </a:t>
            </a:r>
            <a:r>
              <a:rPr sz="1000" b="0" i="0" lang="en-US">
                <a:solidFill>
                  <a:srgbClr val="2B3844"/>
                </a:solidFill>
                <a:latin typeface="Consolas"/>
              </a:rPr>
              <a:t>floating_search</a:t>
            </a:r>
            <a:r>
              <a:rPr sz="1000" b="0" i="0" lang="en-US">
                <a:solidFill>
                  <a:srgbClr val="2B3844"/>
                </a:solidFill>
                <a:latin typeface="Segoe UI"/>
              </a:rPr>
              <a:t>. If nothing matches, “No speakers found.” appears.</a:t>
            </a:r>
          </a:p>
        </p:txBody>
      </p:sp>
      <p:sp>
        <p:nvSpPr>
          <p:cNvPr id="74" name="Rectangle 7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76" name="TextBox 7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99 / 140</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Maintaining speakers in a spreadsheet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a:t>
            </a:r>
            <a:r>
              <a:rPr sz="1300" b="1" i="0" lang="en-US">
                <a:solidFill>
                  <a:srgbClr val="0B3A5D"/>
                </a:solidFill>
                <a:latin typeface="Consolas"/>
              </a:rPr>
              <a:t>speakers</a:t>
            </a:r>
            <a:r>
              <a:rPr sz="1300" b="1" i="0" lang="en-US">
                <a:solidFill>
                  <a:srgbClr val="0B3A5D"/>
                </a:solidFill>
                <a:latin typeface="Segoe UI"/>
              </a:rPr>
              <a:t> column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It hangs at the end of the familiar events file and contains everyone </a:t>
            </a:r>
            <a:r>
              <a:rPr sz="1050" b="1" i="0" lang="en-US">
                <a:solidFill>
                  <a:srgbClr val="3B4A57"/>
                </a:solidFill>
                <a:latin typeface="Segoe UI"/>
              </a:rPr>
              <a:t>from the second person onwards</a:t>
            </a:r>
            <a:r>
              <a:rPr sz="1050" b="0" i="0" lang="en-US">
                <a:solidFill>
                  <a:srgbClr val="3B4A57"/>
                </a:solidFill>
                <a:latin typeface="Segoe UI"/>
              </a:rPr>
              <a:t>. Separate several with a semicolon, and role, position and company with a vertical bar.</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chapter 8</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separate speaker file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second area under </a:t>
            </a:r>
            <a:r>
              <a:rPr sz="1050" b="0" i="0" lang="en-US">
                <a:solidFill>
                  <a:srgbClr val="3B4A57"/>
                </a:solidFill>
                <a:latin typeface="Consolas"/>
              </a:rPr>
              <a:t>Import / Export</a:t>
            </a:r>
            <a:r>
              <a:rPr sz="1050" b="0" i="0" lang="en-US">
                <a:solidFill>
                  <a:srgbClr val="3B4A57"/>
                </a:solidFill>
                <a:latin typeface="Segoe UI"/>
              </a:rPr>
              <a:t> with a sample template of its own: 39 columns including </a:t>
            </a:r>
            <a:r>
              <a:rPr sz="1050" b="0" i="0" lang="en-US">
                <a:solidFill>
                  <a:srgbClr val="3B4A57"/>
                </a:solidFill>
                <a:latin typeface="Consolas"/>
              </a:rPr>
              <a:t>status</a:t>
            </a:r>
            <a:r>
              <a:rPr sz="1050" b="0" i="0" lang="en-US">
                <a:solidFill>
                  <a:srgbClr val="3B4A57"/>
                </a:solidFill>
                <a:latin typeface="Segoe UI"/>
              </a:rPr>
              <a:t>, only the name is mandatory. Empty cells delete nothing – a table with name and company leaves everything else untouched.</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Drafts included in the export</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Speakers first, then the programme</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Only then does the </a:t>
            </a:r>
            <a:r>
              <a:rPr sz="1050" b="0" i="0" lang="en-US">
                <a:solidFill>
                  <a:srgbClr val="3B4A57"/>
                </a:solidFill>
                <a:latin typeface="Consolas"/>
              </a:rPr>
              <a:t>speakers</a:t>
            </a:r>
            <a:r>
              <a:rPr sz="1050" b="0" i="0" lang="en-US">
                <a:solidFill>
                  <a:srgbClr val="3B4A57"/>
                </a:solidFill>
                <a:latin typeface="Segoe UI"/>
              </a:rPr>
              <a:t> column find the records to link to. Otherwise the names end up as plain text and have to be linked by hand.</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The most important rule</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a:t>
            </a:r>
            <a:r>
              <a:rPr sz="1000" b="1" i="0" lang="en-US">
                <a:solidFill>
                  <a:srgbClr val="2B3844"/>
                </a:solidFill>
                <a:latin typeface="Segoe UI"/>
              </a:rPr>
              <a:t>filled</a:t>
            </a:r>
            <a:r>
              <a:rPr sz="1000" b="0" i="0" lang="en-US">
                <a:solidFill>
                  <a:srgbClr val="2B3844"/>
                </a:solidFill>
                <a:latin typeface="Segoe UI"/>
              </a:rPr>
              <a:t> </a:t>
            </a:r>
            <a:r>
              <a:rPr sz="1000" b="0" i="0" lang="en-US">
                <a:solidFill>
                  <a:srgbClr val="2B3844"/>
                </a:solidFill>
                <a:latin typeface="Consolas"/>
              </a:rPr>
              <a:t>speakers</a:t>
            </a:r>
            <a:r>
              <a:rPr sz="1000" b="0" i="0" lang="en-US">
                <a:solidFill>
                  <a:srgbClr val="2B3844"/>
                </a:solidFill>
                <a:latin typeface="Segoe UI"/>
              </a:rPr>
              <a:t> cell replaces the previous list of further speakers. An </a:t>
            </a:r>
            <a:r>
              <a:rPr sz="1000" b="1" i="0" lang="en-US">
                <a:solidFill>
                  <a:srgbClr val="2B3844"/>
                </a:solidFill>
                <a:latin typeface="Segoe UI"/>
              </a:rPr>
              <a:t>empty</a:t>
            </a:r>
            <a:r>
              <a:rPr sz="1000" b="0" i="0" lang="en-US">
                <a:solidFill>
                  <a:srgbClr val="2B3844"/>
                </a:solidFill>
                <a:latin typeface="Segoe UI"/>
              </a:rPr>
              <a:t> cell or a missing column changes nothing – you remove people in the edit screen.</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Speakers and contributors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100 / 140</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8</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Import and export</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Take a whole programme from Excel – and hand it back out at any time. A PRO tool.</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When importing pays off</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procedure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columns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Avoiding duplicates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export variants</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8 · Import and export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101 / 140</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8.1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importing pays off</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From about thirty programme items onwards, a spreadsheet saves you more time than the detour costs.</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And there is a second reason: you usually receive the programme as an Excel list anyway – from the programme management, from exhibitors, from an agency. Getting that list into the right columns once is faster than filling in the same form a hundred times. You will find the interface under </a:t>
            </a:r>
            <a:r>
              <a:rPr sz="1200" b="0" i="0" lang="en-US">
                <a:solidFill>
                  <a:srgbClr val="4A5D6E"/>
                </a:solidFill>
                <a:latin typeface="Consolas"/>
              </a:rPr>
              <a:t>Events → Import / Export</a:t>
            </a:r>
            <a:r>
              <a:rPr sz="1200" b="0" i="0" lang="en-US">
                <a:solidFill>
                  <a:srgbClr val="4A5D6E"/>
                </a:solidFill>
                <a:latin typeface="Segoe UI"/>
              </a:rPr>
              <a: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102 / 140</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procedure in five steps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Download the sample</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Under “Import / Export” download the sample file. It contains every column and two example rows.</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Fill it in in Excel</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Enter your programme data into the existing columns. You may delete columns you do not need.</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Save as UTF-8</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 Excel: “CSV UTF-8 (Comma delimited)”. This is the single most important step.</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Upload</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Select the file, optionally choose a target event, import.</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Check the dashboard</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The data quality check shows immediately if anything is missing.</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The import detects the delimiter by itself – comma, semicolon or tab. You do not have to configure anything.</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103 / 140</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three technical requirements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CSV file format</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plain spreadsheet file. Not an .xlsx file – that has to be converted first in Excel via “Save As”.</a:t>
            </a:r>
          </a:p>
        </p:txBody>
      </p:sp>
      <p:sp>
        <p:nvSpPr>
          <p:cNvPr id="10" name="Rounded Rectangle 9"/>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UTF-8 encoding</a:t>
            </a:r>
          </a:p>
        </p:txBody>
      </p:sp>
      <p:sp>
        <p:nvSpPr>
          <p:cNvPr id="13" name="TextBox 12"/>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The most common mistake.</a:t>
            </a:r>
            <a:r>
              <a:rPr sz="1050" b="0" i="0" lang="en-US">
                <a:solidFill>
                  <a:srgbClr val="3B4A57"/>
                </a:solidFill>
                <a:latin typeface="Segoe UI"/>
              </a:rPr>
              <a:t> In Excel explicitly choose “CSV UTF-8 (Comma delimited)”. The “CSV (Comma delimited)” variant destroys all accented characters.</a:t>
            </a:r>
          </a:p>
        </p:txBody>
      </p:sp>
      <p:sp>
        <p:nvSpPr>
          <p:cNvPr id="14" name="TextBox 13"/>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Where most imports fail</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header row is mandatory</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first row contains the column names – order and upper/lower case do not matter. If it is missing (no </a:t>
            </a:r>
            <a:r>
              <a:rPr sz="1050" b="0" i="0" lang="en-US">
                <a:solidFill>
                  <a:srgbClr val="3B4A57"/>
                </a:solidFill>
                <a:latin typeface="Consolas"/>
              </a:rPr>
              <a:t>title</a:t>
            </a:r>
            <a:r>
              <a:rPr sz="1050" b="0" i="0" lang="en-US">
                <a:solidFill>
                  <a:srgbClr val="3B4A57"/>
                </a:solidFill>
                <a:latin typeface="Segoe UI"/>
              </a:rPr>
              <a:t> column), the import stops with an error message.</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Never guessed by position</a:t>
            </a:r>
          </a:p>
        </p:txBody>
      </p:sp>
      <p:sp>
        <p:nvSpPr>
          <p:cNvPr id="20" name="Rectangle 19"/>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Every export from the plugin is already UTF-8 and starts with a special marker so Excel displays accented characters correctly at once. The safest route for changing existing data is therefore: export, edit in Excel, import again.</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104 / 140</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the plugin avoids duplicates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209900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209900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3137306"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First by the ID</a:t>
            </a:r>
          </a:p>
        </p:txBody>
      </p:sp>
      <p:sp>
        <p:nvSpPr>
          <p:cNvPr id="11" name="TextBox 10"/>
          <p:cNvSpPr txBox="1"/>
          <p:nvPr/>
        </p:nvSpPr>
        <p:spPr>
          <a:xfrm>
            <a:off x="713232" y="2499360"/>
            <a:ext cx="3137306"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If the </a:t>
            </a:r>
            <a:r>
              <a:rPr sz="950" b="0" i="0" lang="en-US">
                <a:solidFill>
                  <a:srgbClr val="3B4A57"/>
                </a:solidFill>
                <a:latin typeface="Consolas"/>
              </a:rPr>
              <a:t>event_id</a:t>
            </a:r>
            <a:r>
              <a:rPr sz="950" b="0" i="0" lang="en-US">
                <a:solidFill>
                  <a:srgbClr val="3B4A57"/>
                </a:solidFill>
                <a:latin typeface="Segoe UI"/>
              </a:rPr>
              <a:t> column contains a value, the plugin looks for a programme item with exactly that ID – and updates it instead of creating a new one.</a:t>
            </a:r>
          </a:p>
        </p:txBody>
      </p:sp>
      <p:sp>
        <p:nvSpPr>
          <p:cNvPr id="12" name="Right Arrow 11"/>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4380890"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4380890"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4527194" y="2240280"/>
            <a:ext cx="3137306"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Then by the title</a:t>
            </a:r>
          </a:p>
        </p:txBody>
      </p:sp>
      <p:sp>
        <p:nvSpPr>
          <p:cNvPr id="18" name="TextBox 17"/>
          <p:cNvSpPr txBox="1"/>
          <p:nvPr/>
        </p:nvSpPr>
        <p:spPr>
          <a:xfrm>
            <a:off x="4527194" y="2499360"/>
            <a:ext cx="3137306"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If no ID is given, the plugin looks for a programme item with exactly the same title – drafts included.</a:t>
            </a:r>
          </a:p>
        </p:txBody>
      </p:sp>
      <p:sp>
        <p:nvSpPr>
          <p:cNvPr id="19" name="Right Arrow 18"/>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8194852"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8194852"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972693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972693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8341156" y="2240280"/>
            <a:ext cx="3137306"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Otherwise create new</a:t>
            </a:r>
          </a:p>
        </p:txBody>
      </p:sp>
      <p:sp>
        <p:nvSpPr>
          <p:cNvPr id="25" name="TextBox 24"/>
          <p:cNvSpPr txBox="1"/>
          <p:nvPr/>
        </p:nvSpPr>
        <p:spPr>
          <a:xfrm>
            <a:off x="8341156" y="2499360"/>
            <a:ext cx="3137306"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If nothing is found, a new entry is created and the next free ID is assigned automatically.</a:t>
            </a:r>
          </a:p>
        </p:txBody>
      </p:sp>
      <p:sp>
        <p:nvSpPr>
          <p:cNvPr id="26" name="TextBox 25"/>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When assigning automatically the plugin recognises your existing numbering: if WMK2026-074 already exists, the next ID is WMK2026-075. With no precedent the count starts at EVT-001.</a:t>
            </a:r>
          </a:p>
        </p:txBody>
      </p:sp>
      <p:sp>
        <p:nvSpPr>
          <p:cNvPr id="27" name="Rectangle 26"/>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0" name="TextBox 2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Assign meaningful IDs such as </a:t>
            </a:r>
            <a:r>
              <a:rPr sz="1000" b="0" i="0" lang="en-US">
                <a:solidFill>
                  <a:srgbClr val="2B3844"/>
                </a:solidFill>
                <a:latin typeface="Consolas"/>
              </a:rPr>
              <a:t>DAY1-001</a:t>
            </a:r>
            <a:r>
              <a:rPr sz="1000" b="0" i="0" lang="en-US">
                <a:solidFill>
                  <a:srgbClr val="2B3844"/>
                </a:solidFill>
                <a:latin typeface="Segoe UI"/>
              </a:rPr>
              <a:t>. </a:t>
            </a:r>
            <a:r>
              <a:rPr sz="1000" b="1" i="0" lang="en-US">
                <a:solidFill>
                  <a:srgbClr val="2B3844"/>
                </a:solidFill>
                <a:latin typeface="Segoe UI"/>
              </a:rPr>
              <a:t>Status:</a:t>
            </a:r>
            <a:r>
              <a:rPr sz="1000" b="0" i="0" lang="en-US">
                <a:solidFill>
                  <a:srgbClr val="2B3844"/>
                </a:solidFill>
                <a:latin typeface="Segoe UI"/>
              </a:rPr>
              <a:t> only new entries are published, existing ones keep theirs – a draft stays a draft. The </a:t>
            </a:r>
            <a:r>
              <a:rPr sz="1000" b="0" i="0" lang="en-US">
                <a:solidFill>
                  <a:srgbClr val="2B3844"/>
                </a:solidFill>
                <a:latin typeface="Consolas"/>
              </a:rPr>
              <a:t>status</a:t>
            </a:r>
            <a:r>
              <a:rPr sz="1000" b="0" i="0" lang="en-US">
                <a:solidFill>
                  <a:srgbClr val="2B3844"/>
                </a:solidFill>
                <a:latin typeface="Segoe UI"/>
              </a:rPr>
              <a:t> column sets it explicitly.</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105 / 140</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import step by step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2004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29809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2249424"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Data Import / Export</a:t>
            </a:r>
          </a:p>
        </p:txBody>
      </p:sp>
      <p:sp>
        <p:nvSpPr>
          <p:cNvPr id="26" name="Rectangle 25"/>
          <p:cNvSpPr/>
          <p:nvPr/>
        </p:nvSpPr>
        <p:spPr>
          <a:xfrm>
            <a:off x="2249424" y="2103120"/>
            <a:ext cx="4517136" cy="15179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249424" y="2103120"/>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249424" y="2377440"/>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59152" y="2171700"/>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CSV Import</a:t>
            </a:r>
          </a:p>
        </p:txBody>
      </p:sp>
      <p:sp>
        <p:nvSpPr>
          <p:cNvPr id="30" name="TextBox 29"/>
          <p:cNvSpPr txBox="1"/>
          <p:nvPr/>
        </p:nvSpPr>
        <p:spPr>
          <a:xfrm>
            <a:off x="2377440" y="2505456"/>
            <a:ext cx="26418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Target event</a:t>
            </a:r>
          </a:p>
        </p:txBody>
      </p:sp>
      <p:sp>
        <p:nvSpPr>
          <p:cNvPr id="31" name="Rounded Rectangle 30"/>
          <p:cNvSpPr/>
          <p:nvPr/>
        </p:nvSpPr>
        <p:spPr>
          <a:xfrm>
            <a:off x="2377440" y="2715768"/>
            <a:ext cx="26418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468880" y="2766060"/>
            <a:ext cx="22578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From CSV or create new —</a:t>
            </a:r>
          </a:p>
        </p:txBody>
      </p:sp>
      <p:sp>
        <p:nvSpPr>
          <p:cNvPr id="33" name="TextBox 32"/>
          <p:cNvSpPr txBox="1"/>
          <p:nvPr/>
        </p:nvSpPr>
        <p:spPr>
          <a:xfrm>
            <a:off x="4799868" y="276606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4" name="TextBox 33"/>
          <p:cNvSpPr txBox="1"/>
          <p:nvPr/>
        </p:nvSpPr>
        <p:spPr>
          <a:xfrm>
            <a:off x="2377440" y="3072384"/>
            <a:ext cx="2194560"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CSV file</a:t>
            </a:r>
          </a:p>
        </p:txBody>
      </p:sp>
      <p:sp>
        <p:nvSpPr>
          <p:cNvPr id="35" name="Rounded Rectangle 34"/>
          <p:cNvSpPr/>
          <p:nvPr/>
        </p:nvSpPr>
        <p:spPr>
          <a:xfrm>
            <a:off x="2377440" y="3273552"/>
            <a:ext cx="89794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377440" y="3323844"/>
            <a:ext cx="89794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Choose file</a:t>
            </a:r>
          </a:p>
        </p:txBody>
      </p:sp>
      <p:sp>
        <p:nvSpPr>
          <p:cNvPr id="37" name="TextBox 36"/>
          <p:cNvSpPr txBox="1"/>
          <p:nvPr/>
        </p:nvSpPr>
        <p:spPr>
          <a:xfrm>
            <a:off x="3611880" y="3323844"/>
            <a:ext cx="2194560" cy="146304"/>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programme-2026.csv</a:t>
            </a:r>
          </a:p>
        </p:txBody>
      </p:sp>
      <p:sp>
        <p:nvSpPr>
          <p:cNvPr id="38" name="Rounded Rectangle 37"/>
          <p:cNvSpPr/>
          <p:nvPr/>
        </p:nvSpPr>
        <p:spPr>
          <a:xfrm>
            <a:off x="2377440" y="3602736"/>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3653028"/>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Start import</a:t>
            </a:r>
          </a:p>
        </p:txBody>
      </p:sp>
      <p:sp>
        <p:nvSpPr>
          <p:cNvPr id="40" name="Rectangle 39"/>
          <p:cNvSpPr/>
          <p:nvPr/>
        </p:nvSpPr>
        <p:spPr>
          <a:xfrm>
            <a:off x="2249424" y="3803904"/>
            <a:ext cx="4517136"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380390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407822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359152" y="3872484"/>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CSV Export</a:t>
            </a:r>
          </a:p>
        </p:txBody>
      </p:sp>
      <p:sp>
        <p:nvSpPr>
          <p:cNvPr id="44" name="Rounded Rectangle 43"/>
          <p:cNvSpPr/>
          <p:nvPr/>
        </p:nvSpPr>
        <p:spPr>
          <a:xfrm>
            <a:off x="2377440" y="4206240"/>
            <a:ext cx="1238097"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377440" y="4256531"/>
            <a:ext cx="1238097"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Export all events</a:t>
            </a:r>
          </a:p>
        </p:txBody>
      </p:sp>
      <p:sp>
        <p:nvSpPr>
          <p:cNvPr id="46" name="TextBox 45"/>
          <p:cNvSpPr txBox="1"/>
          <p:nvPr/>
        </p:nvSpPr>
        <p:spPr>
          <a:xfrm>
            <a:off x="2377440" y="4590288"/>
            <a:ext cx="1704441"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Delimiter</a:t>
            </a:r>
          </a:p>
        </p:txBody>
      </p:sp>
      <p:sp>
        <p:nvSpPr>
          <p:cNvPr id="47" name="Rounded Rectangle 46"/>
          <p:cNvSpPr/>
          <p:nvPr/>
        </p:nvSpPr>
        <p:spPr>
          <a:xfrm>
            <a:off x="2377440" y="4764024"/>
            <a:ext cx="170444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68880" y="4814316"/>
            <a:ext cx="1320393"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Semicolon</a:t>
            </a:r>
          </a:p>
        </p:txBody>
      </p:sp>
      <p:sp>
        <p:nvSpPr>
          <p:cNvPr id="49" name="TextBox 48"/>
          <p:cNvSpPr txBox="1"/>
          <p:nvPr/>
        </p:nvSpPr>
        <p:spPr>
          <a:xfrm>
            <a:off x="3862425" y="481431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0" name="Rounded Rectangle 49"/>
          <p:cNvSpPr/>
          <p:nvPr/>
        </p:nvSpPr>
        <p:spPr>
          <a:xfrm>
            <a:off x="2377440" y="5120640"/>
            <a:ext cx="140817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377440" y="5170931"/>
            <a:ext cx="14081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Download sample file</a:t>
            </a:r>
          </a:p>
        </p:txBody>
      </p:sp>
      <p:sp>
        <p:nvSpPr>
          <p:cNvPr id="52" name="Oval 51"/>
          <p:cNvSpPr/>
          <p:nvPr/>
        </p:nvSpPr>
        <p:spPr>
          <a:xfrm>
            <a:off x="2350008" y="1874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50008" y="19339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4" name="Oval 53"/>
          <p:cNvSpPr/>
          <p:nvPr/>
        </p:nvSpPr>
        <p:spPr>
          <a:xfrm>
            <a:off x="1892808" y="26060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892808" y="26654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6" name="Oval 55"/>
          <p:cNvSpPr/>
          <p:nvPr/>
        </p:nvSpPr>
        <p:spPr>
          <a:xfrm>
            <a:off x="1618488" y="3026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618488" y="30861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8" name="TextBox 57"/>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three controls</a:t>
            </a:r>
          </a:p>
        </p:txBody>
      </p:sp>
      <p:sp>
        <p:nvSpPr>
          <p:cNvPr id="59" name="TextBox 58"/>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Target event</a:t>
            </a:r>
          </a:p>
        </p:txBody>
      </p:sp>
      <p:sp>
        <p:nvSpPr>
          <p:cNvPr id="60" name="TextBox 59"/>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Choose a main event here and </a:t>
            </a:r>
            <a:r>
              <a:rPr sz="1000" b="1" i="0" lang="en-US">
                <a:solidFill>
                  <a:srgbClr val="3B4A57"/>
                </a:solidFill>
                <a:latin typeface="Segoe UI"/>
              </a:rPr>
              <a:t>all</a:t>
            </a:r>
            <a:r>
              <a:rPr sz="1000" b="0" i="0" lang="en-US">
                <a:solidFill>
                  <a:srgbClr val="3B4A57"/>
                </a:solidFill>
                <a:latin typeface="Segoe UI"/>
              </a:rPr>
              <a:t> imported rows are assigned to it – regardless of what the file says. The fastest way to hook a list without a hierarchy column into an existing structure.</a:t>
            </a:r>
          </a:p>
        </p:txBody>
      </p:sp>
      <p:sp>
        <p:nvSpPr>
          <p:cNvPr id="61" name="TextBox 60"/>
          <p:cNvSpPr txBox="1"/>
          <p:nvPr/>
        </p:nvSpPr>
        <p:spPr>
          <a:xfrm>
            <a:off x="7379208" y="264134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Choose the file</a:t>
            </a:r>
          </a:p>
        </p:txBody>
      </p:sp>
      <p:sp>
        <p:nvSpPr>
          <p:cNvPr id="62" name="TextBox 61"/>
          <p:cNvSpPr txBox="1"/>
          <p:nvPr/>
        </p:nvSpPr>
        <p:spPr>
          <a:xfrm>
            <a:off x="7379208" y="286105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Your saved CSV file.</a:t>
            </a:r>
          </a:p>
        </p:txBody>
      </p:sp>
      <p:sp>
        <p:nvSpPr>
          <p:cNvPr id="63" name="TextBox 62"/>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Import</a:t>
            </a:r>
          </a:p>
        </p:txBody>
      </p:sp>
      <p:sp>
        <p:nvSpPr>
          <p:cNvPr id="64" name="TextBox 63"/>
          <p:cNvSpPr txBox="1"/>
          <p:nvPr/>
        </p:nvSpPr>
        <p:spPr>
          <a:xfrm>
            <a:off x="7379208" y="3455162"/>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process runs through and reports at the end how many entries were created and how many updated.</a:t>
            </a:r>
          </a:p>
        </p:txBody>
      </p:sp>
      <p:sp>
        <p:nvSpPr>
          <p:cNvPr id="65" name="TextBox 64"/>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If the selection stays on “From CSV or create new”</a:t>
            </a:r>
          </a:p>
        </p:txBody>
      </p:sp>
      <p:sp>
        <p:nvSpPr>
          <p:cNvPr id="66" name="TextBox 65"/>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file decides the assignment.</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106 / 140</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8.6 · BASICS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mandatory columns and the most important basics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30762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Column</a:t>
            </a:r>
          </a:p>
        </p:txBody>
      </p:sp>
      <p:sp>
        <p:nvSpPr>
          <p:cNvPr id="8" name="TextBox 7"/>
          <p:cNvSpPr txBox="1"/>
          <p:nvPr/>
        </p:nvSpPr>
        <p:spPr>
          <a:xfrm>
            <a:off x="3167160" y="1435608"/>
            <a:ext cx="111218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Required</a:t>
            </a:r>
          </a:p>
        </p:txBody>
      </p:sp>
      <p:sp>
        <p:nvSpPr>
          <p:cNvPr id="9" name="TextBox 8"/>
          <p:cNvSpPr txBox="1"/>
          <p:nvPr/>
        </p:nvSpPr>
        <p:spPr>
          <a:xfrm>
            <a:off x="4462222" y="1435608"/>
            <a:ext cx="708939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Description</a:t>
            </a:r>
          </a:p>
        </p:txBody>
      </p:sp>
      <p:sp>
        <p:nvSpPr>
          <p:cNvPr id="10" name="TextBox 9"/>
          <p:cNvSpPr txBox="1"/>
          <p:nvPr/>
        </p:nvSpPr>
        <p:spPr>
          <a:xfrm>
            <a:off x="676656" y="1800011"/>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title</a:t>
            </a:r>
          </a:p>
        </p:txBody>
      </p:sp>
      <p:sp>
        <p:nvSpPr>
          <p:cNvPr id="11" name="TextBox 10"/>
          <p:cNvSpPr txBox="1"/>
          <p:nvPr/>
        </p:nvSpPr>
        <p:spPr>
          <a:xfrm>
            <a:off x="3167160" y="1800011"/>
            <a:ext cx="1112182" cy="325247"/>
          </a:xfrm>
          <a:prstGeom prst="rect">
            <a:avLst/>
          </a:prstGeom>
          <a:noFill/>
        </p:spPr>
        <p:txBody>
          <a:bodyPr wrap="square" lIns="0" rIns="0" tIns="0" bIns="0" anchor="t">
            <a:spAutoFit/>
          </a:bodyPr>
          <a:lstStyle/>
          <a:p>
            <a:pPr algn="l">
              <a:lnSpc>
                <a:spcPct val="118000"/>
              </a:lnSpc>
            </a:pPr>
            <a:r>
              <a:rPr sz="950" b="1" i="0" lang="en-US">
                <a:solidFill>
                  <a:srgbClr val="C0392B"/>
                </a:solidFill>
                <a:latin typeface="Segoe UI"/>
              </a:rPr>
              <a:t>yes</a:t>
            </a:r>
          </a:p>
        </p:txBody>
      </p:sp>
      <p:sp>
        <p:nvSpPr>
          <p:cNvPr id="12" name="TextBox 11"/>
          <p:cNvSpPr txBox="1"/>
          <p:nvPr/>
        </p:nvSpPr>
        <p:spPr>
          <a:xfrm>
            <a:off x="4462222" y="1800011"/>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Name of the programme item. Rows without a title are skipped.</a:t>
            </a:r>
          </a:p>
        </p:txBody>
      </p:sp>
      <p:sp>
        <p:nvSpPr>
          <p:cNvPr id="13" name="Rectangle 12"/>
          <p:cNvSpPr/>
          <p:nvPr/>
        </p:nvSpPr>
        <p:spPr>
          <a:xfrm>
            <a:off x="566928" y="20781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78181"/>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3985"/>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date</a:t>
            </a:r>
          </a:p>
        </p:txBody>
      </p:sp>
      <p:sp>
        <p:nvSpPr>
          <p:cNvPr id="16" name="TextBox 15"/>
          <p:cNvSpPr txBox="1"/>
          <p:nvPr/>
        </p:nvSpPr>
        <p:spPr>
          <a:xfrm>
            <a:off x="3167160" y="2213985"/>
            <a:ext cx="1112182" cy="325247"/>
          </a:xfrm>
          <a:prstGeom prst="rect">
            <a:avLst/>
          </a:prstGeom>
          <a:noFill/>
        </p:spPr>
        <p:txBody>
          <a:bodyPr wrap="square" lIns="0" rIns="0" tIns="0" bIns="0" anchor="t">
            <a:spAutoFit/>
          </a:bodyPr>
          <a:lstStyle/>
          <a:p>
            <a:pPr algn="l">
              <a:lnSpc>
                <a:spcPct val="118000"/>
              </a:lnSpc>
            </a:pPr>
            <a:r>
              <a:rPr sz="950" b="1" i="0" lang="en-US">
                <a:solidFill>
                  <a:srgbClr val="C0392B"/>
                </a:solidFill>
                <a:latin typeface="Segoe UI"/>
              </a:rPr>
              <a:t>yes</a:t>
            </a:r>
          </a:p>
        </p:txBody>
      </p:sp>
      <p:sp>
        <p:nvSpPr>
          <p:cNvPr id="17" name="TextBox 16"/>
          <p:cNvSpPr txBox="1"/>
          <p:nvPr/>
        </p:nvSpPr>
        <p:spPr>
          <a:xfrm>
            <a:off x="4462222" y="2213985"/>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Format </a:t>
            </a:r>
            <a:r>
              <a:rPr sz="950" b="0" i="0" lang="en-US">
                <a:solidFill>
                  <a:srgbClr val="1F2933"/>
                </a:solidFill>
                <a:latin typeface="Consolas"/>
              </a:rPr>
              <a:t>YYYY-MM-DD</a:t>
            </a:r>
            <a:r>
              <a:rPr sz="950" b="0" i="0" lang="en-US">
                <a:solidFill>
                  <a:srgbClr val="1F2933"/>
                </a:solidFill>
                <a:latin typeface="Segoe UI"/>
              </a:rPr>
              <a:t>, e.g. </a:t>
            </a:r>
            <a:r>
              <a:rPr sz="950" b="0" i="0" lang="en-US">
                <a:solidFill>
                  <a:srgbClr val="1F2933"/>
                </a:solidFill>
                <a:latin typeface="Consolas"/>
              </a:rPr>
              <a:t>2026-06-15</a:t>
            </a:r>
            <a:r>
              <a:rPr sz="950" b="0" i="0" lang="en-US">
                <a:solidFill>
                  <a:srgbClr val="1F2933"/>
                </a:solidFill>
                <a:latin typeface="Segoe UI"/>
              </a:rPr>
              <a:t>.</a:t>
            </a:r>
          </a:p>
        </p:txBody>
      </p:sp>
      <p:sp>
        <p:nvSpPr>
          <p:cNvPr id="18" name="Rectangle 17"/>
          <p:cNvSpPr/>
          <p:nvPr/>
        </p:nvSpPr>
        <p:spPr>
          <a:xfrm>
            <a:off x="566928" y="24921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27959"/>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start_time</a:t>
            </a:r>
          </a:p>
        </p:txBody>
      </p:sp>
      <p:sp>
        <p:nvSpPr>
          <p:cNvPr id="20" name="TextBox 19"/>
          <p:cNvSpPr txBox="1"/>
          <p:nvPr/>
        </p:nvSpPr>
        <p:spPr>
          <a:xfrm>
            <a:off x="3167160" y="2627959"/>
            <a:ext cx="1112182" cy="325247"/>
          </a:xfrm>
          <a:prstGeom prst="rect">
            <a:avLst/>
          </a:prstGeom>
          <a:noFill/>
        </p:spPr>
        <p:txBody>
          <a:bodyPr wrap="square" lIns="0" rIns="0" tIns="0" bIns="0" anchor="t">
            <a:spAutoFit/>
          </a:bodyPr>
          <a:lstStyle/>
          <a:p>
            <a:pPr algn="l">
              <a:lnSpc>
                <a:spcPct val="118000"/>
              </a:lnSpc>
            </a:pPr>
            <a:r>
              <a:rPr sz="950" b="1" i="0" lang="en-US">
                <a:solidFill>
                  <a:srgbClr val="C0392B"/>
                </a:solidFill>
                <a:latin typeface="Segoe UI"/>
              </a:rPr>
              <a:t>yes</a:t>
            </a:r>
          </a:p>
        </p:txBody>
      </p:sp>
      <p:sp>
        <p:nvSpPr>
          <p:cNvPr id="21" name="TextBox 20"/>
          <p:cNvSpPr txBox="1"/>
          <p:nvPr/>
        </p:nvSpPr>
        <p:spPr>
          <a:xfrm>
            <a:off x="4462222" y="2627959"/>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Format </a:t>
            </a:r>
            <a:r>
              <a:rPr sz="950" b="0" i="0" lang="en-US">
                <a:solidFill>
                  <a:srgbClr val="1F2933"/>
                </a:solidFill>
                <a:latin typeface="Consolas"/>
              </a:rPr>
              <a:t>HH:MM</a:t>
            </a:r>
            <a:r>
              <a:rPr sz="950" b="0" i="0" lang="en-US">
                <a:solidFill>
                  <a:srgbClr val="1F2933"/>
                </a:solidFill>
                <a:latin typeface="Segoe UI"/>
              </a:rPr>
              <a:t>, e.g. </a:t>
            </a:r>
            <a:r>
              <a:rPr sz="950" b="0" i="0" lang="en-US">
                <a:solidFill>
                  <a:srgbClr val="1F2933"/>
                </a:solidFill>
                <a:latin typeface="Consolas"/>
              </a:rPr>
              <a:t>10:30</a:t>
            </a:r>
            <a:r>
              <a:rPr sz="950" b="0" i="0" lang="en-US">
                <a:solidFill>
                  <a:srgbClr val="1F2933"/>
                </a:solidFill>
                <a:latin typeface="Segoe UI"/>
              </a:rPr>
              <a:t>.</a:t>
            </a:r>
          </a:p>
        </p:txBody>
      </p:sp>
      <p:sp>
        <p:nvSpPr>
          <p:cNvPr id="22" name="Rectangle 21"/>
          <p:cNvSpPr/>
          <p:nvPr/>
        </p:nvSpPr>
        <p:spPr>
          <a:xfrm>
            <a:off x="566928" y="29061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6129"/>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41932"/>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end_time</a:t>
            </a:r>
          </a:p>
        </p:txBody>
      </p:sp>
      <p:sp>
        <p:nvSpPr>
          <p:cNvPr id="25" name="TextBox 24"/>
          <p:cNvSpPr txBox="1"/>
          <p:nvPr/>
        </p:nvSpPr>
        <p:spPr>
          <a:xfrm>
            <a:off x="3167160" y="3041932"/>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26" name="TextBox 25"/>
          <p:cNvSpPr txBox="1"/>
          <p:nvPr/>
        </p:nvSpPr>
        <p:spPr>
          <a:xfrm>
            <a:off x="4462222" y="3041932"/>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Format </a:t>
            </a:r>
            <a:r>
              <a:rPr sz="950" b="0" i="0" lang="en-US">
                <a:solidFill>
                  <a:srgbClr val="1F2933"/>
                </a:solidFill>
                <a:latin typeface="Consolas"/>
              </a:rPr>
              <a:t>HH:MM</a:t>
            </a:r>
            <a:r>
              <a:rPr sz="950" b="0" i="0" lang="en-US">
                <a:solidFill>
                  <a:srgbClr val="1F2933"/>
                </a:solidFill>
                <a:latin typeface="Segoe UI"/>
              </a:rPr>
              <a:t>. Strongly recommended.</a:t>
            </a:r>
          </a:p>
        </p:txBody>
      </p:sp>
      <p:sp>
        <p:nvSpPr>
          <p:cNvPr id="27" name="Rectangle 26"/>
          <p:cNvSpPr/>
          <p:nvPr/>
        </p:nvSpPr>
        <p:spPr>
          <a:xfrm>
            <a:off x="566928" y="33201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5906"/>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event_id</a:t>
            </a:r>
          </a:p>
        </p:txBody>
      </p:sp>
      <p:sp>
        <p:nvSpPr>
          <p:cNvPr id="29" name="TextBox 28"/>
          <p:cNvSpPr txBox="1"/>
          <p:nvPr/>
        </p:nvSpPr>
        <p:spPr>
          <a:xfrm>
            <a:off x="3167160" y="3455906"/>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0" name="TextBox 29"/>
          <p:cNvSpPr txBox="1"/>
          <p:nvPr/>
        </p:nvSpPr>
        <p:spPr>
          <a:xfrm>
            <a:off x="4462222" y="3455906"/>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Your unique key for later updates. Assigned automatically if needed.</a:t>
            </a:r>
          </a:p>
        </p:txBody>
      </p:sp>
      <p:sp>
        <p:nvSpPr>
          <p:cNvPr id="31" name="Rectangle 30"/>
          <p:cNvSpPr/>
          <p:nvPr/>
        </p:nvSpPr>
        <p:spPr>
          <a:xfrm>
            <a:off x="566928" y="37340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34077"/>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69880"/>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parent_event_id</a:t>
            </a:r>
          </a:p>
        </p:txBody>
      </p:sp>
      <p:sp>
        <p:nvSpPr>
          <p:cNvPr id="34" name="TextBox 33"/>
          <p:cNvSpPr txBox="1"/>
          <p:nvPr/>
        </p:nvSpPr>
        <p:spPr>
          <a:xfrm>
            <a:off x="3167160" y="3869880"/>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5" name="TextBox 34"/>
          <p:cNvSpPr txBox="1"/>
          <p:nvPr/>
        </p:nvSpPr>
        <p:spPr>
          <a:xfrm>
            <a:off x="4462222" y="3869880"/>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Points at the </a:t>
            </a:r>
            <a:r>
              <a:rPr sz="950" b="0" i="0" lang="en-US">
                <a:solidFill>
                  <a:srgbClr val="1F2933"/>
                </a:solidFill>
                <a:latin typeface="Consolas"/>
              </a:rPr>
              <a:t>event_id</a:t>
            </a:r>
            <a:r>
              <a:rPr sz="950" b="0" i="0" lang="en-US">
                <a:solidFill>
                  <a:srgbClr val="1F2933"/>
                </a:solidFill>
                <a:latin typeface="Segoe UI"/>
              </a:rPr>
              <a:t> of the main event.</a:t>
            </a:r>
          </a:p>
        </p:txBody>
      </p:sp>
      <p:sp>
        <p:nvSpPr>
          <p:cNvPr id="36" name="Rectangle 35"/>
          <p:cNvSpPr/>
          <p:nvPr/>
        </p:nvSpPr>
        <p:spPr>
          <a:xfrm>
            <a:off x="566928" y="4148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83854"/>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venue</a:t>
            </a:r>
          </a:p>
        </p:txBody>
      </p:sp>
      <p:sp>
        <p:nvSpPr>
          <p:cNvPr id="38" name="TextBox 37"/>
          <p:cNvSpPr txBox="1"/>
          <p:nvPr/>
        </p:nvSpPr>
        <p:spPr>
          <a:xfrm>
            <a:off x="3167160" y="4283854"/>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9" name="TextBox 38"/>
          <p:cNvSpPr txBox="1"/>
          <p:nvPr/>
        </p:nvSpPr>
        <p:spPr>
          <a:xfrm>
            <a:off x="4462222" y="4283854"/>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Name of the venue. If it does not exist yet, it is created automatically.</a:t>
            </a:r>
          </a:p>
        </p:txBody>
      </p:sp>
      <p:sp>
        <p:nvSpPr>
          <p:cNvPr id="40" name="Rectangle 39"/>
          <p:cNvSpPr/>
          <p:nvPr/>
        </p:nvSpPr>
        <p:spPr>
          <a:xfrm>
            <a:off x="566928" y="456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62024"/>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697828"/>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category</a:t>
            </a:r>
          </a:p>
        </p:txBody>
      </p:sp>
      <p:sp>
        <p:nvSpPr>
          <p:cNvPr id="43" name="TextBox 42"/>
          <p:cNvSpPr txBox="1"/>
          <p:nvPr/>
        </p:nvSpPr>
        <p:spPr>
          <a:xfrm>
            <a:off x="3167160" y="4697828"/>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44" name="TextBox 43"/>
          <p:cNvSpPr txBox="1"/>
          <p:nvPr/>
        </p:nvSpPr>
        <p:spPr>
          <a:xfrm>
            <a:off x="4462222" y="4697828"/>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Separate several categories with a </a:t>
            </a:r>
            <a:r>
              <a:rPr sz="950" b="1" i="0" lang="en-US">
                <a:solidFill>
                  <a:srgbClr val="1F2933"/>
                </a:solidFill>
                <a:latin typeface="Segoe UI"/>
              </a:rPr>
              <a:t>semicolon</a:t>
            </a:r>
            <a:r>
              <a:rPr sz="950" b="0" i="0" lang="en-US">
                <a:solidFill>
                  <a:srgbClr val="1F2933"/>
                </a:solidFill>
                <a:latin typeface="Segoe UI"/>
              </a:rPr>
              <a:t>.</a:t>
            </a:r>
          </a:p>
        </p:txBody>
      </p:sp>
      <p:sp>
        <p:nvSpPr>
          <p:cNvPr id="45" name="Rectangle 44"/>
          <p:cNvSpPr/>
          <p:nvPr/>
        </p:nvSpPr>
        <p:spPr>
          <a:xfrm>
            <a:off x="566928" y="497599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11801"/>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short_description</a:t>
            </a:r>
          </a:p>
        </p:txBody>
      </p:sp>
      <p:sp>
        <p:nvSpPr>
          <p:cNvPr id="47" name="TextBox 46"/>
          <p:cNvSpPr txBox="1"/>
          <p:nvPr/>
        </p:nvSpPr>
        <p:spPr>
          <a:xfrm>
            <a:off x="3167160" y="5111801"/>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48" name="TextBox 47"/>
          <p:cNvSpPr txBox="1"/>
          <p:nvPr/>
        </p:nvSpPr>
        <p:spPr>
          <a:xfrm>
            <a:off x="4462222" y="5111801"/>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excerpt for tiles, list and timetable.</a:t>
            </a:r>
          </a:p>
        </p:txBody>
      </p:sp>
      <p:sp>
        <p:nvSpPr>
          <p:cNvPr id="49" name="Rectangle 48"/>
          <p:cNvSpPr/>
          <p:nvPr/>
        </p:nvSpPr>
        <p:spPr>
          <a:xfrm>
            <a:off x="566928" y="53899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389972"/>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525775"/>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full_description</a:t>
            </a:r>
          </a:p>
        </p:txBody>
      </p:sp>
      <p:sp>
        <p:nvSpPr>
          <p:cNvPr id="52" name="TextBox 51"/>
          <p:cNvSpPr txBox="1"/>
          <p:nvPr/>
        </p:nvSpPr>
        <p:spPr>
          <a:xfrm>
            <a:off x="3167160" y="5525775"/>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53" name="TextBox 52"/>
          <p:cNvSpPr txBox="1"/>
          <p:nvPr/>
        </p:nvSpPr>
        <p:spPr>
          <a:xfrm>
            <a:off x="4462222" y="5525775"/>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full text of the detail view. Simple HTML is allowed.</a:t>
            </a:r>
          </a:p>
        </p:txBody>
      </p:sp>
      <p:sp>
        <p:nvSpPr>
          <p:cNvPr id="54" name="Rectangle 53"/>
          <p:cNvSpPr/>
          <p:nvPr/>
        </p:nvSpPr>
        <p:spPr>
          <a:xfrm>
            <a:off x="566928" y="58039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939749"/>
            <a:ext cx="230762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status</a:t>
            </a:r>
          </a:p>
        </p:txBody>
      </p:sp>
      <p:sp>
        <p:nvSpPr>
          <p:cNvPr id="56" name="TextBox 55"/>
          <p:cNvSpPr txBox="1"/>
          <p:nvPr/>
        </p:nvSpPr>
        <p:spPr>
          <a:xfrm>
            <a:off x="3167160" y="5939749"/>
            <a:ext cx="111218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57" name="TextBox 56"/>
          <p:cNvSpPr txBox="1"/>
          <p:nvPr/>
        </p:nvSpPr>
        <p:spPr>
          <a:xfrm>
            <a:off x="4462222" y="5939749"/>
            <a:ext cx="708939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publish</a:t>
            </a:r>
            <a:r>
              <a:rPr sz="950" b="0" i="0" lang="en-US">
                <a:solidFill>
                  <a:srgbClr val="1F2933"/>
                </a:solidFill>
                <a:latin typeface="Segoe UI"/>
              </a:rPr>
              <a:t>, </a:t>
            </a:r>
            <a:r>
              <a:rPr sz="950" b="0" i="0" lang="en-US">
                <a:solidFill>
                  <a:srgbClr val="1F2933"/>
                </a:solidFill>
                <a:latin typeface="Consolas"/>
              </a:rPr>
              <a:t>draft</a:t>
            </a:r>
            <a:r>
              <a:rPr sz="950" b="0" i="0" lang="en-US">
                <a:solidFill>
                  <a:srgbClr val="1F2933"/>
                </a:solidFill>
                <a:latin typeface="Segoe UI"/>
              </a:rPr>
              <a:t>, </a:t>
            </a:r>
            <a:r>
              <a:rPr sz="950" b="0" i="0" lang="en-US">
                <a:solidFill>
                  <a:srgbClr val="1F2933"/>
                </a:solidFill>
                <a:latin typeface="Consolas"/>
              </a:rPr>
              <a:t>pending</a:t>
            </a:r>
            <a:r>
              <a:rPr sz="950" b="0" i="0" lang="en-US">
                <a:solidFill>
                  <a:srgbClr val="1F2933"/>
                </a:solidFill>
                <a:latin typeface="Segoe UI"/>
              </a:rPr>
              <a:t>, </a:t>
            </a:r>
            <a:r>
              <a:rPr sz="950" b="0" i="0" lang="en-US">
                <a:solidFill>
                  <a:srgbClr val="1F2933"/>
                </a:solidFill>
                <a:latin typeface="Consolas"/>
              </a:rPr>
              <a:t>private</a:t>
            </a:r>
            <a:r>
              <a:rPr sz="950" b="0" i="0" lang="en-US">
                <a:solidFill>
                  <a:srgbClr val="1F2933"/>
                </a:solidFill>
                <a:latin typeface="Segoe UI"/>
              </a:rPr>
              <a:t>, </a:t>
            </a:r>
            <a:r>
              <a:rPr sz="950" b="0" i="0" lang="en-US">
                <a:solidFill>
                  <a:srgbClr val="1F2933"/>
                </a:solidFill>
                <a:latin typeface="Consolas"/>
              </a:rPr>
              <a:t>future</a:t>
            </a:r>
            <a:r>
              <a:rPr sz="950" b="0" i="0" lang="en-US">
                <a:solidFill>
                  <a:srgbClr val="1F2933"/>
                </a:solidFill>
                <a:latin typeface="Segoe UI"/>
              </a:rPr>
              <a:t> (German words too). Empty: new ones are published, existing ones stay.</a:t>
            </a:r>
          </a:p>
        </p:txBody>
      </p:sp>
      <p:sp>
        <p:nvSpPr>
          <p:cNvPr id="58" name="Rectangle 57"/>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107 / 140</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8.6 · 49 COLUMNS IN TOTAL</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remaining columns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Column</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Description</a:t>
            </a:r>
          </a:p>
        </p:txBody>
      </p:sp>
      <p:sp>
        <p:nvSpPr>
          <p:cNvPr id="9" name="TextBox 8"/>
          <p:cNvSpPr txBox="1"/>
          <p:nvPr/>
        </p:nvSpPr>
        <p:spPr>
          <a:xfrm>
            <a:off x="676656" y="1764376"/>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image_url</a:t>
            </a:r>
          </a:p>
        </p:txBody>
      </p:sp>
      <p:sp>
        <p:nvSpPr>
          <p:cNvPr id="10" name="TextBox 9"/>
          <p:cNvSpPr txBox="1"/>
          <p:nvPr/>
        </p:nvSpPr>
        <p:spPr>
          <a:xfrm>
            <a:off x="3366400" y="1764376"/>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Address of an image. The plugin loads it into the media library if it is not already there.</a:t>
            </a:r>
          </a:p>
        </p:txBody>
      </p:sp>
      <p:sp>
        <p:nvSpPr>
          <p:cNvPr id="11" name="Rectangle 10"/>
          <p:cNvSpPr/>
          <p:nvPr/>
        </p:nvSpPr>
        <p:spPr>
          <a:xfrm>
            <a:off x="566928" y="19994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1999418"/>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9587"/>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external_link</a:t>
            </a:r>
          </a:p>
        </p:txBody>
      </p:sp>
      <p:sp>
        <p:nvSpPr>
          <p:cNvPr id="14" name="TextBox 13"/>
          <p:cNvSpPr txBox="1"/>
          <p:nvPr/>
        </p:nvSpPr>
        <p:spPr>
          <a:xfrm>
            <a:off x="3366400" y="2099587"/>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External address of the programme item.</a:t>
            </a:r>
          </a:p>
        </p:txBody>
      </p:sp>
      <p:sp>
        <p:nvSpPr>
          <p:cNvPr id="15" name="Rectangle 14"/>
          <p:cNvSpPr/>
          <p:nvPr/>
        </p:nvSpPr>
        <p:spPr>
          <a:xfrm>
            <a:off x="566928" y="23346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34797"/>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show_details</a:t>
            </a:r>
          </a:p>
        </p:txBody>
      </p:sp>
      <p:sp>
        <p:nvSpPr>
          <p:cNvPr id="17" name="TextBox 16"/>
          <p:cNvSpPr txBox="1"/>
          <p:nvPr/>
        </p:nvSpPr>
        <p:spPr>
          <a:xfrm>
            <a:off x="3366400" y="2434797"/>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Click behaviour: </a:t>
            </a:r>
            <a:r>
              <a:rPr sz="900" b="0" i="0" lang="en-US">
                <a:solidFill>
                  <a:srgbClr val="1F2933"/>
                </a:solidFill>
                <a:latin typeface="Consolas"/>
              </a:rPr>
              <a:t>page</a:t>
            </a:r>
            <a:r>
              <a:rPr sz="900" b="0" i="0" lang="en-US">
                <a:solidFill>
                  <a:srgbClr val="1F2933"/>
                </a:solidFill>
                <a:latin typeface="Segoe UI"/>
              </a:rPr>
              <a:t>, </a:t>
            </a:r>
            <a:r>
              <a:rPr sz="900" b="0" i="0" lang="en-US">
                <a:solidFill>
                  <a:srgbClr val="1F2933"/>
                </a:solidFill>
                <a:latin typeface="Consolas"/>
              </a:rPr>
              <a:t>external</a:t>
            </a:r>
            <a:r>
              <a:rPr sz="900" b="0" i="0" lang="en-US">
                <a:solidFill>
                  <a:srgbClr val="1F2933"/>
                </a:solidFill>
                <a:latin typeface="Segoe UI"/>
              </a:rPr>
              <a:t> or </a:t>
            </a:r>
            <a:r>
              <a:rPr sz="900" b="0" i="0" lang="en-US">
                <a:solidFill>
                  <a:srgbClr val="1F2933"/>
                </a:solidFill>
                <a:latin typeface="Consolas"/>
              </a:rPr>
              <a:t>none</a:t>
            </a:r>
            <a:r>
              <a:rPr sz="900" b="0" i="0" lang="en-US">
                <a:solidFill>
                  <a:srgbClr val="1F2933"/>
                </a:solidFill>
                <a:latin typeface="Segoe UI"/>
              </a:rPr>
              <a:t>. </a:t>
            </a:r>
            <a:r>
              <a:rPr sz="900" b="0" i="0" lang="en-US">
                <a:solidFill>
                  <a:srgbClr val="1F2933"/>
                </a:solidFill>
                <a:latin typeface="Consolas"/>
              </a:rPr>
              <a:t>1</a:t>
            </a:r>
            <a:r>
              <a:rPr sz="900" b="0" i="0" lang="en-US">
                <a:solidFill>
                  <a:srgbClr val="1F2933"/>
                </a:solidFill>
                <a:latin typeface="Segoe UI"/>
              </a:rPr>
              <a:t>/</a:t>
            </a:r>
            <a:r>
              <a:rPr sz="900" b="0" i="0" lang="en-US">
                <a:solidFill>
                  <a:srgbClr val="1F2933"/>
                </a:solidFill>
                <a:latin typeface="Consolas"/>
              </a:rPr>
              <a:t>0</a:t>
            </a:r>
            <a:r>
              <a:rPr sz="900" b="0" i="0" lang="en-US">
                <a:solidFill>
                  <a:srgbClr val="1F2933"/>
                </a:solidFill>
                <a:latin typeface="Segoe UI"/>
              </a:rPr>
              <a:t> and </a:t>
            </a:r>
            <a:r>
              <a:rPr sz="900" b="0" i="0" lang="en-US">
                <a:solidFill>
                  <a:srgbClr val="1F2933"/>
                </a:solidFill>
                <a:latin typeface="Consolas"/>
              </a:rPr>
              <a:t>yes</a:t>
            </a:r>
            <a:r>
              <a:rPr sz="900" b="0" i="0" lang="en-US">
                <a:solidFill>
                  <a:srgbClr val="1F2933"/>
                </a:solidFill>
                <a:latin typeface="Segoe UI"/>
              </a:rPr>
              <a:t>/</a:t>
            </a:r>
            <a:r>
              <a:rPr sz="900" b="0" i="0" lang="en-US">
                <a:solidFill>
                  <a:srgbClr val="1F2933"/>
                </a:solidFill>
                <a:latin typeface="Consolas"/>
              </a:rPr>
              <a:t>no</a:t>
            </a:r>
            <a:r>
              <a:rPr sz="900" b="0" i="0" lang="en-US">
                <a:solidFill>
                  <a:srgbClr val="1F2933"/>
                </a:solidFill>
                <a:latin typeface="Segoe UI"/>
              </a:rPr>
              <a:t> are understood too.</a:t>
            </a:r>
          </a:p>
        </p:txBody>
      </p:sp>
      <p:sp>
        <p:nvSpPr>
          <p:cNvPr id="18" name="Rectangle 17"/>
          <p:cNvSpPr/>
          <p:nvPr/>
        </p:nvSpPr>
        <p:spPr>
          <a:xfrm>
            <a:off x="566928" y="26698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69840"/>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70008"/>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link_target</a:t>
            </a:r>
          </a:p>
        </p:txBody>
      </p:sp>
      <p:sp>
        <p:nvSpPr>
          <p:cNvPr id="21" name="TextBox 20"/>
          <p:cNvSpPr txBox="1"/>
          <p:nvPr/>
        </p:nvSpPr>
        <p:spPr>
          <a:xfrm>
            <a:off x="3366400" y="2770008"/>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_self</a:t>
            </a:r>
            <a:r>
              <a:rPr sz="900" b="0" i="0" lang="en-US">
                <a:solidFill>
                  <a:srgbClr val="1F2933"/>
                </a:solidFill>
                <a:latin typeface="Segoe UI"/>
              </a:rPr>
              <a:t> (same window) or </a:t>
            </a:r>
            <a:r>
              <a:rPr sz="900" b="0" i="0" lang="en-US">
                <a:solidFill>
                  <a:srgbClr val="1F2933"/>
                </a:solidFill>
                <a:latin typeface="Consolas"/>
              </a:rPr>
              <a:t>_blank</a:t>
            </a:r>
            <a:r>
              <a:rPr sz="900" b="0" i="0" lang="en-US">
                <a:solidFill>
                  <a:srgbClr val="1F2933"/>
                </a:solidFill>
                <a:latin typeface="Segoe UI"/>
              </a:rPr>
              <a:t> (new window).</a:t>
            </a:r>
          </a:p>
        </p:txBody>
      </p:sp>
      <p:sp>
        <p:nvSpPr>
          <p:cNvPr id="22" name="Rectangle 21"/>
          <p:cNvSpPr/>
          <p:nvPr/>
        </p:nvSpPr>
        <p:spPr>
          <a:xfrm>
            <a:off x="566928" y="3005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05219"/>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role_type</a:t>
            </a:r>
            <a:r>
              <a:rPr sz="900" b="0" i="0" lang="en-US">
                <a:solidFill>
                  <a:srgbClr val="1F2933"/>
                </a:solidFill>
                <a:latin typeface="Segoe UI"/>
              </a:rPr>
              <a:t>, </a:t>
            </a:r>
            <a:r>
              <a:rPr sz="900" b="0" i="0" lang="en-US">
                <a:solidFill>
                  <a:srgbClr val="1F2933"/>
                </a:solidFill>
                <a:latin typeface="Consolas"/>
              </a:rPr>
              <a:t>role_name</a:t>
            </a:r>
            <a:r>
              <a:rPr sz="900" b="0" i="0" lang="en-US">
                <a:solidFill>
                  <a:srgbClr val="1F2933"/>
                </a:solidFill>
                <a:latin typeface="Segoe UI"/>
              </a:rPr>
              <a:t>, </a:t>
            </a:r>
            <a:r>
              <a:rPr sz="900" b="0" i="0" lang="en-US">
                <a:solidFill>
                  <a:srgbClr val="1F2933"/>
                </a:solidFill>
                <a:latin typeface="Consolas"/>
              </a:rPr>
              <a:t>role_url</a:t>
            </a:r>
          </a:p>
        </p:txBody>
      </p:sp>
      <p:sp>
        <p:nvSpPr>
          <p:cNvPr id="24" name="TextBox 23"/>
          <p:cNvSpPr txBox="1"/>
          <p:nvPr/>
        </p:nvSpPr>
        <p:spPr>
          <a:xfrm>
            <a:off x="3366400" y="3105219"/>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Role, name and profile address of the </a:t>
            </a:r>
            <a:r>
              <a:rPr sz="900" b="1" i="0" lang="en-US">
                <a:solidFill>
                  <a:srgbClr val="1F2933"/>
                </a:solidFill>
                <a:latin typeface="Segoe UI"/>
              </a:rPr>
              <a:t>first</a:t>
            </a:r>
            <a:r>
              <a:rPr sz="900" b="0" i="0" lang="en-US">
                <a:solidFill>
                  <a:srgbClr val="1F2933"/>
                </a:solidFill>
                <a:latin typeface="Segoe UI"/>
              </a:rPr>
              <a:t> person, e.g. </a:t>
            </a:r>
            <a:r>
              <a:rPr sz="900" b="0" i="0" lang="en-US">
                <a:solidFill>
                  <a:srgbClr val="1F2933"/>
                </a:solidFill>
                <a:latin typeface="Consolas"/>
              </a:rPr>
              <a:t>Speaker</a:t>
            </a:r>
            <a:r>
              <a:rPr sz="900" b="0" i="0" lang="en-US">
                <a:solidFill>
                  <a:srgbClr val="1F2933"/>
                </a:solidFill>
                <a:latin typeface="Segoe UI"/>
              </a:rPr>
              <a:t>.</a:t>
            </a:r>
          </a:p>
        </p:txBody>
      </p:sp>
      <p:sp>
        <p:nvSpPr>
          <p:cNvPr id="25" name="Rectangle 24"/>
          <p:cNvSpPr/>
          <p:nvPr/>
        </p:nvSpPr>
        <p:spPr>
          <a:xfrm>
            <a:off x="566928" y="33402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40261"/>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40430"/>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language</a:t>
            </a:r>
          </a:p>
        </p:txBody>
      </p:sp>
      <p:sp>
        <p:nvSpPr>
          <p:cNvPr id="28" name="TextBox 27"/>
          <p:cNvSpPr txBox="1"/>
          <p:nvPr/>
        </p:nvSpPr>
        <p:spPr>
          <a:xfrm>
            <a:off x="3366400" y="3440430"/>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Language information as free text.</a:t>
            </a:r>
          </a:p>
        </p:txBody>
      </p:sp>
      <p:sp>
        <p:nvSpPr>
          <p:cNvPr id="29" name="Rectangle 28"/>
          <p:cNvSpPr/>
          <p:nvPr/>
        </p:nvSpPr>
        <p:spPr>
          <a:xfrm>
            <a:off x="566928" y="36754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775640"/>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ticket_url</a:t>
            </a:r>
            <a:r>
              <a:rPr sz="900" b="0" i="0" lang="en-US">
                <a:solidFill>
                  <a:srgbClr val="1F2933"/>
                </a:solidFill>
                <a:latin typeface="Segoe UI"/>
              </a:rPr>
              <a:t>, </a:t>
            </a:r>
            <a:r>
              <a:rPr sz="900" b="0" i="0" lang="en-US">
                <a:solidFill>
                  <a:srgbClr val="1F2933"/>
                </a:solidFill>
                <a:latin typeface="Consolas"/>
              </a:rPr>
              <a:t>ticket_hide</a:t>
            </a:r>
          </a:p>
        </p:txBody>
      </p:sp>
      <p:sp>
        <p:nvSpPr>
          <p:cNvPr id="31" name="TextBox 30"/>
          <p:cNvSpPr txBox="1"/>
          <p:nvPr/>
        </p:nvSpPr>
        <p:spPr>
          <a:xfrm>
            <a:off x="3366400" y="3775640"/>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Address of the ticket shop; </a:t>
            </a:r>
            <a:r>
              <a:rPr sz="900" b="0" i="0" lang="en-US">
                <a:solidFill>
                  <a:srgbClr val="1F2933"/>
                </a:solidFill>
                <a:latin typeface="Consolas"/>
              </a:rPr>
              <a:t>1</a:t>
            </a:r>
            <a:r>
              <a:rPr sz="900" b="0" i="0" lang="en-US">
                <a:solidFill>
                  <a:srgbClr val="1F2933"/>
                </a:solidFill>
                <a:latin typeface="Segoe UI"/>
              </a:rPr>
              <a:t> suppresses the ticket icon for this row.</a:t>
            </a:r>
          </a:p>
        </p:txBody>
      </p:sp>
      <p:sp>
        <p:nvSpPr>
          <p:cNvPr id="32" name="Rectangle 31"/>
          <p:cNvSpPr/>
          <p:nvPr/>
        </p:nvSpPr>
        <p:spPr>
          <a:xfrm>
            <a:off x="566928" y="40106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10683"/>
            <a:ext cx="11057839" cy="47008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78288"/>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website</a:t>
            </a:r>
            <a:r>
              <a:rPr sz="900" b="0" i="0" lang="en-US">
                <a:solidFill>
                  <a:srgbClr val="1F2933"/>
                </a:solidFill>
                <a:latin typeface="Segoe UI"/>
              </a:rPr>
              <a:t> … </a:t>
            </a:r>
            <a:r>
              <a:rPr sz="900" b="0" i="0" lang="en-US">
                <a:solidFill>
                  <a:srgbClr val="1F2933"/>
                </a:solidFill>
                <a:latin typeface="Consolas"/>
              </a:rPr>
              <a:t>email</a:t>
            </a:r>
          </a:p>
        </p:txBody>
      </p:sp>
      <p:sp>
        <p:nvSpPr>
          <p:cNvPr id="35" name="TextBox 34"/>
          <p:cNvSpPr txBox="1"/>
          <p:nvPr/>
        </p:nvSpPr>
        <p:spPr>
          <a:xfrm>
            <a:off x="3366400" y="4110851"/>
            <a:ext cx="8185214" cy="452628"/>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25 link columns in the order of the groups: </a:t>
            </a:r>
            <a:r>
              <a:rPr sz="900" b="0" i="0" lang="en-US">
                <a:solidFill>
                  <a:srgbClr val="1F2933"/>
                </a:solidFill>
                <a:latin typeface="Consolas"/>
              </a:rPr>
              <a:t>website</a:t>
            </a:r>
            <a:r>
              <a:rPr sz="900" b="0" i="0" lang="en-US">
                <a:solidFill>
                  <a:srgbClr val="1F2933"/>
                </a:solidFill>
                <a:latin typeface="Segoe UI"/>
              </a:rPr>
              <a:t>, </a:t>
            </a:r>
            <a:r>
              <a:rPr sz="900" b="0" i="0" lang="en-US">
                <a:solidFill>
                  <a:srgbClr val="1F2933"/>
                </a:solidFill>
                <a:latin typeface="Consolas"/>
              </a:rPr>
              <a:t>shop</a:t>
            </a:r>
            <a:r>
              <a:rPr sz="900" b="0" i="0" lang="en-US">
                <a:solidFill>
                  <a:srgbClr val="1F2933"/>
                </a:solidFill>
                <a:latin typeface="Segoe UI"/>
              </a:rPr>
              <a:t>, </a:t>
            </a:r>
            <a:r>
              <a:rPr sz="900" b="0" i="0" lang="en-US">
                <a:solidFill>
                  <a:srgbClr val="1F2933"/>
                </a:solidFill>
                <a:latin typeface="Consolas"/>
              </a:rPr>
              <a:t>etsy</a:t>
            </a:r>
            <a:r>
              <a:rPr sz="900" b="0" i="0" lang="en-US">
                <a:solidFill>
                  <a:srgbClr val="1F2933"/>
                </a:solidFill>
                <a:latin typeface="Segoe UI"/>
              </a:rPr>
              <a:t>, </a:t>
            </a:r>
            <a:r>
              <a:rPr sz="900" b="0" i="0" lang="en-US">
                <a:solidFill>
                  <a:srgbClr val="1F2933"/>
                </a:solidFill>
                <a:latin typeface="Consolas"/>
              </a:rPr>
              <a:t>instagram</a:t>
            </a:r>
            <a:r>
              <a:rPr sz="900" b="0" i="0" lang="en-US">
                <a:solidFill>
                  <a:srgbClr val="1F2933"/>
                </a:solidFill>
                <a:latin typeface="Segoe UI"/>
              </a:rPr>
              <a:t> … </a:t>
            </a:r>
            <a:r>
              <a:rPr sz="900" b="0" i="0" lang="en-US">
                <a:solidFill>
                  <a:srgbClr val="1F2933"/>
                </a:solidFill>
                <a:latin typeface="Consolas"/>
              </a:rPr>
              <a:t>artstation</a:t>
            </a:r>
            <a:r>
              <a:rPr sz="900" b="0" i="0" lang="en-US">
                <a:solidFill>
                  <a:srgbClr val="1F2933"/>
                </a:solidFill>
                <a:latin typeface="Segoe UI"/>
              </a:rPr>
              <a:t>, </a:t>
            </a:r>
            <a:r>
              <a:rPr sz="900" b="0" i="0" lang="en-US">
                <a:solidFill>
                  <a:srgbClr val="1F2933"/>
                </a:solidFill>
                <a:latin typeface="Consolas"/>
              </a:rPr>
              <a:t>email</a:t>
            </a:r>
            <a:r>
              <a:rPr sz="900" b="0" i="0" lang="en-US">
                <a:solidFill>
                  <a:srgbClr val="1F2933"/>
                </a:solidFill>
                <a:latin typeface="Segoe UI"/>
              </a:rPr>
              <a:t>. Short forms such as </a:t>
            </a:r>
            <a:r>
              <a:rPr sz="900" b="0" i="0" lang="en-US">
                <a:solidFill>
                  <a:srgbClr val="1F2933"/>
                </a:solidFill>
                <a:latin typeface="Consolas"/>
              </a:rPr>
              <a:t>@profile</a:t>
            </a:r>
            <a:r>
              <a:rPr sz="900" b="0" i="0" lang="en-US">
                <a:solidFill>
                  <a:srgbClr val="1F2933"/>
                </a:solidFill>
                <a:latin typeface="Segoe UI"/>
              </a:rPr>
              <a:t> are completed; </a:t>
            </a:r>
            <a:r>
              <a:rPr sz="900" b="0" i="0" lang="en-US">
                <a:solidFill>
                  <a:srgbClr val="1F2933"/>
                </a:solidFill>
                <a:latin typeface="Consolas"/>
              </a:rPr>
              <a:t>whatsapp</a:t>
            </a:r>
            <a:r>
              <a:rPr sz="900" b="0" i="0" lang="en-US">
                <a:solidFill>
                  <a:srgbClr val="1F2933"/>
                </a:solidFill>
                <a:latin typeface="Segoe UI"/>
              </a:rPr>
              <a:t> also takes a phone number.</a:t>
            </a:r>
          </a:p>
        </p:txBody>
      </p:sp>
      <p:sp>
        <p:nvSpPr>
          <p:cNvPr id="36" name="Rectangle 35"/>
          <p:cNvSpPr/>
          <p:nvPr/>
        </p:nvSpPr>
        <p:spPr>
          <a:xfrm>
            <a:off x="566928" y="44807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580936"/>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internal_info_url</a:t>
            </a:r>
          </a:p>
        </p:txBody>
      </p:sp>
      <p:sp>
        <p:nvSpPr>
          <p:cNvPr id="38" name="TextBox 37"/>
          <p:cNvSpPr txBox="1"/>
          <p:nvPr/>
        </p:nvSpPr>
        <p:spPr>
          <a:xfrm>
            <a:off x="3366400" y="4580936"/>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Internal info page; shortened paths such as </a:t>
            </a:r>
            <a:r>
              <a:rPr sz="900" b="0" i="0" lang="en-US">
                <a:solidFill>
                  <a:srgbClr val="1F2933"/>
                </a:solidFill>
                <a:latin typeface="Consolas"/>
              </a:rPr>
              <a:t>/programme-info/</a:t>
            </a:r>
            <a:r>
              <a:rPr sz="900" b="0" i="0" lang="en-US">
                <a:solidFill>
                  <a:srgbClr val="1F2933"/>
                </a:solidFill>
                <a:latin typeface="Segoe UI"/>
              </a:rPr>
              <a:t> are allowed.</a:t>
            </a:r>
          </a:p>
        </p:txBody>
      </p:sp>
      <p:sp>
        <p:nvSpPr>
          <p:cNvPr id="39" name="Rectangle 38"/>
          <p:cNvSpPr/>
          <p:nvPr/>
        </p:nvSpPr>
        <p:spPr>
          <a:xfrm>
            <a:off x="566928" y="48159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815978"/>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916146"/>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tags</a:t>
            </a:r>
          </a:p>
        </p:txBody>
      </p:sp>
      <p:sp>
        <p:nvSpPr>
          <p:cNvPr id="42" name="TextBox 41"/>
          <p:cNvSpPr txBox="1"/>
          <p:nvPr/>
        </p:nvSpPr>
        <p:spPr>
          <a:xfrm>
            <a:off x="3366400" y="4916146"/>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Reserved. Currently only exported, not evaluated.</a:t>
            </a:r>
          </a:p>
        </p:txBody>
      </p:sp>
      <p:sp>
        <p:nvSpPr>
          <p:cNvPr id="43" name="Rectangle 42"/>
          <p:cNvSpPr/>
          <p:nvPr/>
        </p:nvSpPr>
        <p:spPr>
          <a:xfrm>
            <a:off x="566928" y="515118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51357"/>
            <a:ext cx="250686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speakers</a:t>
            </a:r>
          </a:p>
        </p:txBody>
      </p:sp>
      <p:sp>
        <p:nvSpPr>
          <p:cNvPr id="45" name="TextBox 44"/>
          <p:cNvSpPr txBox="1"/>
          <p:nvPr/>
        </p:nvSpPr>
        <p:spPr>
          <a:xfrm>
            <a:off x="3366400" y="5251357"/>
            <a:ext cx="818521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Further people </a:t>
            </a:r>
            <a:r>
              <a:rPr sz="900" b="1" i="0" lang="en-US">
                <a:solidFill>
                  <a:srgbClr val="1F2933"/>
                </a:solidFill>
                <a:latin typeface="Segoe UI"/>
              </a:rPr>
              <a:t>from the second one onwards</a:t>
            </a:r>
            <a:r>
              <a:rPr sz="900" b="0" i="0" lang="en-US">
                <a:solidFill>
                  <a:srgbClr val="1F2933"/>
                </a:solidFill>
                <a:latin typeface="Segoe UI"/>
              </a:rPr>
              <a:t>, separated by semicolons. The first already sits in </a:t>
            </a:r>
            <a:r>
              <a:rPr sz="900" b="0" i="0" lang="en-US">
                <a:solidFill>
                  <a:srgbClr val="1F2933"/>
                </a:solidFill>
                <a:latin typeface="Consolas"/>
              </a:rPr>
              <a:t>role_type</a:t>
            </a:r>
            <a:r>
              <a:rPr sz="900" b="0" i="0" lang="en-US">
                <a:solidFill>
                  <a:srgbClr val="1F2933"/>
                </a:solidFill>
                <a:latin typeface="Segoe UI"/>
              </a:rPr>
              <a:t>, </a:t>
            </a:r>
            <a:r>
              <a:rPr sz="900" b="0" i="0" lang="en-US">
                <a:solidFill>
                  <a:srgbClr val="1F2933"/>
                </a:solidFill>
                <a:latin typeface="Consolas"/>
              </a:rPr>
              <a:t>role_name</a:t>
            </a:r>
            <a:r>
              <a:rPr sz="900" b="0" i="0" lang="en-US">
                <a:solidFill>
                  <a:srgbClr val="1F2933"/>
                </a:solidFill>
                <a:latin typeface="Segoe UI"/>
              </a:rPr>
              <a:t> and </a:t>
            </a:r>
            <a:r>
              <a:rPr sz="900" b="0" i="0" lang="en-US">
                <a:solidFill>
                  <a:srgbClr val="1F2933"/>
                </a:solidFill>
                <a:latin typeface="Consolas"/>
              </a:rPr>
              <a:t>role_url</a:t>
            </a:r>
            <a:r>
              <a:rPr sz="900" b="0" i="0" lang="en-US">
                <a:solidFill>
                  <a:srgbClr val="1F2933"/>
                </a:solidFill>
                <a:latin typeface="Segoe UI"/>
              </a:rPr>
              <a:t>. See the next slide.</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An import never deletes anything.</a:t>
            </a:r>
            <a:r>
              <a:rPr sz="1000" b="0" i="0" lang="en-US">
                <a:solidFill>
                  <a:srgbClr val="2B3844"/>
                </a:solidFill>
                <a:latin typeface="Segoe UI"/>
              </a:rPr>
              <a:t> If a column is missing or a cell is empty, the field stays unchanged – dates, links and descriptions too. Filled list columns (</a:t>
            </a:r>
            <a:r>
              <a:rPr sz="1000" b="0" i="0" lang="en-US">
                <a:solidFill>
                  <a:srgbClr val="2B3844"/>
                </a:solidFill>
                <a:latin typeface="Consolas"/>
              </a:rPr>
              <a:t>category</a:t>
            </a:r>
            <a:r>
              <a:rPr sz="1000" b="0" i="0" lang="en-US">
                <a:solidFill>
                  <a:srgbClr val="2B3844"/>
                </a:solidFill>
                <a:latin typeface="Segoe UI"/>
              </a:rPr>
              <a:t>, </a:t>
            </a:r>
            <a:r>
              <a:rPr sz="1000" b="0" i="0" lang="en-US">
                <a:solidFill>
                  <a:srgbClr val="2B3844"/>
                </a:solidFill>
                <a:latin typeface="Consolas"/>
              </a:rPr>
              <a:t>speakers</a:t>
            </a:r>
            <a:r>
              <a:rPr sz="1000" b="0" i="0" lang="en-US">
                <a:solidFill>
                  <a:srgbClr val="2B3844"/>
                </a:solidFill>
                <a:latin typeface="Segoe UI"/>
              </a:rPr>
              <a:t>) replace the previous list. Clearing works only in the edit screen or the Master Editor.</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108 / 140</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second area: speakers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85216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An extract from the events file</a:t>
            </a:r>
          </a:p>
        </p:txBody>
      </p:sp>
      <p:sp>
        <p:nvSpPr>
          <p:cNvPr id="7" name="Rectangle 6"/>
          <p:cNvSpPr/>
          <p:nvPr/>
        </p:nvSpPr>
        <p:spPr>
          <a:xfrm>
            <a:off x="566928" y="1591056"/>
            <a:ext cx="585216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30936" y="1645920"/>
            <a:ext cx="777240"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role_name</a:t>
            </a:r>
          </a:p>
        </p:txBody>
      </p:sp>
      <p:sp>
        <p:nvSpPr>
          <p:cNvPr id="9" name="TextBox 8"/>
          <p:cNvSpPr txBox="1"/>
          <p:nvPr/>
        </p:nvSpPr>
        <p:spPr>
          <a:xfrm>
            <a:off x="1499616" y="1645920"/>
            <a:ext cx="1325880"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role_url</a:t>
            </a:r>
          </a:p>
        </p:txBody>
      </p:sp>
      <p:sp>
        <p:nvSpPr>
          <p:cNvPr id="10" name="TextBox 9"/>
          <p:cNvSpPr txBox="1"/>
          <p:nvPr/>
        </p:nvSpPr>
        <p:spPr>
          <a:xfrm>
            <a:off x="2916936" y="1645920"/>
            <a:ext cx="3474720"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speakers</a:t>
            </a:r>
          </a:p>
        </p:txBody>
      </p:sp>
      <p:sp>
        <p:nvSpPr>
          <p:cNvPr id="11" name="Rectangle 10"/>
          <p:cNvSpPr/>
          <p:nvPr/>
        </p:nvSpPr>
        <p:spPr>
          <a:xfrm>
            <a:off x="566928" y="182880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30936" y="1901952"/>
            <a:ext cx="77724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Jane Doe</a:t>
            </a:r>
          </a:p>
        </p:txBody>
      </p:sp>
      <p:sp>
        <p:nvSpPr>
          <p:cNvPr id="13" name="TextBox 12"/>
          <p:cNvSpPr txBox="1"/>
          <p:nvPr/>
        </p:nvSpPr>
        <p:spPr>
          <a:xfrm>
            <a:off x="1499616" y="1901952"/>
            <a:ext cx="132588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14" name="TextBox 13"/>
          <p:cNvSpPr txBox="1"/>
          <p:nvPr/>
        </p:nvSpPr>
        <p:spPr>
          <a:xfrm>
            <a:off x="2916936" y="1901952"/>
            <a:ext cx="347472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John Smith|Host; Alex Morgan</a:t>
            </a:r>
          </a:p>
        </p:txBody>
      </p:sp>
      <p:sp>
        <p:nvSpPr>
          <p:cNvPr id="15" name="Rectangle 14"/>
          <p:cNvSpPr/>
          <p:nvPr/>
        </p:nvSpPr>
        <p:spPr>
          <a:xfrm>
            <a:off x="566928" y="2103120"/>
            <a:ext cx="585216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0312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30936" y="2176272"/>
            <a:ext cx="77724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Dr Anna Berg</a:t>
            </a:r>
          </a:p>
        </p:txBody>
      </p:sp>
      <p:sp>
        <p:nvSpPr>
          <p:cNvPr id="18" name="TextBox 17"/>
          <p:cNvSpPr txBox="1"/>
          <p:nvPr/>
        </p:nvSpPr>
        <p:spPr>
          <a:xfrm>
            <a:off x="1499616" y="2176272"/>
            <a:ext cx="132588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19" name="TextBox 18"/>
          <p:cNvSpPr txBox="1"/>
          <p:nvPr/>
        </p:nvSpPr>
        <p:spPr>
          <a:xfrm>
            <a:off x="2916936" y="2176272"/>
            <a:ext cx="3474720"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Tom Sample|DJ|Resident|Club North</a:t>
            </a:r>
          </a:p>
        </p:txBody>
      </p:sp>
      <p:sp>
        <p:nvSpPr>
          <p:cNvPr id="20" name="Rectangle 19"/>
          <p:cNvSpPr/>
          <p:nvPr/>
        </p:nvSpPr>
        <p:spPr>
          <a:xfrm>
            <a:off x="566928" y="237744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2468880"/>
            <a:ext cx="5852160" cy="310896"/>
          </a:xfrm>
          <a:prstGeom prst="rect">
            <a:avLst/>
          </a:prstGeom>
          <a:noFill/>
        </p:spPr>
        <p:txBody>
          <a:bodyPr wrap="square" lIns="0" rIns="0" tIns="0" bIns="0" anchor="t">
            <a:spAutoFit/>
          </a:bodyPr>
          <a:lstStyle/>
          <a:p>
            <a:pPr algn="l">
              <a:lnSpc>
                <a:spcPct val="120000"/>
              </a:lnSpc>
            </a:pPr>
            <a:r>
              <a:rPr sz="750" b="0" i="0" lang="en-US">
                <a:solidFill>
                  <a:srgbClr val="6B7A88"/>
                </a:solidFill>
                <a:latin typeface="Segoe UI"/>
              </a:rPr>
              <a:t>A semicolon separates the people, the vertical bar separates name | role | position | company.</a:t>
            </a:r>
          </a:p>
        </p:txBody>
      </p:sp>
      <p:sp>
        <p:nvSpPr>
          <p:cNvPr id="22" name="TextBox 21"/>
          <p:cNvSpPr txBox="1"/>
          <p:nvPr/>
        </p:nvSpPr>
        <p:spPr>
          <a:xfrm>
            <a:off x="566928" y="3044952"/>
            <a:ext cx="585216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The page Events → Import / Export</a:t>
            </a:r>
          </a:p>
        </p:txBody>
      </p:sp>
      <p:sp>
        <p:nvSpPr>
          <p:cNvPr id="23" name="Rectangle 22"/>
          <p:cNvSpPr/>
          <p:nvPr/>
        </p:nvSpPr>
        <p:spPr>
          <a:xfrm>
            <a:off x="566928" y="3273552"/>
            <a:ext cx="5852160" cy="1920240"/>
          </a:xfrm>
          <a:prstGeom prst="rect">
            <a:avLst/>
          </a:prstGeom>
          <a:solidFill>
            <a:srgbClr val="F0F0F1"/>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713232" y="3401568"/>
            <a:ext cx="5559552"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713232" y="3401568"/>
            <a:ext cx="555955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713232" y="3675888"/>
            <a:ext cx="555955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22960" y="3470148"/>
            <a:ext cx="5340096"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Events: import and export</a:t>
            </a:r>
          </a:p>
        </p:txBody>
      </p:sp>
      <p:sp>
        <p:nvSpPr>
          <p:cNvPr id="28" name="Rounded Rectangle 27"/>
          <p:cNvSpPr/>
          <p:nvPr/>
        </p:nvSpPr>
        <p:spPr>
          <a:xfrm>
            <a:off x="841248" y="3803904"/>
            <a:ext cx="1238097"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41248" y="3854196"/>
            <a:ext cx="1238097"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Export all events</a:t>
            </a:r>
          </a:p>
        </p:txBody>
      </p:sp>
      <p:sp>
        <p:nvSpPr>
          <p:cNvPr id="30" name="Rectangle 29"/>
          <p:cNvSpPr/>
          <p:nvPr/>
        </p:nvSpPr>
        <p:spPr>
          <a:xfrm>
            <a:off x="713232" y="4242816"/>
            <a:ext cx="5559552" cy="822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713232" y="4242816"/>
            <a:ext cx="555955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713232" y="4517136"/>
            <a:ext cx="555955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822960" y="4311396"/>
            <a:ext cx="5340096"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Speakers: import and export</a:t>
            </a:r>
          </a:p>
        </p:txBody>
      </p:sp>
      <p:sp>
        <p:nvSpPr>
          <p:cNvPr id="34" name="Rounded Rectangle 33"/>
          <p:cNvSpPr/>
          <p:nvPr/>
        </p:nvSpPr>
        <p:spPr>
          <a:xfrm>
            <a:off x="841248" y="4645152"/>
            <a:ext cx="1124712"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841248" y="4695444"/>
            <a:ext cx="1124712"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Export speakers</a:t>
            </a:r>
          </a:p>
        </p:txBody>
      </p:sp>
      <p:sp>
        <p:nvSpPr>
          <p:cNvPr id="36" name="Rounded Rectangle 35"/>
          <p:cNvSpPr/>
          <p:nvPr/>
        </p:nvSpPr>
        <p:spPr>
          <a:xfrm>
            <a:off x="2057400" y="4645152"/>
            <a:ext cx="140817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057400" y="4695444"/>
            <a:ext cx="14081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Download sample file</a:t>
            </a:r>
          </a:p>
        </p:txBody>
      </p:sp>
      <p:sp>
        <p:nvSpPr>
          <p:cNvPr id="38" name="TextBox 37"/>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points</a:t>
            </a:r>
          </a:p>
        </p:txBody>
      </p:sp>
      <p:sp>
        <p:nvSpPr>
          <p:cNvPr id="39" name="TextBox 38"/>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a:t>
            </a:r>
            <a:r>
              <a:rPr sz="1100" b="1" i="0" lang="en-US">
                <a:solidFill>
                  <a:srgbClr val="C25708"/>
                </a:solidFill>
                <a:latin typeface="Consolas"/>
              </a:rPr>
              <a:t>speakers</a:t>
            </a:r>
            <a:r>
              <a:rPr sz="1100" b="1" i="0" lang="en-US">
                <a:solidFill>
                  <a:srgbClr val="C25708"/>
                </a:solidFill>
                <a:latin typeface="Segoe UI"/>
              </a:rPr>
              <a:t> column</a:t>
            </a:r>
          </a:p>
        </p:txBody>
      </p:sp>
      <p:sp>
        <p:nvSpPr>
          <p:cNvPr id="40" name="TextBox 39"/>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hangs at the </a:t>
            </a:r>
            <a:r>
              <a:rPr sz="1000" b="1" i="0" lang="en-US">
                <a:solidFill>
                  <a:srgbClr val="3B4A57"/>
                </a:solidFill>
                <a:latin typeface="Segoe UI"/>
              </a:rPr>
              <a:t>end</a:t>
            </a:r>
            <a:r>
              <a:rPr sz="1000" b="0" i="0" lang="en-US">
                <a:solidFill>
                  <a:srgbClr val="3B4A57"/>
                </a:solidFill>
                <a:latin typeface="Segoe UI"/>
              </a:rPr>
              <a:t> of the events file – so your existing export files stay importable. Separate several people with a semicolon, and role, position and company with a vertical bar.</a:t>
            </a:r>
          </a:p>
        </p:txBody>
      </p:sp>
      <p:sp>
        <p:nvSpPr>
          <p:cNvPr id="41" name="TextBox 40"/>
          <p:cNvSpPr txBox="1"/>
          <p:nvPr/>
        </p:nvSpPr>
        <p:spPr>
          <a:xfrm>
            <a:off x="6830568" y="2641346"/>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Linked automatically</a:t>
            </a:r>
          </a:p>
        </p:txBody>
      </p:sp>
      <p:sp>
        <p:nvSpPr>
          <p:cNvPr id="42" name="TextBox 41"/>
          <p:cNvSpPr txBox="1"/>
          <p:nvPr/>
        </p:nvSpPr>
        <p:spPr>
          <a:xfrm>
            <a:off x="6830568" y="2861056"/>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Names that match </a:t>
            </a:r>
            <a:r>
              <a:rPr sz="1000" b="1" i="0" lang="en-US">
                <a:solidFill>
                  <a:srgbClr val="3B4A57"/>
                </a:solidFill>
                <a:latin typeface="Segoe UI"/>
              </a:rPr>
              <a:t>exactly one</a:t>
            </a:r>
            <a:r>
              <a:rPr sz="1000" b="0" i="0" lang="en-US">
                <a:solidFill>
                  <a:srgbClr val="3B4A57"/>
                </a:solidFill>
                <a:latin typeface="Segoe UI"/>
              </a:rPr>
              <a:t> speaker record are linked on import. Missing details then come from the record.</a:t>
            </a:r>
          </a:p>
        </p:txBody>
      </p:sp>
      <p:sp>
        <p:nvSpPr>
          <p:cNvPr id="43" name="TextBox 42"/>
          <p:cNvSpPr txBox="1"/>
          <p:nvPr/>
        </p:nvSpPr>
        <p:spPr>
          <a:xfrm>
            <a:off x="6830568" y="3390392"/>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separate speaker file</a:t>
            </a:r>
          </a:p>
        </p:txBody>
      </p:sp>
      <p:sp>
        <p:nvSpPr>
          <p:cNvPr id="44" name="TextBox 43"/>
          <p:cNvSpPr txBox="1"/>
          <p:nvPr/>
        </p:nvSpPr>
        <p:spPr>
          <a:xfrm>
            <a:off x="6830568" y="3610102"/>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second area with a sample template of its own: 39 columns including </a:t>
            </a:r>
            <a:r>
              <a:rPr sz="1000" b="0" i="0" lang="en-US">
                <a:solidFill>
                  <a:srgbClr val="3B4A57"/>
                </a:solidFill>
                <a:latin typeface="Consolas"/>
              </a:rPr>
              <a:t>status</a:t>
            </a:r>
            <a:r>
              <a:rPr sz="1000" b="0" i="0" lang="en-US">
                <a:solidFill>
                  <a:srgbClr val="3B4A57"/>
                </a:solidFill>
                <a:latin typeface="Segoe UI"/>
              </a:rPr>
              <a:t>, only </a:t>
            </a:r>
            <a:r>
              <a:rPr sz="1000" b="0" i="0" lang="en-US">
                <a:solidFill>
                  <a:srgbClr val="3B4A57"/>
                </a:solidFill>
                <a:latin typeface="Consolas"/>
              </a:rPr>
              <a:t>name</a:t>
            </a:r>
            <a:r>
              <a:rPr sz="1000" b="0" i="0" lang="en-US">
                <a:solidFill>
                  <a:srgbClr val="3B4A57"/>
                </a:solidFill>
                <a:latin typeface="Segoe UI"/>
              </a:rPr>
              <a:t> is mandatory. Empty cells delete nothing. New roles are created here – unlike in the events file.</a:t>
            </a:r>
          </a:p>
        </p:txBody>
      </p:sp>
      <p:sp>
        <p:nvSpPr>
          <p:cNvPr id="45" name="TextBox 44"/>
          <p:cNvSpPr txBox="1"/>
          <p:nvPr/>
        </p:nvSpPr>
        <p:spPr>
          <a:xfrm>
            <a:off x="6830568" y="4294378"/>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Order matters</a:t>
            </a:r>
          </a:p>
        </p:txBody>
      </p:sp>
      <p:sp>
        <p:nvSpPr>
          <p:cNvPr id="46" name="TextBox 45"/>
          <p:cNvSpPr txBox="1"/>
          <p:nvPr/>
        </p:nvSpPr>
        <p:spPr>
          <a:xfrm>
            <a:off x="6830568" y="4514088"/>
            <a:ext cx="479419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Import the speakers first, then the programme.</a:t>
            </a:r>
            <a:r>
              <a:rPr sz="1000" b="0" i="0" lang="en-US">
                <a:solidFill>
                  <a:srgbClr val="3B4A57"/>
                </a:solidFill>
                <a:latin typeface="Segoe UI"/>
              </a:rPr>
              <a:t> Otherwise the </a:t>
            </a:r>
            <a:r>
              <a:rPr sz="1000" b="0" i="0" lang="en-US">
                <a:solidFill>
                  <a:srgbClr val="3B4A57"/>
                </a:solidFill>
                <a:latin typeface="Consolas"/>
              </a:rPr>
              <a:t>speakers</a:t>
            </a:r>
            <a:r>
              <a:rPr sz="1000" b="0" i="0" lang="en-US">
                <a:solidFill>
                  <a:srgbClr val="3B4A57"/>
                </a:solidFill>
                <a:latin typeface="Segoe UI"/>
              </a:rPr>
              <a:t> column finds nothing to link to and stores the names as plain text.</a:t>
            </a:r>
          </a:p>
        </p:txBody>
      </p:sp>
      <p:sp>
        <p:nvSpPr>
          <p:cNvPr id="47" name="Rectangle 4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a:t>
            </a:r>
            <a:r>
              <a:rPr sz="1000" b="1" i="0" lang="en-US">
                <a:solidFill>
                  <a:srgbClr val="2B3844"/>
                </a:solidFill>
                <a:latin typeface="Segoe UI"/>
              </a:rPr>
              <a:t>filled</a:t>
            </a:r>
            <a:r>
              <a:rPr sz="1000" b="0" i="0" lang="en-US">
                <a:solidFill>
                  <a:srgbClr val="2B3844"/>
                </a:solidFill>
                <a:latin typeface="Segoe UI"/>
              </a:rPr>
              <a:t> </a:t>
            </a:r>
            <a:r>
              <a:rPr sz="1000" b="0" i="0" lang="en-US">
                <a:solidFill>
                  <a:srgbClr val="2B3844"/>
                </a:solidFill>
                <a:latin typeface="Consolas"/>
              </a:rPr>
              <a:t>speakers</a:t>
            </a:r>
            <a:r>
              <a:rPr sz="1000" b="0" i="0" lang="en-US">
                <a:solidFill>
                  <a:srgbClr val="2B3844"/>
                </a:solidFill>
                <a:latin typeface="Segoe UI"/>
              </a:rPr>
              <a:t> cell replaces the list of further people; an </a:t>
            </a:r>
            <a:r>
              <a:rPr sz="1000" b="1" i="0" lang="en-US">
                <a:solidFill>
                  <a:srgbClr val="2B3844"/>
                </a:solidFill>
                <a:latin typeface="Segoe UI"/>
              </a:rPr>
              <a:t>empty</a:t>
            </a:r>
            <a:r>
              <a:rPr sz="1000" b="0" i="0" lang="en-US">
                <a:solidFill>
                  <a:srgbClr val="2B3844"/>
                </a:solidFill>
                <a:latin typeface="Segoe UI"/>
              </a:rPr>
              <a:t> cell or a missing column changes nothing.</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109 / 140</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HTML in descriptions, and how images are handled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Simple HTML is allowed.</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Especially in the </a:t>
            </a:r>
            <a:r>
              <a:rPr sz="1100" b="0" i="0" lang="en-US">
                <a:solidFill>
                  <a:srgbClr val="3B4A57"/>
                </a:solidFill>
                <a:latin typeface="Consolas"/>
              </a:rPr>
              <a:t>full_description</a:t>
            </a:r>
            <a:r>
              <a:rPr sz="1100" b="0" i="0" lang="en-US">
                <a:solidFill>
                  <a:srgbClr val="3B4A57"/>
                </a:solidFill>
                <a:latin typeface="Segoe UI"/>
              </a:rPr>
              <a:t> column you may format: </a:t>
            </a:r>
            <a:r>
              <a:rPr sz="1100" b="0" i="0" lang="en-US">
                <a:solidFill>
                  <a:srgbClr val="3B4A57"/>
                </a:solidFill>
                <a:latin typeface="Consolas"/>
              </a:rPr>
              <a:t>&lt;b&gt;</a:t>
            </a:r>
            <a:r>
              <a:rPr sz="1100" b="0" i="0" lang="en-US">
                <a:solidFill>
                  <a:srgbClr val="3B4A57"/>
                </a:solidFill>
                <a:latin typeface="Segoe UI"/>
              </a:rPr>
              <a:t> for bold, </a:t>
            </a:r>
            <a:r>
              <a:rPr sz="1100" b="0" i="0" lang="en-US">
                <a:solidFill>
                  <a:srgbClr val="3B4A57"/>
                </a:solidFill>
                <a:latin typeface="Consolas"/>
              </a:rPr>
              <a:t>&lt;i&gt;</a:t>
            </a:r>
            <a:r>
              <a:rPr sz="1100" b="0" i="0" lang="en-US">
                <a:solidFill>
                  <a:srgbClr val="3B4A57"/>
                </a:solidFill>
                <a:latin typeface="Segoe UI"/>
              </a:rPr>
              <a:t> for italic, </a:t>
            </a:r>
            <a:r>
              <a:rPr sz="1100" b="0" i="0" lang="en-US">
                <a:solidFill>
                  <a:srgbClr val="3B4A57"/>
                </a:solidFill>
                <a:latin typeface="Consolas"/>
              </a:rPr>
              <a:t>&lt;ul&gt;&lt;li&gt;</a:t>
            </a:r>
            <a:r>
              <a:rPr sz="1100" b="0" i="0" lang="en-US">
                <a:solidFill>
                  <a:srgbClr val="3B4A57"/>
                </a:solidFill>
                <a:latin typeface="Segoe UI"/>
              </a:rPr>
              <a:t> for lists, </a:t>
            </a:r>
            <a:r>
              <a:rPr sz="1100" b="0" i="0" lang="en-US">
                <a:solidFill>
                  <a:srgbClr val="3B4A57"/>
                </a:solidFill>
                <a:latin typeface="Consolas"/>
              </a:rPr>
              <a:t>&lt;br&gt;</a:t>
            </a:r>
            <a:r>
              <a:rPr sz="1100" b="0" i="0" lang="en-US">
                <a:solidFill>
                  <a:srgbClr val="3B4A57"/>
                </a:solidFill>
                <a:latin typeface="Segoe UI"/>
              </a:rPr>
              <a:t> for a line break. Keep it simple – otherwise the spreadsheet becomes unreadable.</a:t>
            </a:r>
          </a:p>
        </p:txBody>
      </p:sp>
      <p:sp>
        <p:nvSpPr>
          <p:cNvPr id="9" name="Oval 8"/>
          <p:cNvSpPr/>
          <p:nvPr/>
        </p:nvSpPr>
        <p:spPr>
          <a:xfrm>
            <a:off x="566928" y="2292985"/>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01545"/>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Dangerous content is removed.</a:t>
            </a:r>
          </a:p>
        </p:txBody>
      </p:sp>
      <p:sp>
        <p:nvSpPr>
          <p:cNvPr id="11" name="TextBox 10"/>
          <p:cNvSpPr txBox="1"/>
          <p:nvPr/>
        </p:nvSpPr>
        <p:spPr>
          <a:xfrm>
            <a:off x="841247" y="2452878"/>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Scripts, embedded foreign pages, program code and event handlers are filtered out automatically on import. This happens regardless of any setting and cannot be switched off.</a:t>
            </a:r>
          </a:p>
        </p:txBody>
      </p:sp>
      <p:sp>
        <p:nvSpPr>
          <p:cNvPr id="12" name="Oval 11"/>
          <p:cNvSpPr/>
          <p:nvPr/>
        </p:nvSpPr>
        <p:spPr>
          <a:xfrm>
            <a:off x="566928" y="314121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49778"/>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Images are downloaded only once.</a:t>
            </a:r>
          </a:p>
        </p:txBody>
      </p:sp>
      <p:sp>
        <p:nvSpPr>
          <p:cNvPr id="14" name="TextBox 13"/>
          <p:cNvSpPr txBox="1"/>
          <p:nvPr/>
        </p:nvSpPr>
        <p:spPr>
          <a:xfrm>
            <a:off x="841247" y="3301111"/>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If </a:t>
            </a:r>
            <a:r>
              <a:rPr sz="1100" b="0" i="0" lang="en-US">
                <a:solidFill>
                  <a:srgbClr val="3B4A57"/>
                </a:solidFill>
                <a:latin typeface="Consolas"/>
              </a:rPr>
              <a:t>image_url</a:t>
            </a:r>
            <a:r>
              <a:rPr sz="1100" b="0" i="0" lang="en-US">
                <a:solidFill>
                  <a:srgbClr val="3B4A57"/>
                </a:solidFill>
                <a:latin typeface="Segoe UI"/>
              </a:rPr>
              <a:t> contains an address, the plugin first checks whether that image is already in the media library. Only if not is it downloaded. That avoids hundreds of duplicates. The prerequisite is that your server allows outgoing connections – otherwise switch the image import off in the settings.</a:t>
            </a:r>
          </a:p>
        </p:txBody>
      </p:sp>
      <p:sp>
        <p:nvSpPr>
          <p:cNvPr id="15" name="Rectangle 1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17" name="TextBox 1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110 / 140</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export variants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403446"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Variant</a:t>
            </a:r>
          </a:p>
        </p:txBody>
      </p:sp>
      <p:sp>
        <p:nvSpPr>
          <p:cNvPr id="8" name="TextBox 7"/>
          <p:cNvSpPr txBox="1"/>
          <p:nvPr/>
        </p:nvSpPr>
        <p:spPr>
          <a:xfrm>
            <a:off x="4262982" y="1435608"/>
            <a:ext cx="7288632"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you get</a:t>
            </a:r>
          </a:p>
        </p:txBody>
      </p:sp>
      <p:sp>
        <p:nvSpPr>
          <p:cNvPr id="9" name="TextBox 8"/>
          <p:cNvSpPr txBox="1"/>
          <p:nvPr/>
        </p:nvSpPr>
        <p:spPr>
          <a:xfrm>
            <a:off x="676656" y="1856232"/>
            <a:ext cx="340344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Export all events</a:t>
            </a:r>
          </a:p>
        </p:txBody>
      </p:sp>
      <p:sp>
        <p:nvSpPr>
          <p:cNvPr id="10" name="TextBox 9"/>
          <p:cNvSpPr txBox="1"/>
          <p:nvPr/>
        </p:nvSpPr>
        <p:spPr>
          <a:xfrm>
            <a:off x="4262982" y="1856232"/>
            <a:ext cx="728863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 full backup of every programme item – including drafts, sorted ascending by event ID.</a:t>
            </a:r>
          </a:p>
        </p:txBody>
      </p:sp>
      <p:sp>
        <p:nvSpPr>
          <p:cNvPr id="11" name="Rectangle 10"/>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05609"/>
            <a:ext cx="11057839" cy="69875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76309"/>
            <a:ext cx="340344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Export a specific main event</a:t>
            </a:r>
          </a:p>
        </p:txBody>
      </p:sp>
      <p:sp>
        <p:nvSpPr>
          <p:cNvPr id="14" name="TextBox 13"/>
          <p:cNvSpPr txBox="1"/>
          <p:nvPr/>
        </p:nvSpPr>
        <p:spPr>
          <a:xfrm>
            <a:off x="4262982" y="2397633"/>
            <a:ext cx="7288632"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One main event with all its programme items. Ideal for passing on the programme of a single year, or as a template for the next one.</a:t>
            </a:r>
          </a:p>
        </p:txBody>
      </p:sp>
      <p:sp>
        <p:nvSpPr>
          <p:cNvPr id="15" name="Rectangle 14"/>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96387"/>
            <a:ext cx="340344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Download the sample file</a:t>
            </a:r>
          </a:p>
        </p:txBody>
      </p:sp>
      <p:sp>
        <p:nvSpPr>
          <p:cNvPr id="17" name="TextBox 16"/>
          <p:cNvSpPr txBox="1"/>
          <p:nvPr/>
        </p:nvSpPr>
        <p:spPr>
          <a:xfrm>
            <a:off x="4262982" y="3096387"/>
            <a:ext cx="728863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 pre-configured file with every column and two example rows – one main event, one programme item.</a:t>
            </a:r>
          </a:p>
        </p:txBody>
      </p:sp>
      <p:sp>
        <p:nvSpPr>
          <p:cNvPr id="18" name="Rectangle 17"/>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37788"/>
            <a:ext cx="3403446"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Statistics exports in the dashboard</a:t>
            </a:r>
          </a:p>
        </p:txBody>
      </p:sp>
      <p:sp>
        <p:nvSpPr>
          <p:cNvPr id="21" name="TextBox 20"/>
          <p:cNvSpPr txBox="1"/>
          <p:nvPr/>
        </p:nvSpPr>
        <p:spPr>
          <a:xfrm>
            <a:off x="4262982" y="3637788"/>
            <a:ext cx="728863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Favourites ranking, main events, venues or categories – each one complete, not just the ten shown.</a:t>
            </a:r>
          </a:p>
        </p:txBody>
      </p:sp>
      <p:sp>
        <p:nvSpPr>
          <p:cNvPr id="22" name="Rectangle 21"/>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418833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418833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4307205"/>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6" name="TextBox 25"/>
          <p:cNvSpPr txBox="1"/>
          <p:nvPr/>
        </p:nvSpPr>
        <p:spPr>
          <a:xfrm>
            <a:off x="1773936" y="4307205"/>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choose the export delimiter right next to the button: comma, semicolon or tab. Your choice is remembered. For European Excel versions the </a:t>
            </a:r>
            <a:r>
              <a:rPr sz="1000" b="1" i="0" lang="en-US">
                <a:solidFill>
                  <a:srgbClr val="2B3844"/>
                </a:solidFill>
                <a:latin typeface="Segoe UI"/>
              </a:rPr>
              <a:t>semicolon</a:t>
            </a:r>
            <a:r>
              <a:rPr sz="1000" b="0" i="0" lang="en-US">
                <a:solidFill>
                  <a:srgbClr val="2B3844"/>
                </a:solidFill>
                <a:latin typeface="Segoe UI"/>
              </a:rPr>
              <a:t> is usually the most convenient.</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111 / 140</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something goes wrong on import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CSV shows garbled characters instead of accents.</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file is not saved as UTF-8. In Excel use “Save As” and choose the format “CSV UTF-8 (Comma delimited)”, then upload again.</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import creates duplicates.</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a:t>
            </a:r>
            <a:r>
              <a:rPr sz="1000" b="0" i="0" lang="en-US">
                <a:solidFill>
                  <a:srgbClr val="3B4A57"/>
                </a:solidFill>
                <a:latin typeface="Consolas"/>
              </a:rPr>
              <a:t>event_id</a:t>
            </a:r>
            <a:r>
              <a:rPr sz="1000" b="0" i="0" lang="en-US">
                <a:solidFill>
                  <a:srgbClr val="3B4A57"/>
                </a:solidFill>
                <a:latin typeface="Segoe UI"/>
              </a:rPr>
              <a:t> column is missing, or the titles differ minimally (a single space is enough). Export your stock, add the IDs to that file and upload it again.</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import stops at once with an error message.</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header row is missing or has no </a:t>
            </a:r>
            <a:r>
              <a:rPr sz="1000" b="0" i="0" lang="en-US">
                <a:solidFill>
                  <a:srgbClr val="3B4A57"/>
                </a:solidFill>
                <a:latin typeface="Consolas"/>
              </a:rPr>
              <a:t>title</a:t>
            </a:r>
            <a:r>
              <a:rPr sz="1000" b="0" i="0" lang="en-US">
                <a:solidFill>
                  <a:srgbClr val="3B4A57"/>
                </a:solidFill>
                <a:latin typeface="Segoe UI"/>
              </a:rPr>
              <a:t> column (speakers: </a:t>
            </a:r>
            <a:r>
              <a:rPr sz="1000" b="0" i="0" lang="en-US">
                <a:solidFill>
                  <a:srgbClr val="3B4A57"/>
                </a:solidFill>
                <a:latin typeface="Consolas"/>
              </a:rPr>
              <a:t>name</a:t>
            </a:r>
            <a:r>
              <a:rPr sz="1000" b="0" i="0" lang="en-US">
                <a:solidFill>
                  <a:srgbClr val="3B4A57"/>
                </a:solidFill>
                <a:latin typeface="Segoe UI"/>
              </a:rPr>
              <a:t>). Add it from the sample file. Rows without a title are skipped.</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images were not imported.</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Either the image import is switched off in the settings, or your server does not allow outgoing connections. Add the images afterwards through the Master Editor.</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Everything ended up in the wrong main event.</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A “target event” was probably selected at the top. That selection always overrides the information in the file.</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import aborts on very large files.</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Split the file into sections of a few hundred rows. As long as every row carries an </a:t>
            </a:r>
            <a:r>
              <a:rPr sz="1000" b="0" i="0" lang="en-US">
                <a:solidFill>
                  <a:srgbClr val="3B4A57"/>
                </a:solidFill>
                <a:latin typeface="Consolas"/>
              </a:rPr>
              <a:t>event_id</a:t>
            </a:r>
            <a:r>
              <a:rPr sz="1000" b="0" i="0" lang="en-US">
                <a:solidFill>
                  <a:srgbClr val="3B4A57"/>
                </a:solidFill>
                <a:latin typeface="Segoe UI"/>
              </a:rPr>
              <a:t> you can upload as many times as you like.</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Import and export</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112 / 140</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9</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Master Editor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Change many programme items at once – without opening every form individually. A PRO tool.</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it is for</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table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Filtering and searching</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Editing in the table</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Bulk actions</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9 · The Master Editor</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113 / 140</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the Master Editor is for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614422"/>
            <a:ext cx="11057839" cy="18379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614422"/>
            <a:ext cx="54864" cy="183794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3035046"/>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The talk moves by half an hour – and so do the forty after it.</a:t>
            </a:r>
          </a:p>
        </p:txBody>
      </p:sp>
      <p:sp>
        <p:nvSpPr>
          <p:cNvPr id="9" name="TextBox 8"/>
          <p:cNvSpPr txBox="1"/>
          <p:nvPr/>
        </p:nvSpPr>
        <p:spPr>
          <a:xfrm>
            <a:off x="1207007" y="3696462"/>
            <a:ext cx="9777679" cy="573024"/>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For exactly those moments. Instead of opening forty forms, you select the affected items, choose “shift start time by 30 minutes” and click Apply once. You will find it under </a:t>
            </a:r>
            <a:r>
              <a:rPr sz="1200" b="0" i="0" lang="en-US">
                <a:solidFill>
                  <a:srgbClr val="4A5D6E"/>
                </a:solidFill>
                <a:latin typeface="Consolas"/>
              </a:rPr>
              <a:t>Events → Master Editor</a:t>
            </a:r>
            <a:r>
              <a:rPr sz="1200" b="0" i="0" lang="en-US">
                <a:solidFill>
                  <a:srgbClr val="4A5D6E"/>
                </a:solidFill>
                <a:latin typeface="Segoe UI"/>
              </a:rPr>
              <a: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114 / 140</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layout of the table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4187952"/>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11057839"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9" name="Rectangle 8"/>
          <p:cNvSpPr/>
          <p:nvPr/>
        </p:nvSpPr>
        <p:spPr>
          <a:xfrm>
            <a:off x="566928" y="1572768"/>
            <a:ext cx="1481328" cy="39684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Appearance</a:t>
            </a:r>
          </a:p>
        </p:txBody>
      </p:sp>
      <p:sp>
        <p:nvSpPr>
          <p:cNvPr id="28" name="TextBox 27"/>
          <p:cNvSpPr txBox="1"/>
          <p:nvPr/>
        </p:nvSpPr>
        <p:spPr>
          <a:xfrm>
            <a:off x="2249424" y="1719072"/>
            <a:ext cx="9174175"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Event Master Editor</a:t>
            </a:r>
          </a:p>
        </p:txBody>
      </p:sp>
      <p:sp>
        <p:nvSpPr>
          <p:cNvPr id="29" name="Rectangle 28"/>
          <p:cNvSpPr/>
          <p:nvPr/>
        </p:nvSpPr>
        <p:spPr>
          <a:xfrm>
            <a:off x="2249424" y="2103120"/>
            <a:ext cx="9174175" cy="71323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77440" y="2231136"/>
            <a:ext cx="1692188"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Main event</a:t>
            </a:r>
          </a:p>
        </p:txBody>
      </p:sp>
      <p:sp>
        <p:nvSpPr>
          <p:cNvPr id="31" name="Rounded Rectangle 30"/>
          <p:cNvSpPr/>
          <p:nvPr/>
        </p:nvSpPr>
        <p:spPr>
          <a:xfrm>
            <a:off x="2377440"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468880" y="2455164"/>
            <a:ext cx="1308140"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Book Fair 2026</a:t>
            </a:r>
          </a:p>
        </p:txBody>
      </p:sp>
      <p:sp>
        <p:nvSpPr>
          <p:cNvPr id="33" name="TextBox 32"/>
          <p:cNvSpPr txBox="1"/>
          <p:nvPr/>
        </p:nvSpPr>
        <p:spPr>
          <a:xfrm>
            <a:off x="3850172" y="245516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4" name="TextBox 33"/>
          <p:cNvSpPr txBox="1"/>
          <p:nvPr/>
        </p:nvSpPr>
        <p:spPr>
          <a:xfrm>
            <a:off x="4179356" y="2231136"/>
            <a:ext cx="1692188"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Date</a:t>
            </a:r>
          </a:p>
        </p:txBody>
      </p:sp>
      <p:sp>
        <p:nvSpPr>
          <p:cNvPr id="35" name="Rounded Rectangle 34"/>
          <p:cNvSpPr/>
          <p:nvPr/>
        </p:nvSpPr>
        <p:spPr>
          <a:xfrm>
            <a:off x="4179356"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4270796" y="2455164"/>
            <a:ext cx="1308140"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All</a:t>
            </a:r>
          </a:p>
        </p:txBody>
      </p:sp>
      <p:sp>
        <p:nvSpPr>
          <p:cNvPr id="37" name="TextBox 36"/>
          <p:cNvSpPr txBox="1"/>
          <p:nvPr/>
        </p:nvSpPr>
        <p:spPr>
          <a:xfrm>
            <a:off x="5652089" y="245516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8" name="TextBox 37"/>
          <p:cNvSpPr txBox="1"/>
          <p:nvPr/>
        </p:nvSpPr>
        <p:spPr>
          <a:xfrm>
            <a:off x="5981273" y="2231136"/>
            <a:ext cx="1692188"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Venue</a:t>
            </a:r>
          </a:p>
        </p:txBody>
      </p:sp>
      <p:sp>
        <p:nvSpPr>
          <p:cNvPr id="39" name="Rounded Rectangle 38"/>
          <p:cNvSpPr/>
          <p:nvPr/>
        </p:nvSpPr>
        <p:spPr>
          <a:xfrm>
            <a:off x="5981273"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072713" y="2455164"/>
            <a:ext cx="1308140"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All</a:t>
            </a:r>
          </a:p>
        </p:txBody>
      </p:sp>
      <p:sp>
        <p:nvSpPr>
          <p:cNvPr id="41" name="TextBox 40"/>
          <p:cNvSpPr txBox="1"/>
          <p:nvPr/>
        </p:nvSpPr>
        <p:spPr>
          <a:xfrm>
            <a:off x="7454005" y="245516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2" name="TextBox 41"/>
          <p:cNvSpPr txBox="1"/>
          <p:nvPr/>
        </p:nvSpPr>
        <p:spPr>
          <a:xfrm>
            <a:off x="7783189" y="2231136"/>
            <a:ext cx="1692188"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Category</a:t>
            </a:r>
          </a:p>
        </p:txBody>
      </p:sp>
      <p:sp>
        <p:nvSpPr>
          <p:cNvPr id="43" name="Rounded Rectangle 42"/>
          <p:cNvSpPr/>
          <p:nvPr/>
        </p:nvSpPr>
        <p:spPr>
          <a:xfrm>
            <a:off x="7783189"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74629" y="2455164"/>
            <a:ext cx="1308140" cy="128015"/>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All</a:t>
            </a:r>
          </a:p>
        </p:txBody>
      </p:sp>
      <p:sp>
        <p:nvSpPr>
          <p:cNvPr id="45" name="TextBox 44"/>
          <p:cNvSpPr txBox="1"/>
          <p:nvPr/>
        </p:nvSpPr>
        <p:spPr>
          <a:xfrm>
            <a:off x="9255922" y="245516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6" name="TextBox 45"/>
          <p:cNvSpPr txBox="1"/>
          <p:nvPr/>
        </p:nvSpPr>
        <p:spPr>
          <a:xfrm>
            <a:off x="9585106" y="2231136"/>
            <a:ext cx="1692188"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Search</a:t>
            </a:r>
          </a:p>
        </p:txBody>
      </p:sp>
      <p:sp>
        <p:nvSpPr>
          <p:cNvPr id="47" name="Rounded Rectangle 46"/>
          <p:cNvSpPr/>
          <p:nvPr/>
        </p:nvSpPr>
        <p:spPr>
          <a:xfrm>
            <a:off x="9585106"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676546" y="2455164"/>
            <a:ext cx="1308140" cy="128015"/>
          </a:xfrm>
          <a:prstGeom prst="rect">
            <a:avLst/>
          </a:prstGeom>
          <a:noFill/>
        </p:spPr>
        <p:txBody>
          <a:bodyPr wrap="square" lIns="0" rIns="0" tIns="0" bIns="0" anchor="t">
            <a:spAutoFit/>
          </a:bodyPr>
          <a:lstStyle/>
          <a:p>
            <a:pPr algn="l">
              <a:lnSpc>
                <a:spcPct val="100000"/>
              </a:lnSpc>
            </a:pPr>
          </a:p>
        </p:txBody>
      </p:sp>
      <p:sp>
        <p:nvSpPr>
          <p:cNvPr id="49" name="Rounded Rectangle 48"/>
          <p:cNvSpPr/>
          <p:nvPr/>
        </p:nvSpPr>
        <p:spPr>
          <a:xfrm>
            <a:off x="2249424" y="2926080"/>
            <a:ext cx="21031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40864" y="2976372"/>
            <a:ext cx="171907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Shift start time (min.)</a:t>
            </a:r>
          </a:p>
        </p:txBody>
      </p:sp>
      <p:sp>
        <p:nvSpPr>
          <p:cNvPr id="51" name="TextBox 50"/>
          <p:cNvSpPr txBox="1"/>
          <p:nvPr/>
        </p:nvSpPr>
        <p:spPr>
          <a:xfrm>
            <a:off x="4133087" y="297637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2" name="Rounded Rectangle 51"/>
          <p:cNvSpPr/>
          <p:nvPr/>
        </p:nvSpPr>
        <p:spPr>
          <a:xfrm>
            <a:off x="4462272" y="2926080"/>
            <a:ext cx="64008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53712" y="2976372"/>
            <a:ext cx="256031"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30</a:t>
            </a:r>
          </a:p>
        </p:txBody>
      </p:sp>
      <p:sp>
        <p:nvSpPr>
          <p:cNvPr id="54" name="Rounded Rectangle 53"/>
          <p:cNvSpPr/>
          <p:nvPr/>
        </p:nvSpPr>
        <p:spPr>
          <a:xfrm>
            <a:off x="5193792" y="2926080"/>
            <a:ext cx="557784"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193792" y="2971800"/>
            <a:ext cx="55778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Apply</a:t>
            </a:r>
          </a:p>
        </p:txBody>
      </p:sp>
      <p:sp>
        <p:nvSpPr>
          <p:cNvPr id="56" name="Rounded Rectangle 55"/>
          <p:cNvSpPr/>
          <p:nvPr/>
        </p:nvSpPr>
        <p:spPr>
          <a:xfrm>
            <a:off x="10006279" y="2926080"/>
            <a:ext cx="1325880"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006279" y="2971800"/>
            <a:ext cx="132588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View options</a:t>
            </a:r>
          </a:p>
        </p:txBody>
      </p:sp>
      <p:sp>
        <p:nvSpPr>
          <p:cNvPr id="58" name="Rectangle 57"/>
          <p:cNvSpPr/>
          <p:nvPr/>
        </p:nvSpPr>
        <p:spPr>
          <a:xfrm>
            <a:off x="2249424" y="3346704"/>
            <a:ext cx="917417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313432" y="3401568"/>
            <a:ext cx="221315" cy="137160"/>
          </a:xfrm>
          <a:prstGeom prst="rect">
            <a:avLst/>
          </a:prstGeom>
          <a:noFill/>
        </p:spPr>
        <p:txBody>
          <a:bodyPr wrap="square" lIns="0" rIns="0" tIns="0" bIns="0" anchor="t">
            <a:spAutoFit/>
          </a:bodyPr>
          <a:lstStyle/>
          <a:p>
            <a:pPr algn="l">
              <a:lnSpc>
                <a:spcPct val="100000"/>
              </a:lnSpc>
            </a:pPr>
          </a:p>
        </p:txBody>
      </p:sp>
      <p:sp>
        <p:nvSpPr>
          <p:cNvPr id="60" name="TextBox 59"/>
          <p:cNvSpPr txBox="1"/>
          <p:nvPr/>
        </p:nvSpPr>
        <p:spPr>
          <a:xfrm>
            <a:off x="2626187" y="3401568"/>
            <a:ext cx="846827"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ID</a:t>
            </a:r>
          </a:p>
        </p:txBody>
      </p:sp>
      <p:sp>
        <p:nvSpPr>
          <p:cNvPr id="61" name="TextBox 60"/>
          <p:cNvSpPr txBox="1"/>
          <p:nvPr/>
        </p:nvSpPr>
        <p:spPr>
          <a:xfrm>
            <a:off x="3564455" y="3401568"/>
            <a:ext cx="2619111"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Title</a:t>
            </a:r>
          </a:p>
        </p:txBody>
      </p:sp>
      <p:sp>
        <p:nvSpPr>
          <p:cNvPr id="62" name="TextBox 61"/>
          <p:cNvSpPr txBox="1"/>
          <p:nvPr/>
        </p:nvSpPr>
        <p:spPr>
          <a:xfrm>
            <a:off x="6275007" y="3401568"/>
            <a:ext cx="898953"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Date</a:t>
            </a:r>
          </a:p>
        </p:txBody>
      </p:sp>
      <p:sp>
        <p:nvSpPr>
          <p:cNvPr id="63" name="TextBox 62"/>
          <p:cNvSpPr txBox="1"/>
          <p:nvPr/>
        </p:nvSpPr>
        <p:spPr>
          <a:xfrm>
            <a:off x="7265401" y="3401568"/>
            <a:ext cx="586197"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Start</a:t>
            </a:r>
          </a:p>
        </p:txBody>
      </p:sp>
      <p:sp>
        <p:nvSpPr>
          <p:cNvPr id="64" name="TextBox 63"/>
          <p:cNvSpPr txBox="1"/>
          <p:nvPr/>
        </p:nvSpPr>
        <p:spPr>
          <a:xfrm>
            <a:off x="7943039" y="3401568"/>
            <a:ext cx="586197"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End</a:t>
            </a:r>
          </a:p>
        </p:txBody>
      </p:sp>
      <p:sp>
        <p:nvSpPr>
          <p:cNvPr id="65" name="TextBox 64"/>
          <p:cNvSpPr txBox="1"/>
          <p:nvPr/>
        </p:nvSpPr>
        <p:spPr>
          <a:xfrm>
            <a:off x="8620677" y="3401568"/>
            <a:ext cx="1055331"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Venue</a:t>
            </a:r>
          </a:p>
        </p:txBody>
      </p:sp>
      <p:sp>
        <p:nvSpPr>
          <p:cNvPr id="66" name="TextBox 65"/>
          <p:cNvSpPr txBox="1"/>
          <p:nvPr/>
        </p:nvSpPr>
        <p:spPr>
          <a:xfrm>
            <a:off x="9767449" y="3401568"/>
            <a:ext cx="1055331"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Category</a:t>
            </a:r>
          </a:p>
        </p:txBody>
      </p:sp>
      <p:sp>
        <p:nvSpPr>
          <p:cNvPr id="67" name="TextBox 66"/>
          <p:cNvSpPr txBox="1"/>
          <p:nvPr/>
        </p:nvSpPr>
        <p:spPr>
          <a:xfrm>
            <a:off x="10914221" y="3401568"/>
            <a:ext cx="481945"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Image</a:t>
            </a:r>
          </a:p>
        </p:txBody>
      </p:sp>
      <p:sp>
        <p:nvSpPr>
          <p:cNvPr id="68" name="Rectangle 67"/>
          <p:cNvSpPr/>
          <p:nvPr/>
        </p:nvSpPr>
        <p:spPr>
          <a:xfrm>
            <a:off x="2249424" y="3584448"/>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313432" y="3666744"/>
            <a:ext cx="221315" cy="137160"/>
          </a:xfrm>
          <a:prstGeom prst="rect">
            <a:avLst/>
          </a:prstGeom>
          <a:noFill/>
        </p:spPr>
        <p:txBody>
          <a:bodyPr wrap="square" lIns="0" rIns="0" tIns="0" bIns="0" anchor="t">
            <a:spAutoFit/>
          </a:bodyPr>
          <a:lstStyle/>
          <a:p>
            <a:pPr algn="l">
              <a:lnSpc>
                <a:spcPct val="100000"/>
              </a:lnSpc>
            </a:pPr>
          </a:p>
        </p:txBody>
      </p:sp>
      <p:sp>
        <p:nvSpPr>
          <p:cNvPr id="70" name="TextBox 69"/>
          <p:cNvSpPr txBox="1"/>
          <p:nvPr/>
        </p:nvSpPr>
        <p:spPr>
          <a:xfrm>
            <a:off x="2626187" y="3666744"/>
            <a:ext cx="84682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EVT-001</a:t>
            </a:r>
          </a:p>
        </p:txBody>
      </p:sp>
      <p:sp>
        <p:nvSpPr>
          <p:cNvPr id="71" name="TextBox 70"/>
          <p:cNvSpPr txBox="1"/>
          <p:nvPr/>
        </p:nvSpPr>
        <p:spPr>
          <a:xfrm>
            <a:off x="3564455" y="3666744"/>
            <a:ext cx="261911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Opening Keynote</a:t>
            </a:r>
          </a:p>
        </p:txBody>
      </p:sp>
      <p:sp>
        <p:nvSpPr>
          <p:cNvPr id="72" name="TextBox 71"/>
          <p:cNvSpPr txBox="1"/>
          <p:nvPr/>
        </p:nvSpPr>
        <p:spPr>
          <a:xfrm>
            <a:off x="6275007" y="3666744"/>
            <a:ext cx="898953"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2026-06-12</a:t>
            </a:r>
          </a:p>
        </p:txBody>
      </p:sp>
      <p:sp>
        <p:nvSpPr>
          <p:cNvPr id="73" name="TextBox 72"/>
          <p:cNvSpPr txBox="1"/>
          <p:nvPr/>
        </p:nvSpPr>
        <p:spPr>
          <a:xfrm>
            <a:off x="7265401" y="3666744"/>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10:00</a:t>
            </a:r>
          </a:p>
        </p:txBody>
      </p:sp>
      <p:sp>
        <p:nvSpPr>
          <p:cNvPr id="74" name="TextBox 73"/>
          <p:cNvSpPr txBox="1"/>
          <p:nvPr/>
        </p:nvSpPr>
        <p:spPr>
          <a:xfrm>
            <a:off x="7943039" y="3666744"/>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11:00</a:t>
            </a:r>
          </a:p>
        </p:txBody>
      </p:sp>
      <p:sp>
        <p:nvSpPr>
          <p:cNvPr id="75" name="TextBox 74"/>
          <p:cNvSpPr txBox="1"/>
          <p:nvPr/>
        </p:nvSpPr>
        <p:spPr>
          <a:xfrm>
            <a:off x="8620677" y="3666744"/>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Hall A</a:t>
            </a:r>
          </a:p>
        </p:txBody>
      </p:sp>
      <p:sp>
        <p:nvSpPr>
          <p:cNvPr id="76" name="TextBox 75"/>
          <p:cNvSpPr txBox="1"/>
          <p:nvPr/>
        </p:nvSpPr>
        <p:spPr>
          <a:xfrm>
            <a:off x="9767449" y="3666744"/>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Talk</a:t>
            </a:r>
          </a:p>
        </p:txBody>
      </p:sp>
      <p:sp>
        <p:nvSpPr>
          <p:cNvPr id="77" name="TextBox 76"/>
          <p:cNvSpPr txBox="1"/>
          <p:nvPr/>
        </p:nvSpPr>
        <p:spPr>
          <a:xfrm>
            <a:off x="10914221" y="3666744"/>
            <a:ext cx="481945"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78" name="Rectangle 77"/>
          <p:cNvSpPr/>
          <p:nvPr/>
        </p:nvSpPr>
        <p:spPr>
          <a:xfrm>
            <a:off x="2249424" y="3877056"/>
            <a:ext cx="9174175"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2249424" y="3877056"/>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2313432" y="3959352"/>
            <a:ext cx="221315" cy="137160"/>
          </a:xfrm>
          <a:prstGeom prst="rect">
            <a:avLst/>
          </a:prstGeom>
          <a:noFill/>
        </p:spPr>
        <p:txBody>
          <a:bodyPr wrap="square" lIns="0" rIns="0" tIns="0" bIns="0" anchor="t">
            <a:spAutoFit/>
          </a:bodyPr>
          <a:lstStyle/>
          <a:p>
            <a:pPr algn="l">
              <a:lnSpc>
                <a:spcPct val="100000"/>
              </a:lnSpc>
            </a:pPr>
          </a:p>
        </p:txBody>
      </p:sp>
      <p:sp>
        <p:nvSpPr>
          <p:cNvPr id="81" name="TextBox 80"/>
          <p:cNvSpPr txBox="1"/>
          <p:nvPr/>
        </p:nvSpPr>
        <p:spPr>
          <a:xfrm>
            <a:off x="2626187" y="3959352"/>
            <a:ext cx="84682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EVT-002</a:t>
            </a:r>
          </a:p>
        </p:txBody>
      </p:sp>
      <p:sp>
        <p:nvSpPr>
          <p:cNvPr id="82" name="TextBox 81"/>
          <p:cNvSpPr txBox="1"/>
          <p:nvPr/>
        </p:nvSpPr>
        <p:spPr>
          <a:xfrm>
            <a:off x="3564455" y="3959352"/>
            <a:ext cx="261911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Writing Workshop</a:t>
            </a:r>
          </a:p>
        </p:txBody>
      </p:sp>
      <p:sp>
        <p:nvSpPr>
          <p:cNvPr id="83" name="TextBox 82"/>
          <p:cNvSpPr txBox="1"/>
          <p:nvPr/>
        </p:nvSpPr>
        <p:spPr>
          <a:xfrm>
            <a:off x="6275007" y="3959352"/>
            <a:ext cx="898953"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2026-06-13</a:t>
            </a:r>
          </a:p>
        </p:txBody>
      </p:sp>
      <p:sp>
        <p:nvSpPr>
          <p:cNvPr id="84" name="TextBox 83"/>
          <p:cNvSpPr txBox="1"/>
          <p:nvPr/>
        </p:nvSpPr>
        <p:spPr>
          <a:xfrm>
            <a:off x="7265401" y="3959352"/>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11:30</a:t>
            </a:r>
          </a:p>
        </p:txBody>
      </p:sp>
      <p:sp>
        <p:nvSpPr>
          <p:cNvPr id="85" name="TextBox 84"/>
          <p:cNvSpPr txBox="1"/>
          <p:nvPr/>
        </p:nvSpPr>
        <p:spPr>
          <a:xfrm>
            <a:off x="7943039" y="3959352"/>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13:00</a:t>
            </a:r>
          </a:p>
        </p:txBody>
      </p:sp>
      <p:sp>
        <p:nvSpPr>
          <p:cNvPr id="86" name="TextBox 85"/>
          <p:cNvSpPr txBox="1"/>
          <p:nvPr/>
        </p:nvSpPr>
        <p:spPr>
          <a:xfrm>
            <a:off x="8620677" y="3959352"/>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Room 2</a:t>
            </a:r>
          </a:p>
        </p:txBody>
      </p:sp>
      <p:sp>
        <p:nvSpPr>
          <p:cNvPr id="87" name="TextBox 86"/>
          <p:cNvSpPr txBox="1"/>
          <p:nvPr/>
        </p:nvSpPr>
        <p:spPr>
          <a:xfrm>
            <a:off x="9767449" y="3959352"/>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Workshop</a:t>
            </a:r>
          </a:p>
        </p:txBody>
      </p:sp>
      <p:sp>
        <p:nvSpPr>
          <p:cNvPr id="88" name="TextBox 87"/>
          <p:cNvSpPr txBox="1"/>
          <p:nvPr/>
        </p:nvSpPr>
        <p:spPr>
          <a:xfrm>
            <a:off x="10914221" y="3959352"/>
            <a:ext cx="481945"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89" name="Rectangle 88"/>
          <p:cNvSpPr/>
          <p:nvPr/>
        </p:nvSpPr>
        <p:spPr>
          <a:xfrm>
            <a:off x="2249424" y="4169664"/>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2313432" y="4251960"/>
            <a:ext cx="221315" cy="137160"/>
          </a:xfrm>
          <a:prstGeom prst="rect">
            <a:avLst/>
          </a:prstGeom>
          <a:noFill/>
        </p:spPr>
        <p:txBody>
          <a:bodyPr wrap="square" lIns="0" rIns="0" tIns="0" bIns="0" anchor="t">
            <a:spAutoFit/>
          </a:bodyPr>
          <a:lstStyle/>
          <a:p>
            <a:pPr algn="l">
              <a:lnSpc>
                <a:spcPct val="100000"/>
              </a:lnSpc>
            </a:pPr>
          </a:p>
        </p:txBody>
      </p:sp>
      <p:sp>
        <p:nvSpPr>
          <p:cNvPr id="91" name="TextBox 90"/>
          <p:cNvSpPr txBox="1"/>
          <p:nvPr/>
        </p:nvSpPr>
        <p:spPr>
          <a:xfrm>
            <a:off x="2626187" y="4251960"/>
            <a:ext cx="84682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EVT-003</a:t>
            </a:r>
          </a:p>
        </p:txBody>
      </p:sp>
      <p:sp>
        <p:nvSpPr>
          <p:cNvPr id="92" name="TextBox 91"/>
          <p:cNvSpPr txBox="1"/>
          <p:nvPr/>
        </p:nvSpPr>
        <p:spPr>
          <a:xfrm>
            <a:off x="3564455" y="4251960"/>
            <a:ext cx="261911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Reading: Northern Light</a:t>
            </a:r>
          </a:p>
        </p:txBody>
      </p:sp>
      <p:sp>
        <p:nvSpPr>
          <p:cNvPr id="93" name="TextBox 92"/>
          <p:cNvSpPr txBox="1"/>
          <p:nvPr/>
        </p:nvSpPr>
        <p:spPr>
          <a:xfrm>
            <a:off x="6275007" y="4251960"/>
            <a:ext cx="898953"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2026-06-13</a:t>
            </a:r>
          </a:p>
        </p:txBody>
      </p:sp>
      <p:sp>
        <p:nvSpPr>
          <p:cNvPr id="94" name="TextBox 93"/>
          <p:cNvSpPr txBox="1"/>
          <p:nvPr/>
        </p:nvSpPr>
        <p:spPr>
          <a:xfrm>
            <a:off x="7265401" y="4251960"/>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13:00</a:t>
            </a:r>
          </a:p>
        </p:txBody>
      </p:sp>
      <p:sp>
        <p:nvSpPr>
          <p:cNvPr id="95" name="TextBox 94"/>
          <p:cNvSpPr txBox="1"/>
          <p:nvPr/>
        </p:nvSpPr>
        <p:spPr>
          <a:xfrm>
            <a:off x="7943039" y="4251960"/>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14:00</a:t>
            </a:r>
          </a:p>
        </p:txBody>
      </p:sp>
      <p:sp>
        <p:nvSpPr>
          <p:cNvPr id="96" name="TextBox 95"/>
          <p:cNvSpPr txBox="1"/>
          <p:nvPr/>
        </p:nvSpPr>
        <p:spPr>
          <a:xfrm>
            <a:off x="8620677" y="4251960"/>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Stage</a:t>
            </a:r>
          </a:p>
        </p:txBody>
      </p:sp>
      <p:sp>
        <p:nvSpPr>
          <p:cNvPr id="97" name="TextBox 96"/>
          <p:cNvSpPr txBox="1"/>
          <p:nvPr/>
        </p:nvSpPr>
        <p:spPr>
          <a:xfrm>
            <a:off x="9767449" y="4251960"/>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Reading</a:t>
            </a:r>
          </a:p>
        </p:txBody>
      </p:sp>
      <p:sp>
        <p:nvSpPr>
          <p:cNvPr id="98" name="TextBox 97"/>
          <p:cNvSpPr txBox="1"/>
          <p:nvPr/>
        </p:nvSpPr>
        <p:spPr>
          <a:xfrm>
            <a:off x="10914221" y="4251960"/>
            <a:ext cx="481945"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99" name="Rectangle 98"/>
          <p:cNvSpPr/>
          <p:nvPr/>
        </p:nvSpPr>
        <p:spPr>
          <a:xfrm>
            <a:off x="2249424" y="4462272"/>
            <a:ext cx="9174175"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2249424" y="4462272"/>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2313432" y="4544568"/>
            <a:ext cx="221315" cy="137160"/>
          </a:xfrm>
          <a:prstGeom prst="rect">
            <a:avLst/>
          </a:prstGeom>
          <a:noFill/>
        </p:spPr>
        <p:txBody>
          <a:bodyPr wrap="square" lIns="0" rIns="0" tIns="0" bIns="0" anchor="t">
            <a:spAutoFit/>
          </a:bodyPr>
          <a:lstStyle/>
          <a:p>
            <a:pPr algn="l">
              <a:lnSpc>
                <a:spcPct val="100000"/>
              </a:lnSpc>
            </a:pPr>
          </a:p>
        </p:txBody>
      </p:sp>
      <p:sp>
        <p:nvSpPr>
          <p:cNvPr id="102" name="TextBox 101"/>
          <p:cNvSpPr txBox="1"/>
          <p:nvPr/>
        </p:nvSpPr>
        <p:spPr>
          <a:xfrm>
            <a:off x="2626187" y="4544568"/>
            <a:ext cx="84682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EVT-004</a:t>
            </a:r>
          </a:p>
        </p:txBody>
      </p:sp>
      <p:sp>
        <p:nvSpPr>
          <p:cNvPr id="103" name="TextBox 102"/>
          <p:cNvSpPr txBox="1"/>
          <p:nvPr/>
        </p:nvSpPr>
        <p:spPr>
          <a:xfrm>
            <a:off x="3564455" y="4544568"/>
            <a:ext cx="261911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Book signing</a:t>
            </a:r>
          </a:p>
        </p:txBody>
      </p:sp>
      <p:sp>
        <p:nvSpPr>
          <p:cNvPr id="104" name="TextBox 103"/>
          <p:cNvSpPr txBox="1"/>
          <p:nvPr/>
        </p:nvSpPr>
        <p:spPr>
          <a:xfrm>
            <a:off x="6275007" y="4544568"/>
            <a:ext cx="898953"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2026-06-13</a:t>
            </a:r>
          </a:p>
        </p:txBody>
      </p:sp>
      <p:sp>
        <p:nvSpPr>
          <p:cNvPr id="105" name="TextBox 104"/>
          <p:cNvSpPr txBox="1"/>
          <p:nvPr/>
        </p:nvSpPr>
        <p:spPr>
          <a:xfrm>
            <a:off x="7265401" y="4544568"/>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14:30</a:t>
            </a:r>
          </a:p>
        </p:txBody>
      </p:sp>
      <p:sp>
        <p:nvSpPr>
          <p:cNvPr id="106" name="TextBox 105"/>
          <p:cNvSpPr txBox="1"/>
          <p:nvPr/>
        </p:nvSpPr>
        <p:spPr>
          <a:xfrm>
            <a:off x="7943039" y="4544568"/>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15:30</a:t>
            </a:r>
          </a:p>
        </p:txBody>
      </p:sp>
      <p:sp>
        <p:nvSpPr>
          <p:cNvPr id="107" name="TextBox 106"/>
          <p:cNvSpPr txBox="1"/>
          <p:nvPr/>
        </p:nvSpPr>
        <p:spPr>
          <a:xfrm>
            <a:off x="8620677" y="4544568"/>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Foyer</a:t>
            </a:r>
          </a:p>
        </p:txBody>
      </p:sp>
      <p:sp>
        <p:nvSpPr>
          <p:cNvPr id="108" name="TextBox 107"/>
          <p:cNvSpPr txBox="1"/>
          <p:nvPr/>
        </p:nvSpPr>
        <p:spPr>
          <a:xfrm>
            <a:off x="9767449" y="4544568"/>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Talk</a:t>
            </a:r>
          </a:p>
        </p:txBody>
      </p:sp>
      <p:sp>
        <p:nvSpPr>
          <p:cNvPr id="109" name="TextBox 108"/>
          <p:cNvSpPr txBox="1"/>
          <p:nvPr/>
        </p:nvSpPr>
        <p:spPr>
          <a:xfrm>
            <a:off x="10914221" y="4544568"/>
            <a:ext cx="481945"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110" name="Rectangle 109"/>
          <p:cNvSpPr/>
          <p:nvPr/>
        </p:nvSpPr>
        <p:spPr>
          <a:xfrm>
            <a:off x="2249424" y="4754880"/>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2313432" y="4837176"/>
            <a:ext cx="221315" cy="137160"/>
          </a:xfrm>
          <a:prstGeom prst="rect">
            <a:avLst/>
          </a:prstGeom>
          <a:noFill/>
        </p:spPr>
        <p:txBody>
          <a:bodyPr wrap="square" lIns="0" rIns="0" tIns="0" bIns="0" anchor="t">
            <a:spAutoFit/>
          </a:bodyPr>
          <a:lstStyle/>
          <a:p>
            <a:pPr algn="l">
              <a:lnSpc>
                <a:spcPct val="100000"/>
              </a:lnSpc>
            </a:pPr>
          </a:p>
        </p:txBody>
      </p:sp>
      <p:sp>
        <p:nvSpPr>
          <p:cNvPr id="112" name="TextBox 111"/>
          <p:cNvSpPr txBox="1"/>
          <p:nvPr/>
        </p:nvSpPr>
        <p:spPr>
          <a:xfrm>
            <a:off x="2626187" y="4837176"/>
            <a:ext cx="84682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EVT-005</a:t>
            </a:r>
          </a:p>
        </p:txBody>
      </p:sp>
      <p:sp>
        <p:nvSpPr>
          <p:cNvPr id="113" name="TextBox 112"/>
          <p:cNvSpPr txBox="1"/>
          <p:nvPr/>
        </p:nvSpPr>
        <p:spPr>
          <a:xfrm>
            <a:off x="3564455" y="4837176"/>
            <a:ext cx="261911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Evening Concert</a:t>
            </a:r>
          </a:p>
        </p:txBody>
      </p:sp>
      <p:sp>
        <p:nvSpPr>
          <p:cNvPr id="114" name="TextBox 113"/>
          <p:cNvSpPr txBox="1"/>
          <p:nvPr/>
        </p:nvSpPr>
        <p:spPr>
          <a:xfrm>
            <a:off x="6275007" y="4837176"/>
            <a:ext cx="898953"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2026-06-13</a:t>
            </a:r>
          </a:p>
        </p:txBody>
      </p:sp>
      <p:sp>
        <p:nvSpPr>
          <p:cNvPr id="115" name="TextBox 114"/>
          <p:cNvSpPr txBox="1"/>
          <p:nvPr/>
        </p:nvSpPr>
        <p:spPr>
          <a:xfrm>
            <a:off x="7265401" y="4837176"/>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20:00</a:t>
            </a:r>
          </a:p>
        </p:txBody>
      </p:sp>
      <p:sp>
        <p:nvSpPr>
          <p:cNvPr id="116" name="TextBox 115"/>
          <p:cNvSpPr txBox="1"/>
          <p:nvPr/>
        </p:nvSpPr>
        <p:spPr>
          <a:xfrm>
            <a:off x="7943039" y="4837176"/>
            <a:ext cx="586197"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22:30</a:t>
            </a:r>
          </a:p>
        </p:txBody>
      </p:sp>
      <p:sp>
        <p:nvSpPr>
          <p:cNvPr id="117" name="TextBox 116"/>
          <p:cNvSpPr txBox="1"/>
          <p:nvPr/>
        </p:nvSpPr>
        <p:spPr>
          <a:xfrm>
            <a:off x="8620677" y="4837176"/>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Hall A</a:t>
            </a:r>
          </a:p>
        </p:txBody>
      </p:sp>
      <p:sp>
        <p:nvSpPr>
          <p:cNvPr id="118" name="TextBox 117"/>
          <p:cNvSpPr txBox="1"/>
          <p:nvPr/>
        </p:nvSpPr>
        <p:spPr>
          <a:xfrm>
            <a:off x="9767449" y="4837176"/>
            <a:ext cx="1055331"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Concert</a:t>
            </a:r>
          </a:p>
        </p:txBody>
      </p:sp>
      <p:sp>
        <p:nvSpPr>
          <p:cNvPr id="119" name="TextBox 118"/>
          <p:cNvSpPr txBox="1"/>
          <p:nvPr/>
        </p:nvSpPr>
        <p:spPr>
          <a:xfrm>
            <a:off x="10914221" y="4837176"/>
            <a:ext cx="481945" cy="137160"/>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a:t>
            </a:r>
          </a:p>
        </p:txBody>
      </p:sp>
      <p:sp>
        <p:nvSpPr>
          <p:cNvPr id="120" name="Rectangle 119"/>
          <p:cNvSpPr/>
          <p:nvPr/>
        </p:nvSpPr>
        <p:spPr>
          <a:xfrm>
            <a:off x="2249424" y="5047488"/>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2304288" y="3415284"/>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2304288" y="3707891"/>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2304288" y="4000500"/>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2304288" y="42931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2304288" y="4585716"/>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2304288" y="4878324"/>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ounded Rectangle 126"/>
          <p:cNvSpPr/>
          <p:nvPr/>
        </p:nvSpPr>
        <p:spPr>
          <a:xfrm>
            <a:off x="2249424" y="5230368"/>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2249424" y="5280660"/>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 changes</a:t>
            </a:r>
          </a:p>
        </p:txBody>
      </p:sp>
      <p:sp>
        <p:nvSpPr>
          <p:cNvPr id="129" name="Oval 128"/>
          <p:cNvSpPr/>
          <p:nvPr/>
        </p:nvSpPr>
        <p:spPr>
          <a:xfrm>
            <a:off x="2240280" y="1911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2240280" y="19705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31" name="Oval 130"/>
          <p:cNvSpPr/>
          <p:nvPr/>
        </p:nvSpPr>
        <p:spPr>
          <a:xfrm>
            <a:off x="2240280"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2240280" y="2756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33" name="Oval 132"/>
          <p:cNvSpPr/>
          <p:nvPr/>
        </p:nvSpPr>
        <p:spPr>
          <a:xfrm>
            <a:off x="2249424" y="3392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TextBox 133"/>
          <p:cNvSpPr txBox="1"/>
          <p:nvPr/>
        </p:nvSpPr>
        <p:spPr>
          <a:xfrm>
            <a:off x="2249424" y="34518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35" name="Oval 134"/>
          <p:cNvSpPr/>
          <p:nvPr/>
        </p:nvSpPr>
        <p:spPr>
          <a:xfrm>
            <a:off x="4910328"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TextBox 135"/>
          <p:cNvSpPr txBox="1"/>
          <p:nvPr/>
        </p:nvSpPr>
        <p:spPr>
          <a:xfrm>
            <a:off x="4910328" y="397306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37" name="Oval 136"/>
          <p:cNvSpPr/>
          <p:nvPr/>
        </p:nvSpPr>
        <p:spPr>
          <a:xfrm>
            <a:off x="11219688"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TextBox 137"/>
          <p:cNvSpPr txBox="1"/>
          <p:nvPr/>
        </p:nvSpPr>
        <p:spPr>
          <a:xfrm>
            <a:off x="11219688" y="27569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39" name="Rectangle 13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TextBox 1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42" name="TextBox 1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Which columns you see is up to you, via </a:t>
            </a:r>
            <a:r>
              <a:rPr sz="1000" b="1" i="0" lang="en-US">
                <a:solidFill>
                  <a:srgbClr val="2B3844"/>
                </a:solidFill>
                <a:latin typeface="Segoe UI"/>
              </a:rPr>
              <a:t>View options</a:t>
            </a:r>
            <a:r>
              <a:rPr sz="1000" b="0" i="0" lang="en-US">
                <a:solidFill>
                  <a:srgbClr val="2B3844"/>
                </a:solidFill>
                <a:latin typeface="Segoe UI"/>
              </a:rPr>
              <a:t> at the top right. That setting is stored permanently per user – so your colleague may have a completely different selection of columns from yours.</a:t>
            </a:r>
          </a:p>
        </p:txBody>
      </p:sp>
      <p:sp>
        <p:nvSpPr>
          <p:cNvPr id="143" name="Rectangle 1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TextBox 1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145" name="TextBox 1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115 / 140</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five operating zones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13701"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No.</a:t>
            </a:r>
          </a:p>
        </p:txBody>
      </p:sp>
      <p:sp>
        <p:nvSpPr>
          <p:cNvPr id="8" name="TextBox 7"/>
          <p:cNvSpPr txBox="1"/>
          <p:nvPr/>
        </p:nvSpPr>
        <p:spPr>
          <a:xfrm>
            <a:off x="1573237" y="1435608"/>
            <a:ext cx="2407244"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Zone</a:t>
            </a:r>
          </a:p>
        </p:txBody>
      </p:sp>
      <p:sp>
        <p:nvSpPr>
          <p:cNvPr id="9" name="TextBox 8"/>
          <p:cNvSpPr txBox="1"/>
          <p:nvPr/>
        </p:nvSpPr>
        <p:spPr>
          <a:xfrm>
            <a:off x="4163362" y="1435608"/>
            <a:ext cx="7388253"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Purpose</a:t>
            </a:r>
          </a:p>
        </p:txBody>
      </p:sp>
      <p:sp>
        <p:nvSpPr>
          <p:cNvPr id="10" name="TextBox 9"/>
          <p:cNvSpPr txBox="1"/>
          <p:nvPr/>
        </p:nvSpPr>
        <p:spPr>
          <a:xfrm>
            <a:off x="676656" y="1856232"/>
            <a:ext cx="71370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1</a:t>
            </a:r>
          </a:p>
        </p:txBody>
      </p:sp>
      <p:sp>
        <p:nvSpPr>
          <p:cNvPr id="11" name="TextBox 10"/>
          <p:cNvSpPr txBox="1"/>
          <p:nvPr/>
        </p:nvSpPr>
        <p:spPr>
          <a:xfrm>
            <a:off x="1573237" y="1856232"/>
            <a:ext cx="240724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Filter bar</a:t>
            </a:r>
          </a:p>
        </p:txBody>
      </p:sp>
      <p:sp>
        <p:nvSpPr>
          <p:cNvPr id="12" name="TextBox 11"/>
          <p:cNvSpPr txBox="1"/>
          <p:nvPr/>
        </p:nvSpPr>
        <p:spPr>
          <a:xfrm>
            <a:off x="4163362" y="1856232"/>
            <a:ext cx="738825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Main event, date, venue, category and full-text search – the drop-downs adapt to one another.</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71370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2</a:t>
            </a:r>
          </a:p>
        </p:txBody>
      </p:sp>
      <p:sp>
        <p:nvSpPr>
          <p:cNvPr id="16" name="TextBox 15"/>
          <p:cNvSpPr txBox="1"/>
          <p:nvPr/>
        </p:nvSpPr>
        <p:spPr>
          <a:xfrm>
            <a:off x="1573237" y="2397633"/>
            <a:ext cx="240724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Bulk actions</a:t>
            </a:r>
          </a:p>
        </p:txBody>
      </p:sp>
      <p:sp>
        <p:nvSpPr>
          <p:cNvPr id="17" name="TextBox 16"/>
          <p:cNvSpPr txBox="1"/>
          <p:nvPr/>
        </p:nvSpPr>
        <p:spPr>
          <a:xfrm>
            <a:off x="4163362" y="2397633"/>
            <a:ext cx="738825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Choose an action, enter a value, click Apply – it affects every selected row.</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71370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3</a:t>
            </a:r>
          </a:p>
        </p:txBody>
      </p:sp>
      <p:sp>
        <p:nvSpPr>
          <p:cNvPr id="20" name="TextBox 19"/>
          <p:cNvSpPr txBox="1"/>
          <p:nvPr/>
        </p:nvSpPr>
        <p:spPr>
          <a:xfrm>
            <a:off x="1573237" y="2939033"/>
            <a:ext cx="240724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Selection column</a:t>
            </a:r>
          </a:p>
        </p:txBody>
      </p:sp>
      <p:sp>
        <p:nvSpPr>
          <p:cNvPr id="21" name="TextBox 20"/>
          <p:cNvSpPr txBox="1"/>
          <p:nvPr/>
        </p:nvSpPr>
        <p:spPr>
          <a:xfrm>
            <a:off x="4163362" y="2939033"/>
            <a:ext cx="738825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 checkbox per row; the one in the header selects everything on the current page.</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71370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4</a:t>
            </a:r>
          </a:p>
        </p:txBody>
      </p:sp>
      <p:sp>
        <p:nvSpPr>
          <p:cNvPr id="25" name="TextBox 24"/>
          <p:cNvSpPr txBox="1"/>
          <p:nvPr/>
        </p:nvSpPr>
        <p:spPr>
          <a:xfrm>
            <a:off x="1573237" y="3480434"/>
            <a:ext cx="240724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table itself</a:t>
            </a:r>
          </a:p>
        </p:txBody>
      </p:sp>
      <p:sp>
        <p:nvSpPr>
          <p:cNvPr id="26" name="TextBox 25"/>
          <p:cNvSpPr txBox="1"/>
          <p:nvPr/>
        </p:nvSpPr>
        <p:spPr>
          <a:xfrm>
            <a:off x="4163362" y="3480434"/>
            <a:ext cx="738825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Almost every field can be clicked and changed directly.</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021835"/>
            <a:ext cx="713701"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5</a:t>
            </a:r>
          </a:p>
        </p:txBody>
      </p:sp>
      <p:sp>
        <p:nvSpPr>
          <p:cNvPr id="29" name="TextBox 28"/>
          <p:cNvSpPr txBox="1"/>
          <p:nvPr/>
        </p:nvSpPr>
        <p:spPr>
          <a:xfrm>
            <a:off x="1573237" y="4021835"/>
            <a:ext cx="240724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View options</a:t>
            </a:r>
          </a:p>
        </p:txBody>
      </p:sp>
      <p:sp>
        <p:nvSpPr>
          <p:cNvPr id="30" name="TextBox 29"/>
          <p:cNvSpPr txBox="1"/>
          <p:nvPr/>
        </p:nvSpPr>
        <p:spPr>
          <a:xfrm>
            <a:off x="4163362" y="4021835"/>
            <a:ext cx="738825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Which columns are visible and how many entries are loaded per page.</a:t>
            </a:r>
          </a:p>
        </p:txBody>
      </p:sp>
      <p:sp>
        <p:nvSpPr>
          <p:cNvPr id="31" name="Rectangle 30"/>
          <p:cNvSpPr/>
          <p:nvPr/>
        </p:nvSpPr>
        <p:spPr>
          <a:xfrm>
            <a:off x="566928" y="43712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116 / 140</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Filtering and searching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filters think along with you.</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Choose a main event and the drop-downs for date, venue and category adapt automatically – only options that actually occur within it are offered. So you cannot accidentally filter your way into an empty selection.</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Full-text search.</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Searches titles, descriptions and IDs at the same time.</a:t>
            </a:r>
          </a:p>
        </p:txBody>
      </p:sp>
      <p:sp>
        <p:nvSpPr>
          <p:cNvPr id="12" name="Oval 11"/>
          <p:cNvSpPr/>
          <p:nvPr/>
        </p:nvSpPr>
        <p:spPr>
          <a:xfrm>
            <a:off x="566928" y="300901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917571"/>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Reset filters.</a:t>
            </a:r>
          </a:p>
        </p:txBody>
      </p:sp>
      <p:sp>
        <p:nvSpPr>
          <p:cNvPr id="14" name="TextBox 13"/>
          <p:cNvSpPr txBox="1"/>
          <p:nvPr/>
        </p:nvSpPr>
        <p:spPr>
          <a:xfrm>
            <a:off x="841247" y="3176397"/>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Restores the initial state with one click.</a:t>
            </a:r>
          </a:p>
        </p:txBody>
      </p:sp>
      <p:sp>
        <p:nvSpPr>
          <p:cNvPr id="15" name="Oval 14"/>
          <p:cNvSpPr/>
          <p:nvPr/>
        </p:nvSpPr>
        <p:spPr>
          <a:xfrm>
            <a:off x="566928" y="37020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610610"/>
            <a:ext cx="10783519" cy="237744"/>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Show changes.</a:t>
            </a:r>
          </a:p>
        </p:txBody>
      </p:sp>
      <p:sp>
        <p:nvSpPr>
          <p:cNvPr id="17" name="TextBox 16"/>
          <p:cNvSpPr txBox="1"/>
          <p:nvPr/>
        </p:nvSpPr>
        <p:spPr>
          <a:xfrm>
            <a:off x="841247" y="3869436"/>
            <a:ext cx="10783519" cy="274320"/>
          </a:xfrm>
          <a:prstGeom prst="rect">
            <a:avLst/>
          </a:prstGeom>
          <a:noFill/>
        </p:spPr>
        <p:txBody>
          <a:bodyPr wrap="square" lIns="0" rIns="0" tIns="0" bIns="0" anchor="t">
            <a:spAutoFit/>
          </a:bodyPr>
          <a:lstStyle/>
          <a:p>
            <a:pPr algn="l">
              <a:lnSpc>
                <a:spcPct val="122000"/>
              </a:lnSpc>
            </a:pPr>
            <a:r>
              <a:rPr sz="1150" b="0" i="0" lang="en-US">
                <a:solidFill>
                  <a:srgbClr val="3B4A57"/>
                </a:solidFill>
                <a:latin typeface="Segoe UI"/>
              </a:rPr>
              <a:t>Hides everything except the rows in which you have unsaved changes. The quickest way to proofread once more before saving.</a:t>
            </a:r>
          </a:p>
        </p:txBody>
      </p:sp>
      <p:sp>
        <p:nvSpPr>
          <p:cNvPr id="18" name="Rectangle 17"/>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1" name="TextBox 20"/>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filters also govern the bulk actions: what you cannot see will not be changed. So filter as narrowly as possible first – that is the best protection against accidental changes to the wrong set of data.</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117 / 140</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Editing directly in the table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4206240"/>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749808" y="1536192"/>
            <a:ext cx="603504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13816" y="1591056"/>
            <a:ext cx="851534" cy="13716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ID</a:t>
            </a:r>
          </a:p>
        </p:txBody>
      </p:sp>
      <p:sp>
        <p:nvSpPr>
          <p:cNvPr id="9" name="TextBox 8"/>
          <p:cNvSpPr txBox="1"/>
          <p:nvPr/>
        </p:nvSpPr>
        <p:spPr>
          <a:xfrm>
            <a:off x="1756791" y="1591056"/>
            <a:ext cx="2171699" cy="13716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Title</a:t>
            </a:r>
          </a:p>
        </p:txBody>
      </p:sp>
      <p:sp>
        <p:nvSpPr>
          <p:cNvPr id="10" name="TextBox 9"/>
          <p:cNvSpPr txBox="1"/>
          <p:nvPr/>
        </p:nvSpPr>
        <p:spPr>
          <a:xfrm>
            <a:off x="4019930" y="1591056"/>
            <a:ext cx="710088" cy="13716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Start</a:t>
            </a:r>
          </a:p>
        </p:txBody>
      </p:sp>
      <p:sp>
        <p:nvSpPr>
          <p:cNvPr id="11" name="TextBox 10"/>
          <p:cNvSpPr txBox="1"/>
          <p:nvPr/>
        </p:nvSpPr>
        <p:spPr>
          <a:xfrm>
            <a:off x="4821459" y="1591056"/>
            <a:ext cx="710088" cy="13716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End</a:t>
            </a:r>
          </a:p>
        </p:txBody>
      </p:sp>
      <p:sp>
        <p:nvSpPr>
          <p:cNvPr id="12" name="TextBox 11"/>
          <p:cNvSpPr txBox="1"/>
          <p:nvPr/>
        </p:nvSpPr>
        <p:spPr>
          <a:xfrm>
            <a:off x="5622988" y="1591056"/>
            <a:ext cx="1134427" cy="13716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Venue</a:t>
            </a:r>
          </a:p>
        </p:txBody>
      </p:sp>
      <p:sp>
        <p:nvSpPr>
          <p:cNvPr id="13" name="Rectangle 12"/>
          <p:cNvSpPr/>
          <p:nvPr/>
        </p:nvSpPr>
        <p:spPr>
          <a:xfrm>
            <a:off x="749808" y="1773936"/>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13816" y="1901952"/>
            <a:ext cx="851534"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EVT-001</a:t>
            </a:r>
          </a:p>
        </p:txBody>
      </p:sp>
      <p:sp>
        <p:nvSpPr>
          <p:cNvPr id="15" name="TextBox 14"/>
          <p:cNvSpPr txBox="1"/>
          <p:nvPr/>
        </p:nvSpPr>
        <p:spPr>
          <a:xfrm>
            <a:off x="1756791" y="1901952"/>
            <a:ext cx="2171699"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Opening Keynote</a:t>
            </a:r>
          </a:p>
        </p:txBody>
      </p:sp>
      <p:sp>
        <p:nvSpPr>
          <p:cNvPr id="16" name="TextBox 15"/>
          <p:cNvSpPr txBox="1"/>
          <p:nvPr/>
        </p:nvSpPr>
        <p:spPr>
          <a:xfrm>
            <a:off x="4019930" y="1901952"/>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10:00</a:t>
            </a:r>
          </a:p>
        </p:txBody>
      </p:sp>
      <p:sp>
        <p:nvSpPr>
          <p:cNvPr id="17" name="TextBox 16"/>
          <p:cNvSpPr txBox="1"/>
          <p:nvPr/>
        </p:nvSpPr>
        <p:spPr>
          <a:xfrm>
            <a:off x="4821459" y="1901952"/>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11:00</a:t>
            </a:r>
          </a:p>
        </p:txBody>
      </p:sp>
      <p:sp>
        <p:nvSpPr>
          <p:cNvPr id="18" name="TextBox 17"/>
          <p:cNvSpPr txBox="1"/>
          <p:nvPr/>
        </p:nvSpPr>
        <p:spPr>
          <a:xfrm>
            <a:off x="5622988" y="1901952"/>
            <a:ext cx="1134427"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Hall A</a:t>
            </a:r>
          </a:p>
        </p:txBody>
      </p:sp>
      <p:sp>
        <p:nvSpPr>
          <p:cNvPr id="19" name="Rectangle 18"/>
          <p:cNvSpPr/>
          <p:nvPr/>
        </p:nvSpPr>
        <p:spPr>
          <a:xfrm>
            <a:off x="749808" y="2157984"/>
            <a:ext cx="6035040" cy="38404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749808" y="2157984"/>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3816" y="2286000"/>
            <a:ext cx="851534"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EVT-002</a:t>
            </a:r>
          </a:p>
        </p:txBody>
      </p:sp>
      <p:sp>
        <p:nvSpPr>
          <p:cNvPr id="22" name="TextBox 21"/>
          <p:cNvSpPr txBox="1"/>
          <p:nvPr/>
        </p:nvSpPr>
        <p:spPr>
          <a:xfrm>
            <a:off x="1756791" y="2286000"/>
            <a:ext cx="2171699"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Writing Workshop</a:t>
            </a:r>
          </a:p>
        </p:txBody>
      </p:sp>
      <p:sp>
        <p:nvSpPr>
          <p:cNvPr id="23" name="TextBox 22"/>
          <p:cNvSpPr txBox="1"/>
          <p:nvPr/>
        </p:nvSpPr>
        <p:spPr>
          <a:xfrm>
            <a:off x="4019930" y="2286000"/>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11:30</a:t>
            </a:r>
          </a:p>
        </p:txBody>
      </p:sp>
      <p:sp>
        <p:nvSpPr>
          <p:cNvPr id="24" name="TextBox 23"/>
          <p:cNvSpPr txBox="1"/>
          <p:nvPr/>
        </p:nvSpPr>
        <p:spPr>
          <a:xfrm>
            <a:off x="4821459" y="2286000"/>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13:00</a:t>
            </a:r>
          </a:p>
        </p:txBody>
      </p:sp>
      <p:sp>
        <p:nvSpPr>
          <p:cNvPr id="25" name="TextBox 24"/>
          <p:cNvSpPr txBox="1"/>
          <p:nvPr/>
        </p:nvSpPr>
        <p:spPr>
          <a:xfrm>
            <a:off x="5622988" y="2286000"/>
            <a:ext cx="1134427"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Room 2</a:t>
            </a:r>
          </a:p>
        </p:txBody>
      </p:sp>
      <p:sp>
        <p:nvSpPr>
          <p:cNvPr id="26" name="Rectangle 25"/>
          <p:cNvSpPr/>
          <p:nvPr/>
        </p:nvSpPr>
        <p:spPr>
          <a:xfrm>
            <a:off x="749808" y="2542032"/>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13816" y="2670048"/>
            <a:ext cx="851534"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EVT-003</a:t>
            </a:r>
          </a:p>
        </p:txBody>
      </p:sp>
      <p:sp>
        <p:nvSpPr>
          <p:cNvPr id="28" name="TextBox 27"/>
          <p:cNvSpPr txBox="1"/>
          <p:nvPr/>
        </p:nvSpPr>
        <p:spPr>
          <a:xfrm>
            <a:off x="1756791" y="2670048"/>
            <a:ext cx="2171699"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Reading: Northern Light</a:t>
            </a:r>
          </a:p>
        </p:txBody>
      </p:sp>
      <p:sp>
        <p:nvSpPr>
          <p:cNvPr id="29" name="TextBox 28"/>
          <p:cNvSpPr txBox="1"/>
          <p:nvPr/>
        </p:nvSpPr>
        <p:spPr>
          <a:xfrm>
            <a:off x="4019930" y="2670048"/>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13:00</a:t>
            </a:r>
          </a:p>
        </p:txBody>
      </p:sp>
      <p:sp>
        <p:nvSpPr>
          <p:cNvPr id="30" name="TextBox 29"/>
          <p:cNvSpPr txBox="1"/>
          <p:nvPr/>
        </p:nvSpPr>
        <p:spPr>
          <a:xfrm>
            <a:off x="4821459" y="2670048"/>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12:00</a:t>
            </a:r>
          </a:p>
        </p:txBody>
      </p:sp>
      <p:sp>
        <p:nvSpPr>
          <p:cNvPr id="31" name="TextBox 30"/>
          <p:cNvSpPr txBox="1"/>
          <p:nvPr/>
        </p:nvSpPr>
        <p:spPr>
          <a:xfrm>
            <a:off x="5622988" y="2670048"/>
            <a:ext cx="1134427"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Stage</a:t>
            </a:r>
          </a:p>
        </p:txBody>
      </p:sp>
      <p:sp>
        <p:nvSpPr>
          <p:cNvPr id="32" name="Rectangle 31"/>
          <p:cNvSpPr/>
          <p:nvPr/>
        </p:nvSpPr>
        <p:spPr>
          <a:xfrm>
            <a:off x="749808" y="2926080"/>
            <a:ext cx="6035040" cy="38404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749808" y="2926080"/>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813816" y="3054096"/>
            <a:ext cx="851534"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EVT-004</a:t>
            </a:r>
          </a:p>
        </p:txBody>
      </p:sp>
      <p:sp>
        <p:nvSpPr>
          <p:cNvPr id="35" name="TextBox 34"/>
          <p:cNvSpPr txBox="1"/>
          <p:nvPr/>
        </p:nvSpPr>
        <p:spPr>
          <a:xfrm>
            <a:off x="1756791" y="3054096"/>
            <a:ext cx="2171699"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Book signing</a:t>
            </a:r>
          </a:p>
        </p:txBody>
      </p:sp>
      <p:sp>
        <p:nvSpPr>
          <p:cNvPr id="36" name="TextBox 35"/>
          <p:cNvSpPr txBox="1"/>
          <p:nvPr/>
        </p:nvSpPr>
        <p:spPr>
          <a:xfrm>
            <a:off x="4019930" y="3054096"/>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14:30</a:t>
            </a:r>
          </a:p>
        </p:txBody>
      </p:sp>
      <p:sp>
        <p:nvSpPr>
          <p:cNvPr id="37" name="TextBox 36"/>
          <p:cNvSpPr txBox="1"/>
          <p:nvPr/>
        </p:nvSpPr>
        <p:spPr>
          <a:xfrm>
            <a:off x="4821459" y="3054096"/>
            <a:ext cx="710088"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15:30</a:t>
            </a:r>
          </a:p>
        </p:txBody>
      </p:sp>
      <p:sp>
        <p:nvSpPr>
          <p:cNvPr id="38" name="TextBox 37"/>
          <p:cNvSpPr txBox="1"/>
          <p:nvPr/>
        </p:nvSpPr>
        <p:spPr>
          <a:xfrm>
            <a:off x="5622988" y="3054096"/>
            <a:ext cx="1134427" cy="137160"/>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Foyer</a:t>
            </a:r>
          </a:p>
        </p:txBody>
      </p:sp>
      <p:sp>
        <p:nvSpPr>
          <p:cNvPr id="39" name="Rectangle 38"/>
          <p:cNvSpPr/>
          <p:nvPr/>
        </p:nvSpPr>
        <p:spPr>
          <a:xfrm>
            <a:off x="749808" y="3310128"/>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3974210" y="1847088"/>
            <a:ext cx="746664" cy="310896"/>
          </a:xfrm>
          <a:prstGeom prst="roundRect">
            <a:avLst>
              <a:gd name="adj" fmla="val 12000"/>
            </a:avLst>
          </a:prstGeom>
          <a:noFill/>
          <a:ln w="228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3974210" y="2231136"/>
            <a:ext cx="746664" cy="310896"/>
          </a:xfrm>
          <a:prstGeom prst="roundRect">
            <a:avLst>
              <a:gd name="adj" fmla="val 12000"/>
            </a:avLst>
          </a:prstGeom>
          <a:noFill/>
          <a:ln w="2286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ounded Rectangle 41"/>
          <p:cNvSpPr/>
          <p:nvPr/>
        </p:nvSpPr>
        <p:spPr>
          <a:xfrm>
            <a:off x="4775739" y="2615184"/>
            <a:ext cx="746664" cy="310896"/>
          </a:xfrm>
          <a:prstGeom prst="roundRect">
            <a:avLst>
              <a:gd name="adj" fmla="val 12000"/>
            </a:avLst>
          </a:prstGeom>
          <a:noFill/>
          <a:ln w="228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ounded Rectangle 42"/>
          <p:cNvSpPr/>
          <p:nvPr/>
        </p:nvSpPr>
        <p:spPr>
          <a:xfrm>
            <a:off x="749808" y="3621024"/>
            <a:ext cx="274320" cy="201168"/>
          </a:xfrm>
          <a:prstGeom prst="roundRect">
            <a:avLst>
              <a:gd name="adj" fmla="val 14000"/>
            </a:avLst>
          </a:prstGeom>
          <a:noFill/>
          <a:ln w="228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133856" y="3648456"/>
            <a:ext cx="5650992" cy="164592"/>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changed, not yet saved</a:t>
            </a:r>
          </a:p>
        </p:txBody>
      </p:sp>
      <p:sp>
        <p:nvSpPr>
          <p:cNvPr id="45" name="Rounded Rectangle 44"/>
          <p:cNvSpPr/>
          <p:nvPr/>
        </p:nvSpPr>
        <p:spPr>
          <a:xfrm>
            <a:off x="749808" y="3931920"/>
            <a:ext cx="274320" cy="201168"/>
          </a:xfrm>
          <a:prstGeom prst="roundRect">
            <a:avLst>
              <a:gd name="adj" fmla="val 14000"/>
            </a:avLst>
          </a:prstGeom>
          <a:noFill/>
          <a:ln w="2286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1133856" y="3959352"/>
            <a:ext cx="5650992" cy="164592"/>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saved</a:t>
            </a:r>
          </a:p>
        </p:txBody>
      </p:sp>
      <p:sp>
        <p:nvSpPr>
          <p:cNvPr id="47" name="Rounded Rectangle 46"/>
          <p:cNvSpPr/>
          <p:nvPr/>
        </p:nvSpPr>
        <p:spPr>
          <a:xfrm>
            <a:off x="749808" y="4242816"/>
            <a:ext cx="274320" cy="201168"/>
          </a:xfrm>
          <a:prstGeom prst="roundRect">
            <a:avLst>
              <a:gd name="adj" fmla="val 14000"/>
            </a:avLst>
          </a:prstGeom>
          <a:noFill/>
          <a:ln w="228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1133856" y="4270248"/>
            <a:ext cx="5650992" cy="164592"/>
          </a:xfrm>
          <a:prstGeom prst="rect">
            <a:avLst/>
          </a:prstGeom>
          <a:noFill/>
        </p:spPr>
        <p:txBody>
          <a:bodyPr wrap="square" lIns="0" rIns="0" tIns="0" bIns="0" anchor="t">
            <a:spAutoFit/>
          </a:bodyPr>
          <a:lstStyle/>
          <a:p>
            <a:pPr algn="l">
              <a:lnSpc>
                <a:spcPct val="100000"/>
              </a:lnSpc>
            </a:pPr>
            <a:r>
              <a:rPr sz="850" b="0" i="0" lang="en-US">
                <a:solidFill>
                  <a:srgbClr val="1F2933"/>
                </a:solidFill>
                <a:latin typeface="Segoe UI"/>
              </a:rPr>
              <a:t>error: end time before start time</a:t>
            </a:r>
          </a:p>
        </p:txBody>
      </p:sp>
      <p:sp>
        <p:nvSpPr>
          <p:cNvPr id="49" name="TextBox 48"/>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colour language</a:t>
            </a:r>
          </a:p>
        </p:txBody>
      </p:sp>
      <p:sp>
        <p:nvSpPr>
          <p:cNvPr id="50" name="TextBox 49"/>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Blue border</a:t>
            </a:r>
          </a:p>
        </p:txBody>
      </p:sp>
      <p:sp>
        <p:nvSpPr>
          <p:cNvPr id="51" name="TextBox 50"/>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Changed, but </a:t>
            </a:r>
            <a:r>
              <a:rPr sz="1000" b="1" i="0" lang="en-US">
                <a:solidFill>
                  <a:srgbClr val="3B4A57"/>
                </a:solidFill>
                <a:latin typeface="Segoe UI"/>
              </a:rPr>
              <a:t>not yet saved</a:t>
            </a:r>
            <a:r>
              <a:rPr sz="1000" b="0" i="0" lang="en-US">
                <a:solidFill>
                  <a:srgbClr val="3B4A57"/>
                </a:solidFill>
                <a:latin typeface="Segoe UI"/>
              </a:rPr>
              <a:t>. Click “Save changes” to commit every blue field.</a:t>
            </a:r>
          </a:p>
        </p:txBody>
      </p:sp>
      <p:sp>
        <p:nvSpPr>
          <p:cNvPr id="52" name="TextBox 51"/>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Green flash</a:t>
            </a:r>
          </a:p>
        </p:txBody>
      </p:sp>
      <p:sp>
        <p:nvSpPr>
          <p:cNvPr id="53" name="TextBox 52"/>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Saved successfully. The field flashes briefly and returns to normal.</a:t>
            </a:r>
          </a:p>
        </p:txBody>
      </p:sp>
      <p:sp>
        <p:nvSpPr>
          <p:cNvPr id="54" name="TextBox 53"/>
          <p:cNvSpPr txBox="1"/>
          <p:nvPr/>
        </p:nvSpPr>
        <p:spPr>
          <a:xfrm>
            <a:off x="7379208" y="308051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Red border</a:t>
            </a:r>
          </a:p>
        </p:txBody>
      </p:sp>
      <p:sp>
        <p:nvSpPr>
          <p:cNvPr id="55" name="TextBox 54"/>
          <p:cNvSpPr txBox="1"/>
          <p:nvPr/>
        </p:nvSpPr>
        <p:spPr>
          <a:xfrm>
            <a:off x="7379208" y="3300222"/>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An error: an event ID that is already taken, or an end time before the start time. Hover over it to see the exact message.</a:t>
            </a:r>
          </a:p>
        </p:txBody>
      </p:sp>
      <p:sp>
        <p:nvSpPr>
          <p:cNvPr id="56" name="TextBox 55"/>
          <p:cNvSpPr txBox="1"/>
          <p:nvPr/>
        </p:nvSpPr>
        <p:spPr>
          <a:xfrm>
            <a:off x="7379208" y="382955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image icon</a:t>
            </a:r>
          </a:p>
        </p:txBody>
      </p:sp>
      <p:sp>
        <p:nvSpPr>
          <p:cNvPr id="57" name="TextBox 56"/>
          <p:cNvSpPr txBox="1"/>
          <p:nvPr/>
        </p:nvSpPr>
        <p:spPr>
          <a:xfrm>
            <a:off x="7379208" y="404926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WordPress media library to set a featured image.</a:t>
            </a:r>
          </a:p>
        </p:txBody>
      </p:sp>
      <p:sp>
        <p:nvSpPr>
          <p:cNvPr id="58" name="TextBox 57"/>
          <p:cNvSpPr txBox="1"/>
          <p:nvPr/>
        </p:nvSpPr>
        <p:spPr>
          <a:xfrm>
            <a:off x="7379208" y="4423664"/>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pencil icon</a:t>
            </a:r>
          </a:p>
        </p:txBody>
      </p:sp>
      <p:sp>
        <p:nvSpPr>
          <p:cNvPr id="59" name="TextBox 58"/>
          <p:cNvSpPr txBox="1"/>
          <p:nvPr/>
        </p:nvSpPr>
        <p:spPr>
          <a:xfrm>
            <a:off x="7379208" y="4643374"/>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a large text window for the short and long description.</a:t>
            </a:r>
          </a:p>
        </p:txBody>
      </p:sp>
      <p:sp>
        <p:nvSpPr>
          <p:cNvPr id="60" name="Rectangle 5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3" name="TextBox 6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you leave the page with unsaved changes, the browser warns you automatically. Do not ignore that warning – blue fields are not yet in the database.</a:t>
            </a:r>
          </a:p>
        </p:txBody>
      </p:sp>
      <p:sp>
        <p:nvSpPr>
          <p:cNvPr id="64" name="Rectangle 6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66" name="TextBox 6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118 / 140</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All bulk actions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Group</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you can do to every selected row</a:t>
            </a:r>
          </a:p>
        </p:txBody>
      </p:sp>
      <p:sp>
        <p:nvSpPr>
          <p:cNvPr id="9" name="TextBox 8"/>
          <p:cNvSpPr txBox="1"/>
          <p:nvPr/>
        </p:nvSpPr>
        <p:spPr>
          <a:xfrm>
            <a:off x="676656" y="1804749"/>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Time &amp; date</a:t>
            </a:r>
          </a:p>
        </p:txBody>
      </p:sp>
      <p:sp>
        <p:nvSpPr>
          <p:cNvPr id="10" name="TextBox 9"/>
          <p:cNvSpPr txBox="1"/>
          <p:nvPr/>
        </p:nvSpPr>
        <p:spPr>
          <a:xfrm>
            <a:off x="3366400" y="1804749"/>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Shift the start and end time by X minutes, shift the date by X days, or set a fixed date</a:t>
            </a:r>
          </a:p>
        </p:txBody>
      </p:sp>
      <p:sp>
        <p:nvSpPr>
          <p:cNvPr id="11" name="Rectangle 10"/>
          <p:cNvSpPr/>
          <p:nvPr/>
        </p:nvSpPr>
        <p:spPr>
          <a:xfrm>
            <a:off x="566928" y="210264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02643"/>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243185"/>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Structure</a:t>
            </a:r>
          </a:p>
        </p:txBody>
      </p:sp>
      <p:sp>
        <p:nvSpPr>
          <p:cNvPr id="14" name="TextBox 13"/>
          <p:cNvSpPr txBox="1"/>
          <p:nvPr/>
        </p:nvSpPr>
        <p:spPr>
          <a:xfrm>
            <a:off x="3366400" y="2243185"/>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Assign the main event, venue, categories, primary category or role</a:t>
            </a:r>
          </a:p>
        </p:txBody>
      </p:sp>
      <p:sp>
        <p:nvSpPr>
          <p:cNvPr id="15" name="Rectangle 14"/>
          <p:cNvSpPr/>
          <p:nvPr/>
        </p:nvSpPr>
        <p:spPr>
          <a:xfrm>
            <a:off x="566928" y="25410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681620"/>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Status</a:t>
            </a:r>
          </a:p>
        </p:txBody>
      </p:sp>
      <p:sp>
        <p:nvSpPr>
          <p:cNvPr id="17" name="TextBox 16"/>
          <p:cNvSpPr txBox="1"/>
          <p:nvPr/>
        </p:nvSpPr>
        <p:spPr>
          <a:xfrm>
            <a:off x="3366400" y="2681620"/>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Set or lift the cancellation status</a:t>
            </a:r>
          </a:p>
        </p:txBody>
      </p:sp>
      <p:sp>
        <p:nvSpPr>
          <p:cNvPr id="18" name="Rectangle 17"/>
          <p:cNvSpPr/>
          <p:nvPr/>
        </p:nvSpPr>
        <p:spPr>
          <a:xfrm>
            <a:off x="566928" y="297951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979515"/>
            <a:ext cx="11057839" cy="5957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198733"/>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Links &amp; meta</a:t>
            </a:r>
          </a:p>
        </p:txBody>
      </p:sp>
      <p:sp>
        <p:nvSpPr>
          <p:cNvPr id="21" name="TextBox 20"/>
          <p:cNvSpPr txBox="1"/>
          <p:nvPr/>
        </p:nvSpPr>
        <p:spPr>
          <a:xfrm>
            <a:off x="3366400" y="3120056"/>
            <a:ext cx="8185214"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Ticket address, external link, link target, language, person's name, profile address. The person's name and role concern the </a:t>
            </a:r>
            <a:r>
              <a:rPr sz="1050" b="1" i="0" lang="en-US">
                <a:solidFill>
                  <a:srgbClr val="1F2933"/>
                </a:solidFill>
                <a:latin typeface="Segoe UI"/>
              </a:rPr>
              <a:t>first</a:t>
            </a:r>
            <a:r>
              <a:rPr sz="1050" b="0" i="0" lang="en-US">
                <a:solidFill>
                  <a:srgbClr val="1F2933"/>
                </a:solidFill>
                <a:latin typeface="Segoe UI"/>
              </a:rPr>
              <a:t> speaker – further ones are maintained in the editor or by CSV, see chapter 7</a:t>
            </a:r>
          </a:p>
        </p:txBody>
      </p:sp>
      <p:sp>
        <p:nvSpPr>
          <p:cNvPr id="22" name="Rectangle 21"/>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794521"/>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Contact &amp; social</a:t>
            </a:r>
          </a:p>
        </p:txBody>
      </p:sp>
      <p:sp>
        <p:nvSpPr>
          <p:cNvPr id="24" name="TextBox 23"/>
          <p:cNvSpPr txBox="1"/>
          <p:nvPr/>
        </p:nvSpPr>
        <p:spPr>
          <a:xfrm>
            <a:off x="3366400" y="3715845"/>
            <a:ext cx="8185214"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“Set …” per platform for all 25 link fields from Website to Email, plus the internal info page. WhatsApp also takes a phone number</a:t>
            </a:r>
          </a:p>
        </p:txBody>
      </p:sp>
      <p:sp>
        <p:nvSpPr>
          <p:cNvPr id="25" name="Rectangle 24"/>
          <p:cNvSpPr/>
          <p:nvPr/>
        </p:nvSpPr>
        <p:spPr>
          <a:xfrm>
            <a:off x="566928" y="41710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171092"/>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311634"/>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Visibility</a:t>
            </a:r>
          </a:p>
        </p:txBody>
      </p:sp>
      <p:sp>
        <p:nvSpPr>
          <p:cNvPr id="28" name="TextBox 27"/>
          <p:cNvSpPr txBox="1"/>
          <p:nvPr/>
        </p:nvSpPr>
        <p:spPr>
          <a:xfrm>
            <a:off x="3366400" y="4311634"/>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Switch ticket icons and click behaviour for all selected items together</a:t>
            </a:r>
          </a:p>
        </p:txBody>
      </p:sp>
      <p:sp>
        <p:nvSpPr>
          <p:cNvPr id="29" name="Rectangle 28"/>
          <p:cNvSpPr/>
          <p:nvPr/>
        </p:nvSpPr>
        <p:spPr>
          <a:xfrm>
            <a:off x="566928" y="460952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750069"/>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Titles</a:t>
            </a:r>
          </a:p>
        </p:txBody>
      </p:sp>
      <p:sp>
        <p:nvSpPr>
          <p:cNvPr id="31" name="TextBox 30"/>
          <p:cNvSpPr txBox="1"/>
          <p:nvPr/>
        </p:nvSpPr>
        <p:spPr>
          <a:xfrm>
            <a:off x="3366400" y="4750069"/>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Search and replace across all selected titles</a:t>
            </a:r>
          </a:p>
        </p:txBody>
      </p:sp>
      <p:sp>
        <p:nvSpPr>
          <p:cNvPr id="32" name="Rectangle 31"/>
          <p:cNvSpPr/>
          <p:nvPr/>
        </p:nvSpPr>
        <p:spPr>
          <a:xfrm>
            <a:off x="566928" y="50479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047964"/>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047964"/>
            <a:ext cx="11057839" cy="43843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047964"/>
            <a:ext cx="41148" cy="43843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6656" y="5188505"/>
            <a:ext cx="250686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Delete</a:t>
            </a:r>
          </a:p>
        </p:txBody>
      </p:sp>
      <p:sp>
        <p:nvSpPr>
          <p:cNvPr id="37" name="TextBox 36"/>
          <p:cNvSpPr txBox="1"/>
          <p:nvPr/>
        </p:nvSpPr>
        <p:spPr>
          <a:xfrm>
            <a:off x="3366400" y="5188505"/>
            <a:ext cx="818521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Removes the selected entries </a:t>
            </a:r>
            <a:r>
              <a:rPr sz="1050" b="1" i="0" lang="en-US">
                <a:solidFill>
                  <a:srgbClr val="1F2933"/>
                </a:solidFill>
                <a:latin typeface="Segoe UI"/>
              </a:rPr>
              <a:t>permanently</a:t>
            </a:r>
            <a:r>
              <a:rPr sz="1050" b="0" i="0" lang="en-US">
                <a:solidFill>
                  <a:srgbClr val="1F2933"/>
                </a:solidFill>
                <a:latin typeface="Segoe UI"/>
              </a:rPr>
              <a:t> – with no recycle bin</a:t>
            </a:r>
          </a:p>
        </p:txBody>
      </p:sp>
      <p:sp>
        <p:nvSpPr>
          <p:cNvPr id="38" name="Rectangle 37"/>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2" name="TextBox 4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“Delete” bulk action has no recycle bin and no undo. Take a CSV backup under “Import / Export” first – it takes ten seconds.</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119 / 140</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Applying a bulk action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Filter first</a:t>
            </a:r>
            <a:r>
              <a:rPr sz="1150" b="0" i="0" lang="en-US">
                <a:solidFill>
                  <a:srgbClr val="25333F"/>
                </a:solidFill>
                <a:latin typeface="Segoe UI"/>
              </a:rPr>
              <a:t>, until only the programme items you want remain in the table.</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This is the most important step – it protects you from changing the wrong set of data.</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Select the rows using the </a:t>
            </a:r>
            <a:r>
              <a:rPr sz="1150" b="1" i="0" lang="en-US">
                <a:solidFill>
                  <a:srgbClr val="25333F"/>
                </a:solidFill>
                <a:latin typeface="Segoe UI"/>
              </a:rPr>
              <a:t>checkboxes on the left</a:t>
            </a:r>
            <a:r>
              <a:rPr sz="1150" b="0" i="0" lang="en-US">
                <a:solidFill>
                  <a:srgbClr val="25333F"/>
                </a:solidFill>
                <a:latin typeface="Segoe UI"/>
              </a:rPr>
              <a:t>.</a:t>
            </a:r>
          </a:p>
        </p:txBody>
      </p:sp>
      <p:sp>
        <p:nvSpPr>
          <p:cNvPr id="13" name="TextBox 12"/>
          <p:cNvSpPr txBox="1"/>
          <p:nvPr/>
        </p:nvSpPr>
        <p:spPr>
          <a:xfrm>
            <a:off x="950976" y="2506599"/>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checkbox in the table header selects everything on the current page.</a:t>
            </a:r>
          </a:p>
        </p:txBody>
      </p:sp>
      <p:sp>
        <p:nvSpPr>
          <p:cNvPr id="14" name="Oval 13"/>
          <p:cNvSpPr/>
          <p:nvPr/>
        </p:nvSpPr>
        <p:spPr>
          <a:xfrm>
            <a:off x="566928" y="304304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08419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3033903"/>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the desired </a:t>
            </a:r>
            <a:r>
              <a:rPr sz="1150" b="1" i="0" lang="en-US">
                <a:solidFill>
                  <a:srgbClr val="25333F"/>
                </a:solidFill>
                <a:latin typeface="Segoe UI"/>
              </a:rPr>
              <a:t>action</a:t>
            </a:r>
            <a:r>
              <a:rPr sz="1150" b="0" i="0" lang="en-US">
                <a:solidFill>
                  <a:srgbClr val="25333F"/>
                </a:solidFill>
                <a:latin typeface="Segoe UI"/>
              </a:rPr>
              <a:t> at the top.</a:t>
            </a:r>
          </a:p>
        </p:txBody>
      </p:sp>
      <p:sp>
        <p:nvSpPr>
          <p:cNvPr id="17" name="Oval 16"/>
          <p:cNvSpPr/>
          <p:nvPr/>
        </p:nvSpPr>
        <p:spPr>
          <a:xfrm>
            <a:off x="566928" y="34589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0012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44982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value</a:t>
            </a:r>
            <a:r>
              <a:rPr sz="1150" b="0" i="0" lang="en-US">
                <a:solidFill>
                  <a:srgbClr val="25333F"/>
                </a:solidFill>
                <a:latin typeface="Segoe UI"/>
              </a:rPr>
              <a:t> – for example “30” for 30 minutes, or the new venue.</a:t>
            </a:r>
          </a:p>
        </p:txBody>
      </p:sp>
      <p:sp>
        <p:nvSpPr>
          <p:cNvPr id="20" name="Oval 19"/>
          <p:cNvSpPr/>
          <p:nvPr/>
        </p:nvSpPr>
        <p:spPr>
          <a:xfrm>
            <a:off x="566928" y="405307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09422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043934"/>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Apply</a:t>
            </a:r>
            <a:r>
              <a:rPr sz="1150" b="0" i="0" lang="en-US">
                <a:solidFill>
                  <a:srgbClr val="25333F"/>
                </a:solidFill>
                <a:latin typeface="Segoe UI"/>
              </a:rPr>
              <a:t>. The change is saved immediately.</a:t>
            </a:r>
          </a:p>
        </p:txBody>
      </p:sp>
      <p:sp>
        <p:nvSpPr>
          <p:cNvPr id="23" name="TextBox 22"/>
          <p:cNvSpPr txBox="1"/>
          <p:nvPr/>
        </p:nvSpPr>
        <p:spPr>
          <a:xfrm>
            <a:off x="950976" y="4267835"/>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Bulk actions do not go through the blue intermediate step – they take effect directly.</a:t>
            </a:r>
          </a:p>
        </p:txBody>
      </p:sp>
      <p:sp>
        <p:nvSpPr>
          <p:cNvPr id="24" name="Rectangle 23"/>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7" name="Rectangle 26"/>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1" name="Rectangle 30"/>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4" name="TextBox 33"/>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5" name="TextBox 34"/>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6" name="TextBox 35"/>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7" name="TextBox 36"/>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38" name="TextBox 37"/>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39" name="TextBox 38"/>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Master Editor</a:t>
            </a:r>
          </a:p>
        </p:txBody>
      </p:sp>
      <p:sp>
        <p:nvSpPr>
          <p:cNvPr id="40" name="TextBox 39"/>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1" name="TextBox 40"/>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2" name="TextBox 41"/>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3" name="TextBox 42"/>
          <p:cNvSpPr txBox="1"/>
          <p:nvPr/>
        </p:nvSpPr>
        <p:spPr>
          <a:xfrm>
            <a:off x="6997903" y="1700784"/>
            <a:ext cx="2194560" cy="146304"/>
          </a:xfrm>
          <a:prstGeom prst="rect">
            <a:avLst/>
          </a:prstGeom>
          <a:noFill/>
        </p:spPr>
        <p:txBody>
          <a:bodyPr wrap="square" lIns="0" rIns="0" tIns="0" bIns="0" anchor="t">
            <a:spAutoFit/>
          </a:bodyPr>
          <a:lstStyle/>
          <a:p>
            <a:pPr algn="l">
              <a:lnSpc>
                <a:spcPct val="100000"/>
              </a:lnSpc>
            </a:pPr>
            <a:r>
              <a:rPr sz="750" b="1" i="0" lang="en-US">
                <a:solidFill>
                  <a:srgbClr val="6B7A88"/>
                </a:solidFill>
                <a:latin typeface="Segoe UI"/>
              </a:rPr>
              <a:t>Bulk action</a:t>
            </a:r>
          </a:p>
        </p:txBody>
      </p:sp>
      <p:sp>
        <p:nvSpPr>
          <p:cNvPr id="44" name="Rounded Rectangle 43"/>
          <p:cNvSpPr/>
          <p:nvPr/>
        </p:nvSpPr>
        <p:spPr>
          <a:xfrm>
            <a:off x="6997903" y="1901952"/>
            <a:ext cx="2377440"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089343" y="1952244"/>
            <a:ext cx="1993392"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Shift start time (min.)</a:t>
            </a:r>
          </a:p>
        </p:txBody>
      </p:sp>
      <p:sp>
        <p:nvSpPr>
          <p:cNvPr id="46" name="TextBox 45"/>
          <p:cNvSpPr txBox="1"/>
          <p:nvPr/>
        </p:nvSpPr>
        <p:spPr>
          <a:xfrm>
            <a:off x="9155887" y="1952244"/>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7" name="Rounded Rectangle 46"/>
          <p:cNvSpPr/>
          <p:nvPr/>
        </p:nvSpPr>
        <p:spPr>
          <a:xfrm>
            <a:off x="9485071" y="1901952"/>
            <a:ext cx="640080"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576511" y="1952244"/>
            <a:ext cx="256031"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30</a:t>
            </a:r>
          </a:p>
        </p:txBody>
      </p:sp>
      <p:sp>
        <p:nvSpPr>
          <p:cNvPr id="49" name="Rounded Rectangle 48"/>
          <p:cNvSpPr/>
          <p:nvPr/>
        </p:nvSpPr>
        <p:spPr>
          <a:xfrm>
            <a:off x="10234879" y="1901952"/>
            <a:ext cx="557784" cy="256032"/>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234879" y="1956816"/>
            <a:ext cx="55778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Apply</a:t>
            </a:r>
          </a:p>
        </p:txBody>
      </p:sp>
      <p:sp>
        <p:nvSpPr>
          <p:cNvPr id="51" name="Rectangle 50"/>
          <p:cNvSpPr/>
          <p:nvPr/>
        </p:nvSpPr>
        <p:spPr>
          <a:xfrm>
            <a:off x="6997903" y="2633472"/>
            <a:ext cx="442569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61911" y="2688336"/>
            <a:ext cx="201310" cy="137160"/>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7354661" y="2688336"/>
            <a:ext cx="2147238"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Title</a:t>
            </a:r>
          </a:p>
        </p:txBody>
      </p:sp>
      <p:sp>
        <p:nvSpPr>
          <p:cNvPr id="54" name="TextBox 53"/>
          <p:cNvSpPr txBox="1"/>
          <p:nvPr/>
        </p:nvSpPr>
        <p:spPr>
          <a:xfrm>
            <a:off x="9593340" y="2688336"/>
            <a:ext cx="683487"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Start</a:t>
            </a:r>
          </a:p>
        </p:txBody>
      </p:sp>
      <p:sp>
        <p:nvSpPr>
          <p:cNvPr id="55" name="TextBox 54"/>
          <p:cNvSpPr txBox="1"/>
          <p:nvPr/>
        </p:nvSpPr>
        <p:spPr>
          <a:xfrm>
            <a:off x="10368267" y="2688336"/>
            <a:ext cx="1027899"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Venue</a:t>
            </a:r>
          </a:p>
        </p:txBody>
      </p:sp>
      <p:sp>
        <p:nvSpPr>
          <p:cNvPr id="56" name="Rectangle 55"/>
          <p:cNvSpPr/>
          <p:nvPr/>
        </p:nvSpPr>
        <p:spPr>
          <a:xfrm>
            <a:off x="6997903" y="2871216"/>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061911" y="2953512"/>
            <a:ext cx="201310" cy="137160"/>
          </a:xfrm>
          <a:prstGeom prst="rect">
            <a:avLst/>
          </a:prstGeom>
          <a:noFill/>
        </p:spPr>
        <p:txBody>
          <a:bodyPr wrap="square" lIns="0" rIns="0" tIns="0" bIns="0" anchor="t">
            <a:spAutoFit/>
          </a:bodyPr>
          <a:lstStyle/>
          <a:p>
            <a:pPr algn="l">
              <a:lnSpc>
                <a:spcPct val="100000"/>
              </a:lnSpc>
            </a:pPr>
          </a:p>
        </p:txBody>
      </p:sp>
      <p:sp>
        <p:nvSpPr>
          <p:cNvPr id="58" name="TextBox 57"/>
          <p:cNvSpPr txBox="1"/>
          <p:nvPr/>
        </p:nvSpPr>
        <p:spPr>
          <a:xfrm>
            <a:off x="7354661" y="2953512"/>
            <a:ext cx="2147238"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Opening Keynote</a:t>
            </a:r>
          </a:p>
        </p:txBody>
      </p:sp>
      <p:sp>
        <p:nvSpPr>
          <p:cNvPr id="59" name="TextBox 58"/>
          <p:cNvSpPr txBox="1"/>
          <p:nvPr/>
        </p:nvSpPr>
        <p:spPr>
          <a:xfrm>
            <a:off x="9593340" y="2953512"/>
            <a:ext cx="68348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10:00</a:t>
            </a:r>
          </a:p>
        </p:txBody>
      </p:sp>
      <p:sp>
        <p:nvSpPr>
          <p:cNvPr id="60" name="TextBox 59"/>
          <p:cNvSpPr txBox="1"/>
          <p:nvPr/>
        </p:nvSpPr>
        <p:spPr>
          <a:xfrm>
            <a:off x="10368267" y="2953512"/>
            <a:ext cx="1027899"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A</a:t>
            </a:r>
          </a:p>
        </p:txBody>
      </p:sp>
      <p:sp>
        <p:nvSpPr>
          <p:cNvPr id="61" name="Rectangle 60"/>
          <p:cNvSpPr/>
          <p:nvPr/>
        </p:nvSpPr>
        <p:spPr>
          <a:xfrm>
            <a:off x="6997903" y="3163824"/>
            <a:ext cx="4425696"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3163824"/>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061911" y="3246120"/>
            <a:ext cx="201310" cy="137160"/>
          </a:xfrm>
          <a:prstGeom prst="rect">
            <a:avLst/>
          </a:prstGeom>
          <a:noFill/>
        </p:spPr>
        <p:txBody>
          <a:bodyPr wrap="square" lIns="0" rIns="0" tIns="0" bIns="0" anchor="t">
            <a:spAutoFit/>
          </a:bodyPr>
          <a:lstStyle/>
          <a:p>
            <a:pPr algn="l">
              <a:lnSpc>
                <a:spcPct val="100000"/>
              </a:lnSpc>
            </a:pPr>
          </a:p>
        </p:txBody>
      </p:sp>
      <p:sp>
        <p:nvSpPr>
          <p:cNvPr id="64" name="TextBox 63"/>
          <p:cNvSpPr txBox="1"/>
          <p:nvPr/>
        </p:nvSpPr>
        <p:spPr>
          <a:xfrm>
            <a:off x="7354661" y="3246120"/>
            <a:ext cx="2147238"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Writing Workshop</a:t>
            </a:r>
          </a:p>
        </p:txBody>
      </p:sp>
      <p:sp>
        <p:nvSpPr>
          <p:cNvPr id="65" name="TextBox 64"/>
          <p:cNvSpPr txBox="1"/>
          <p:nvPr/>
        </p:nvSpPr>
        <p:spPr>
          <a:xfrm>
            <a:off x="9593340" y="3246120"/>
            <a:ext cx="68348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11:30</a:t>
            </a:r>
          </a:p>
        </p:txBody>
      </p:sp>
      <p:sp>
        <p:nvSpPr>
          <p:cNvPr id="66" name="TextBox 65"/>
          <p:cNvSpPr txBox="1"/>
          <p:nvPr/>
        </p:nvSpPr>
        <p:spPr>
          <a:xfrm>
            <a:off x="10368267" y="3246120"/>
            <a:ext cx="1027899"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Room 2</a:t>
            </a:r>
          </a:p>
        </p:txBody>
      </p:sp>
      <p:sp>
        <p:nvSpPr>
          <p:cNvPr id="67" name="Rectangle 66"/>
          <p:cNvSpPr/>
          <p:nvPr/>
        </p:nvSpPr>
        <p:spPr>
          <a:xfrm>
            <a:off x="6997903" y="3456432"/>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061911" y="3538728"/>
            <a:ext cx="201310" cy="137160"/>
          </a:xfrm>
          <a:prstGeom prst="rect">
            <a:avLst/>
          </a:prstGeom>
          <a:noFill/>
        </p:spPr>
        <p:txBody>
          <a:bodyPr wrap="square" lIns="0" rIns="0" tIns="0" bIns="0" anchor="t">
            <a:spAutoFit/>
          </a:bodyPr>
          <a:lstStyle/>
          <a:p>
            <a:pPr algn="l">
              <a:lnSpc>
                <a:spcPct val="100000"/>
              </a:lnSpc>
            </a:pPr>
          </a:p>
        </p:txBody>
      </p:sp>
      <p:sp>
        <p:nvSpPr>
          <p:cNvPr id="69" name="TextBox 68"/>
          <p:cNvSpPr txBox="1"/>
          <p:nvPr/>
        </p:nvSpPr>
        <p:spPr>
          <a:xfrm>
            <a:off x="7354661" y="3538728"/>
            <a:ext cx="2147238"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Reading: Northern Light</a:t>
            </a:r>
          </a:p>
        </p:txBody>
      </p:sp>
      <p:sp>
        <p:nvSpPr>
          <p:cNvPr id="70" name="TextBox 69"/>
          <p:cNvSpPr txBox="1"/>
          <p:nvPr/>
        </p:nvSpPr>
        <p:spPr>
          <a:xfrm>
            <a:off x="9593340" y="3538728"/>
            <a:ext cx="68348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13:00</a:t>
            </a:r>
          </a:p>
        </p:txBody>
      </p:sp>
      <p:sp>
        <p:nvSpPr>
          <p:cNvPr id="71" name="TextBox 70"/>
          <p:cNvSpPr txBox="1"/>
          <p:nvPr/>
        </p:nvSpPr>
        <p:spPr>
          <a:xfrm>
            <a:off x="10368267" y="3538728"/>
            <a:ext cx="1027899"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Stage</a:t>
            </a:r>
          </a:p>
        </p:txBody>
      </p:sp>
      <p:sp>
        <p:nvSpPr>
          <p:cNvPr id="72" name="Rectangle 71"/>
          <p:cNvSpPr/>
          <p:nvPr/>
        </p:nvSpPr>
        <p:spPr>
          <a:xfrm>
            <a:off x="6997903" y="3749040"/>
            <a:ext cx="4425696"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749040"/>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061911" y="3831336"/>
            <a:ext cx="201310" cy="137160"/>
          </a:xfrm>
          <a:prstGeom prst="rect">
            <a:avLst/>
          </a:prstGeom>
          <a:noFill/>
        </p:spPr>
        <p:txBody>
          <a:bodyPr wrap="square" lIns="0" rIns="0" tIns="0" bIns="0" anchor="t">
            <a:spAutoFit/>
          </a:bodyPr>
          <a:lstStyle/>
          <a:p>
            <a:pPr algn="l">
              <a:lnSpc>
                <a:spcPct val="100000"/>
              </a:lnSpc>
            </a:pPr>
          </a:p>
        </p:txBody>
      </p:sp>
      <p:sp>
        <p:nvSpPr>
          <p:cNvPr id="75" name="TextBox 74"/>
          <p:cNvSpPr txBox="1"/>
          <p:nvPr/>
        </p:nvSpPr>
        <p:spPr>
          <a:xfrm>
            <a:off x="7354661" y="3831336"/>
            <a:ext cx="2147238"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Evening Concert</a:t>
            </a:r>
          </a:p>
        </p:txBody>
      </p:sp>
      <p:sp>
        <p:nvSpPr>
          <p:cNvPr id="76" name="TextBox 75"/>
          <p:cNvSpPr txBox="1"/>
          <p:nvPr/>
        </p:nvSpPr>
        <p:spPr>
          <a:xfrm>
            <a:off x="9593340" y="3831336"/>
            <a:ext cx="68348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20:00</a:t>
            </a:r>
          </a:p>
        </p:txBody>
      </p:sp>
      <p:sp>
        <p:nvSpPr>
          <p:cNvPr id="77" name="TextBox 76"/>
          <p:cNvSpPr txBox="1"/>
          <p:nvPr/>
        </p:nvSpPr>
        <p:spPr>
          <a:xfrm>
            <a:off x="10368267" y="3831336"/>
            <a:ext cx="1027899"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A</a:t>
            </a:r>
          </a:p>
        </p:txBody>
      </p:sp>
      <p:sp>
        <p:nvSpPr>
          <p:cNvPr id="78" name="Rectangle 77"/>
          <p:cNvSpPr/>
          <p:nvPr/>
        </p:nvSpPr>
        <p:spPr>
          <a:xfrm>
            <a:off x="6997903" y="4041648"/>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7071055" y="2702052"/>
            <a:ext cx="128016" cy="128016"/>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7071055" y="2994660"/>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7071055" y="3287268"/>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7071055" y="3579876"/>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7071055" y="3872484"/>
            <a:ext cx="128016" cy="128016"/>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Oval 83"/>
          <p:cNvSpPr/>
          <p:nvPr/>
        </p:nvSpPr>
        <p:spPr>
          <a:xfrm>
            <a:off x="5681167" y="30083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81167" y="30678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6" name="Oval 85"/>
          <p:cNvSpPr/>
          <p:nvPr/>
        </p:nvSpPr>
        <p:spPr>
          <a:xfrm>
            <a:off x="673272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6732727"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8" name="Oval 87"/>
          <p:cNvSpPr/>
          <p:nvPr/>
        </p:nvSpPr>
        <p:spPr>
          <a:xfrm>
            <a:off x="9128455"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9128455"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0" name="Oval 89"/>
          <p:cNvSpPr/>
          <p:nvPr/>
        </p:nvSpPr>
        <p:spPr>
          <a:xfrm>
            <a:off x="1043604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10436047"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2" name="Rectangle 9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5" name="TextBox 9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After every larger bulk action, take a look at the dashboard. It shows immediately whether any mandatory details were lost in the process.</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120 / 140</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View options and autosave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View options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Use the button at the top right to choose which columns are visible. Anyone who only shifts times can hide all the social media columns and work far more calmly.</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Stored per user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Entries per page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25, 50 or 100. With very many programme items, smaller pages are faster and clearer.</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Autosave</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Saves every change immediately when you leave a cell – without the blue intermediate step. Handy for many small corrections, but without a safety net: a confirmation prompt protects you from switching it on by accident.</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Enable with care</a:t>
            </a:r>
          </a:p>
        </p:txBody>
      </p:sp>
      <p:sp>
        <p:nvSpPr>
          <p:cNvPr id="20" name="Rectangle 1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22" name="TextBox 2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121 / 140</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the Master Editor behaves oddly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table loads endlessly.</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Usually a security tool is blocking the connection. The editor detects this and shows “Access denied 403” instead. If that happens, check your firewall or security plugins.</a:t>
            </a:r>
          </a:p>
        </p:txBody>
      </p:sp>
      <p:sp>
        <p:nvSpPr>
          <p:cNvPr id="10" name="TextBox 9"/>
          <p:cNvSpPr txBox="1"/>
          <p:nvPr/>
        </p:nvSpPr>
        <p:spPr>
          <a:xfrm>
            <a:off x="566928" y="239604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39604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Changes are not being saved.</a:t>
            </a:r>
          </a:p>
        </p:txBody>
      </p:sp>
      <p:sp>
        <p:nvSpPr>
          <p:cNvPr id="12" name="TextBox 11"/>
          <p:cNvSpPr txBox="1"/>
          <p:nvPr/>
        </p:nvSpPr>
        <p:spPr>
          <a:xfrm>
            <a:off x="566928" y="265544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65544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Check whether the fields still have a blue border – then “Save changes” has not been clicked yet. A red border, by contrast, means a validation error that has to be fixed first.</a:t>
            </a:r>
          </a:p>
        </p:txBody>
      </p:sp>
      <p:sp>
        <p:nvSpPr>
          <p:cNvPr id="14" name="TextBox 13"/>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An event ID is rejected.</a:t>
            </a:r>
          </a:p>
        </p:txBody>
      </p:sp>
      <p:sp>
        <p:nvSpPr>
          <p:cNvPr id="16" name="TextBox 15"/>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It is already assigned to another programme item. IDs have to be unique, otherwise updating by CSV no longer works reliably.</a:t>
            </a:r>
          </a:p>
        </p:txBody>
      </p:sp>
      <p:sp>
        <p:nvSpPr>
          <p:cNvPr id="18" name="TextBox 17"/>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menu entry is missing.</a:t>
            </a:r>
          </a:p>
        </p:txBody>
      </p:sp>
      <p:sp>
        <p:nvSpPr>
          <p:cNvPr id="20" name="TextBox 19"/>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Master Editor is available to editors and administrators, not to authors. You will find the permissions in the appendix.</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Master Editor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122 / 140</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10</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live ticker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The display for the running day – set up once, it runs for days without intervention.</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the ticker shows</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Setting up the ticker</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most useful additions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Continuous operation and troubleshooting</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10 · The live ticker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123 / 140</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live ticker: what your guests see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https://my-congress.com/whats-on-now</a:t>
            </a:r>
          </a:p>
        </p:txBody>
      </p:sp>
      <p:sp>
        <p:nvSpPr>
          <p:cNvPr id="13" name="Rectangle 12"/>
          <p:cNvSpPr/>
          <p:nvPr/>
        </p:nvSpPr>
        <p:spPr>
          <a:xfrm>
            <a:off x="768096" y="1810512"/>
            <a:ext cx="6364224" cy="256032"/>
          </a:xfrm>
          <a:prstGeom prst="rect">
            <a:avLst/>
          </a:prstGeom>
          <a:solidFill>
            <a:srgbClr val="FFF9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859536" y="1851660"/>
            <a:ext cx="501091"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59536" y="1877263"/>
            <a:ext cx="501091"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ON NOW</a:t>
            </a:r>
          </a:p>
        </p:txBody>
      </p:sp>
      <p:sp>
        <p:nvSpPr>
          <p:cNvPr id="16" name="Rounded Rectangle 15"/>
          <p:cNvSpPr/>
          <p:nvPr/>
        </p:nvSpPr>
        <p:spPr>
          <a:xfrm>
            <a:off x="768096" y="2139696"/>
            <a:ext cx="6364224"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768096" y="2139696"/>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2203704"/>
            <a:ext cx="3500323"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Opening Keynote</a:t>
            </a:r>
          </a:p>
        </p:txBody>
      </p:sp>
      <p:sp>
        <p:nvSpPr>
          <p:cNvPr id="19" name="TextBox 18"/>
          <p:cNvSpPr txBox="1"/>
          <p:nvPr/>
        </p:nvSpPr>
        <p:spPr>
          <a:xfrm>
            <a:off x="932688" y="2377440"/>
            <a:ext cx="3500323"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Hall A</a:t>
            </a:r>
          </a:p>
        </p:txBody>
      </p:sp>
      <p:sp>
        <p:nvSpPr>
          <p:cNvPr id="20" name="TextBox 19"/>
          <p:cNvSpPr txBox="1"/>
          <p:nvPr/>
        </p:nvSpPr>
        <p:spPr>
          <a:xfrm>
            <a:off x="6126479" y="2267712"/>
            <a:ext cx="914400" cy="164592"/>
          </a:xfrm>
          <a:prstGeom prst="rect">
            <a:avLst/>
          </a:prstGeom>
          <a:noFill/>
        </p:spPr>
        <p:txBody>
          <a:bodyPr wrap="square" lIns="0" rIns="0" tIns="0" bIns="0" anchor="t">
            <a:spAutoFit/>
          </a:bodyPr>
          <a:lstStyle/>
          <a:p>
            <a:pPr algn="r">
              <a:lnSpc>
                <a:spcPct val="100000"/>
              </a:lnSpc>
            </a:pPr>
            <a:r>
              <a:rPr sz="800" b="1" i="0" lang="en-US">
                <a:solidFill>
                  <a:srgbClr val="C0392B"/>
                </a:solidFill>
                <a:latin typeface="Segoe UI"/>
              </a:rPr>
              <a:t>until 11:00</a:t>
            </a:r>
          </a:p>
        </p:txBody>
      </p:sp>
      <p:sp>
        <p:nvSpPr>
          <p:cNvPr id="21" name="Rounded Rectangle 20"/>
          <p:cNvSpPr/>
          <p:nvPr/>
        </p:nvSpPr>
        <p:spPr>
          <a:xfrm>
            <a:off x="768096" y="2633472"/>
            <a:ext cx="6364224"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768096" y="2633472"/>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932688" y="2697480"/>
            <a:ext cx="3500323"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Writing Workshop</a:t>
            </a:r>
          </a:p>
        </p:txBody>
      </p:sp>
      <p:sp>
        <p:nvSpPr>
          <p:cNvPr id="24" name="TextBox 23"/>
          <p:cNvSpPr txBox="1"/>
          <p:nvPr/>
        </p:nvSpPr>
        <p:spPr>
          <a:xfrm>
            <a:off x="932688" y="2871216"/>
            <a:ext cx="3500323"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Room 2</a:t>
            </a:r>
          </a:p>
        </p:txBody>
      </p:sp>
      <p:sp>
        <p:nvSpPr>
          <p:cNvPr id="25" name="TextBox 24"/>
          <p:cNvSpPr txBox="1"/>
          <p:nvPr/>
        </p:nvSpPr>
        <p:spPr>
          <a:xfrm>
            <a:off x="6126479" y="2761488"/>
            <a:ext cx="914400" cy="164592"/>
          </a:xfrm>
          <a:prstGeom prst="rect">
            <a:avLst/>
          </a:prstGeom>
          <a:noFill/>
        </p:spPr>
        <p:txBody>
          <a:bodyPr wrap="square" lIns="0" rIns="0" tIns="0" bIns="0" anchor="t">
            <a:spAutoFit/>
          </a:bodyPr>
          <a:lstStyle/>
          <a:p>
            <a:pPr algn="r">
              <a:lnSpc>
                <a:spcPct val="100000"/>
              </a:lnSpc>
            </a:pPr>
            <a:r>
              <a:rPr sz="800" b="1" i="0" lang="en-US">
                <a:solidFill>
                  <a:srgbClr val="C0392B"/>
                </a:solidFill>
                <a:latin typeface="Segoe UI"/>
              </a:rPr>
              <a:t>until 13:00</a:t>
            </a:r>
          </a:p>
        </p:txBody>
      </p:sp>
      <p:sp>
        <p:nvSpPr>
          <p:cNvPr id="26" name="Rectangle 25"/>
          <p:cNvSpPr/>
          <p:nvPr/>
        </p:nvSpPr>
        <p:spPr>
          <a:xfrm>
            <a:off x="768096" y="3218688"/>
            <a:ext cx="6364224" cy="25603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859536" y="3259836"/>
            <a:ext cx="554126" cy="182880"/>
          </a:xfrm>
          <a:prstGeom prst="roundRect">
            <a:avLst>
              <a:gd name="adj" fmla="val 50000"/>
            </a:avLst>
          </a:prstGeom>
          <a:solidFill>
            <a:srgbClr val="C25708"/>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859536" y="3285439"/>
            <a:ext cx="554126"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UP NEXT</a:t>
            </a:r>
          </a:p>
        </p:txBody>
      </p:sp>
      <p:sp>
        <p:nvSpPr>
          <p:cNvPr id="29" name="Rounded Rectangle 28"/>
          <p:cNvSpPr/>
          <p:nvPr/>
        </p:nvSpPr>
        <p:spPr>
          <a:xfrm>
            <a:off x="768096" y="35478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32688" y="3602736"/>
            <a:ext cx="3500323"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Reading: Northern Light</a:t>
            </a:r>
          </a:p>
        </p:txBody>
      </p:sp>
      <p:sp>
        <p:nvSpPr>
          <p:cNvPr id="31" name="TextBox 30"/>
          <p:cNvSpPr txBox="1"/>
          <p:nvPr/>
        </p:nvSpPr>
        <p:spPr>
          <a:xfrm>
            <a:off x="932688" y="3767328"/>
            <a:ext cx="3500323" cy="128016"/>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Stage</a:t>
            </a:r>
          </a:p>
        </p:txBody>
      </p:sp>
      <p:sp>
        <p:nvSpPr>
          <p:cNvPr id="32" name="Rounded Rectangle 31"/>
          <p:cNvSpPr/>
          <p:nvPr/>
        </p:nvSpPr>
        <p:spPr>
          <a:xfrm>
            <a:off x="6172200" y="36393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172200" y="3680460"/>
            <a:ext cx="868680" cy="146304"/>
          </a:xfrm>
          <a:prstGeom prst="rect">
            <a:avLst/>
          </a:prstGeom>
          <a:noFill/>
        </p:spPr>
        <p:txBody>
          <a:bodyPr wrap="square" lIns="0" rIns="0" tIns="0" bIns="0" anchor="t">
            <a:spAutoFit/>
          </a:bodyPr>
          <a:lstStyle/>
          <a:p>
            <a:pPr algn="ctr">
              <a:lnSpc>
                <a:spcPct val="100000"/>
              </a:lnSpc>
            </a:pPr>
            <a:r>
              <a:rPr sz="750" b="1" i="0" lang="en-US">
                <a:solidFill>
                  <a:srgbClr val="C25708"/>
                </a:solidFill>
                <a:latin typeface="Segoe UI"/>
              </a:rPr>
              <a:t>in 15 min.</a:t>
            </a:r>
          </a:p>
        </p:txBody>
      </p:sp>
      <p:sp>
        <p:nvSpPr>
          <p:cNvPr id="34" name="Rounded Rectangle 33"/>
          <p:cNvSpPr/>
          <p:nvPr/>
        </p:nvSpPr>
        <p:spPr>
          <a:xfrm>
            <a:off x="768096" y="40050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932688" y="4059936"/>
            <a:ext cx="3500323"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Book signing</a:t>
            </a:r>
          </a:p>
        </p:txBody>
      </p:sp>
      <p:sp>
        <p:nvSpPr>
          <p:cNvPr id="36" name="TextBox 35"/>
          <p:cNvSpPr txBox="1"/>
          <p:nvPr/>
        </p:nvSpPr>
        <p:spPr>
          <a:xfrm>
            <a:off x="932688" y="4224528"/>
            <a:ext cx="3500323" cy="128016"/>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Foyer</a:t>
            </a:r>
          </a:p>
        </p:txBody>
      </p:sp>
      <p:sp>
        <p:nvSpPr>
          <p:cNvPr id="37" name="Rounded Rectangle 36"/>
          <p:cNvSpPr/>
          <p:nvPr/>
        </p:nvSpPr>
        <p:spPr>
          <a:xfrm>
            <a:off x="6172200" y="40965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172200" y="4137660"/>
            <a:ext cx="868680" cy="146304"/>
          </a:xfrm>
          <a:prstGeom prst="rect">
            <a:avLst/>
          </a:prstGeom>
          <a:noFill/>
        </p:spPr>
        <p:txBody>
          <a:bodyPr wrap="square" lIns="0" rIns="0" tIns="0" bIns="0" anchor="t">
            <a:spAutoFit/>
          </a:bodyPr>
          <a:lstStyle/>
          <a:p>
            <a:pPr algn="ctr">
              <a:lnSpc>
                <a:spcPct val="100000"/>
              </a:lnSpc>
            </a:pPr>
            <a:r>
              <a:rPr sz="750" b="1" i="0" lang="en-US">
                <a:solidFill>
                  <a:srgbClr val="C25708"/>
                </a:solidFill>
                <a:latin typeface="Segoe UI"/>
              </a:rPr>
              <a:t>in 45 min.</a:t>
            </a:r>
          </a:p>
        </p:txBody>
      </p:sp>
      <p:sp>
        <p:nvSpPr>
          <p:cNvPr id="39" name="Rounded Rectangle 38"/>
          <p:cNvSpPr/>
          <p:nvPr/>
        </p:nvSpPr>
        <p:spPr>
          <a:xfrm>
            <a:off x="768096" y="44622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932688" y="4517136"/>
            <a:ext cx="3500323"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Evening Concert</a:t>
            </a:r>
          </a:p>
        </p:txBody>
      </p:sp>
      <p:sp>
        <p:nvSpPr>
          <p:cNvPr id="41" name="TextBox 40"/>
          <p:cNvSpPr txBox="1"/>
          <p:nvPr/>
        </p:nvSpPr>
        <p:spPr>
          <a:xfrm>
            <a:off x="932688" y="4681728"/>
            <a:ext cx="3500323" cy="128016"/>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Hall A</a:t>
            </a:r>
          </a:p>
        </p:txBody>
      </p:sp>
      <p:sp>
        <p:nvSpPr>
          <p:cNvPr id="42" name="Rounded Rectangle 41"/>
          <p:cNvSpPr/>
          <p:nvPr/>
        </p:nvSpPr>
        <p:spPr>
          <a:xfrm>
            <a:off x="6172200" y="45537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172200" y="4594860"/>
            <a:ext cx="868680" cy="146304"/>
          </a:xfrm>
          <a:prstGeom prst="rect">
            <a:avLst/>
          </a:prstGeom>
          <a:noFill/>
        </p:spPr>
        <p:txBody>
          <a:bodyPr wrap="square" lIns="0" rIns="0" tIns="0" bIns="0" anchor="t">
            <a:spAutoFit/>
          </a:bodyPr>
          <a:lstStyle/>
          <a:p>
            <a:pPr algn="ctr">
              <a:lnSpc>
                <a:spcPct val="100000"/>
              </a:lnSpc>
            </a:pPr>
            <a:r>
              <a:rPr sz="750" b="1" i="0" lang="en-US">
                <a:solidFill>
                  <a:srgbClr val="C25708"/>
                </a:solidFill>
                <a:latin typeface="Segoe UI"/>
              </a:rPr>
              <a:t>in 2 hrs</a:t>
            </a:r>
          </a:p>
        </p:txBody>
      </p:sp>
      <p:sp>
        <p:nvSpPr>
          <p:cNvPr id="44" name="Oval 43"/>
          <p:cNvSpPr/>
          <p:nvPr/>
        </p:nvSpPr>
        <p:spPr>
          <a:xfrm>
            <a:off x="6757416" y="18013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757416" y="18608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6" name="Oval 45"/>
          <p:cNvSpPr/>
          <p:nvPr/>
        </p:nvSpPr>
        <p:spPr>
          <a:xfrm>
            <a:off x="6757416" y="3209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757416" y="32689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48" name="Oval 47"/>
          <p:cNvSpPr/>
          <p:nvPr/>
        </p:nvSpPr>
        <p:spPr>
          <a:xfrm>
            <a:off x="5861303" y="35112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861303" y="35707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0" name="TextBox 49"/>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two areas</a:t>
            </a:r>
          </a:p>
        </p:txBody>
      </p:sp>
      <p:sp>
        <p:nvSpPr>
          <p:cNvPr id="51" name="TextBox 50"/>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On now</a:t>
            </a:r>
          </a:p>
        </p:txBody>
      </p:sp>
      <p:sp>
        <p:nvSpPr>
          <p:cNvPr id="52" name="TextBox 51"/>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programme item that has already started and not yet finished. A prominent badge shows at once: something is happening here.</a:t>
            </a:r>
          </a:p>
        </p:txBody>
      </p:sp>
      <p:sp>
        <p:nvSpPr>
          <p:cNvPr id="53" name="TextBox 52"/>
          <p:cNvSpPr txBox="1"/>
          <p:nvPr/>
        </p:nvSpPr>
        <p:spPr>
          <a:xfrm>
            <a:off x="7744967" y="264134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Up next</a:t>
            </a:r>
          </a:p>
        </p:txBody>
      </p:sp>
      <p:sp>
        <p:nvSpPr>
          <p:cNvPr id="54" name="TextBox 53"/>
          <p:cNvSpPr txBox="1"/>
          <p:nvPr/>
        </p:nvSpPr>
        <p:spPr>
          <a:xfrm>
            <a:off x="7744967" y="286105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What is coming, in chronological order.</a:t>
            </a:r>
          </a:p>
        </p:txBody>
      </p:sp>
      <p:sp>
        <p:nvSpPr>
          <p:cNvPr id="55" name="TextBox 54"/>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countdown</a:t>
            </a:r>
          </a:p>
        </p:txBody>
      </p:sp>
      <p:sp>
        <p:nvSpPr>
          <p:cNvPr id="56" name="TextBox 55"/>
          <p:cNvSpPr txBox="1"/>
          <p:nvPr/>
        </p:nvSpPr>
        <p:spPr>
          <a:xfrm>
            <a:off x="7744967" y="3455162"/>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“in 15 min.”, “in 2 hrs” – the time until the start. It keeps running in the browser without the page reloading.</a:t>
            </a:r>
          </a:p>
        </p:txBody>
      </p:sp>
      <p:sp>
        <p:nvSpPr>
          <p:cNvPr id="57" name="TextBox 56"/>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Automatic switch</a:t>
            </a:r>
          </a:p>
        </p:txBody>
      </p:sp>
      <p:sp>
        <p:nvSpPr>
          <p:cNvPr id="58" name="TextBox 57"/>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When an item begins, it moves by itself from “Up next” to the top into “On now”. Once it is over, it disappears.</a:t>
            </a:r>
          </a:p>
        </p:txBody>
      </p:sp>
      <p:sp>
        <p:nvSpPr>
          <p:cNvPr id="59" name="TextBox 58"/>
          <p:cNvSpPr txBox="1"/>
          <p:nvPr/>
        </p:nvSpPr>
        <p:spPr>
          <a:xfrm>
            <a:off x="7744967" y="4733544"/>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Paging by hand</a:t>
            </a:r>
          </a:p>
        </p:txBody>
      </p:sp>
      <p:sp>
        <p:nvSpPr>
          <p:cNvPr id="60" name="TextBox 59"/>
          <p:cNvSpPr txBox="1"/>
          <p:nvPr/>
        </p:nvSpPr>
        <p:spPr>
          <a:xfrm>
            <a:off x="7744967" y="4953254"/>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the ticker rotates, guests can page on as well: on a phone by </a:t>
            </a:r>
            <a:r>
              <a:rPr sz="1000" b="1" i="0" lang="en-US">
                <a:solidFill>
                  <a:srgbClr val="3B4A57"/>
                </a:solidFill>
                <a:latin typeface="Segoe UI"/>
              </a:rPr>
              <a:t>swiping</a:t>
            </a:r>
            <a:r>
              <a:rPr sz="1000" b="0" i="0" lang="en-US">
                <a:solidFill>
                  <a:srgbClr val="3B4A57"/>
                </a:solidFill>
                <a:latin typeface="Segoe UI"/>
              </a:rPr>
              <a:t> left and right, on a computer with the </a:t>
            </a:r>
            <a:r>
              <a:rPr sz="1000" b="1" i="0" lang="en-US">
                <a:solidFill>
                  <a:srgbClr val="3B4A57"/>
                </a:solidFill>
                <a:latin typeface="Segoe UI"/>
              </a:rPr>
              <a:t>mouse wheel</a:t>
            </a:r>
            <a:r>
              <a:rPr sz="1000" b="0" i="0" lang="en-US">
                <a:solidFill>
                  <a:srgbClr val="3B4A57"/>
                </a:solidFill>
                <a:latin typeface="Segoe UI"/>
              </a:rPr>
              <a:t>. On the first visit touch devices briefly show a hint that disappears for good after the first swipe.</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124 / 140</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Where the ticker helps – and what the add-on adds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At the entrance and in the foyer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There, guests want to know </a:t>
            </a:r>
            <a:r>
              <a:rPr sz="1050" b="1" i="0" lang="en-US">
                <a:solidFill>
                  <a:srgbClr val="3B4A57"/>
                </a:solidFill>
                <a:latin typeface="Segoe UI"/>
              </a:rPr>
              <a:t>what is running everywhere</a:t>
            </a:r>
            <a:r>
              <a:rPr sz="1050" b="0" i="0" lang="en-US">
                <a:solidFill>
                  <a:srgbClr val="3B4A57"/>
                </a:solidFill>
                <a:latin typeface="Segoe UI"/>
              </a:rPr>
              <a:t> and what starts next. The </a:t>
            </a:r>
            <a:r>
              <a:rPr sz="1050" b="1" i="0" lang="en-US">
                <a:solidFill>
                  <a:srgbClr val="3B4A57"/>
                </a:solidFill>
                <a:latin typeface="Segoe UI"/>
              </a:rPr>
              <a:t>live ticker</a:t>
            </a:r>
            <a:r>
              <a:rPr sz="1050" b="0" i="0" lang="en-US">
                <a:solidFill>
                  <a:srgbClr val="3B4A57"/>
                </a:solidFill>
                <a:latin typeface="Segoe UI"/>
              </a:rPr>
              <a:t> mixes all rooms and counts down to each start.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 tablet is enough</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On the programme page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As a narrow column next to the calendar or in the sidebar – so everybody browsing sees what is about to begin.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Also available as a widget</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Outside the halls</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One screen per room showing the running item large, plus a tile start screen for your display devices: that is what the add-on </a:t>
            </a:r>
            <a:r>
              <a:rPr sz="1050" b="1" i="0" lang="en-US">
                <a:solidFill>
                  <a:srgbClr val="3B4A57"/>
                </a:solidFill>
                <a:latin typeface="Segoe UI"/>
              </a:rPr>
              <a:t>Room Monitor &amp; Kiosk Hub</a:t>
            </a:r>
            <a:r>
              <a:rPr sz="1050" b="0" i="0" lang="en-US">
                <a:solidFill>
                  <a:srgbClr val="3B4A57"/>
                </a:solidFill>
                <a:latin typeface="Segoe UI"/>
              </a:rPr>
              <a:t> does, with a manual of its own.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Separate plugin, separate manual</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All displays show the same data as your calendar. You never maintain anything twice: what you change on a programme item appears on every screen a few minutes later.</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125 / 140</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Setting up the live ticker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Create a new WordPress page, e.g. </a:t>
            </a:r>
            <a:r>
              <a:rPr sz="1150" b="1" i="0" lang="en-US">
                <a:solidFill>
                  <a:srgbClr val="25333F"/>
                </a:solidFill>
                <a:latin typeface="Segoe UI"/>
              </a:rPr>
              <a:t>What's on now</a:t>
            </a:r>
            <a:r>
              <a:rPr sz="1150" b="0" i="0" lang="en-US">
                <a:solidFill>
                  <a:srgbClr val="25333F"/>
                </a:solidFill>
                <a:latin typeface="Segoe UI"/>
              </a:rPr>
              <a:t>.</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the page is only meant for a screen, take it out of the menu – guests do not need to find it.</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0451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Add a </a:t>
            </a:r>
            <a:r>
              <a:rPr sz="1150" b="1" i="0" lang="en-US">
                <a:solidFill>
                  <a:srgbClr val="25333F"/>
                </a:solidFill>
                <a:latin typeface="Segoe UI"/>
              </a:rPr>
              <a:t>Shortcode</a:t>
            </a:r>
            <a:r>
              <a:rPr sz="1150" b="0" i="0" lang="en-US">
                <a:solidFill>
                  <a:srgbClr val="25333F"/>
                </a:solidFill>
                <a:latin typeface="Segoe UI"/>
              </a:rPr>
              <a:t> block and enter </a:t>
            </a:r>
            <a:r>
              <a:rPr sz="1150" b="0" i="0" lang="en-US">
                <a:solidFill>
                  <a:srgbClr val="25333F"/>
                </a:solidFill>
                <a:latin typeface="Consolas"/>
              </a:rPr>
              <a:t>[event_live_ticker]</a:t>
            </a:r>
            <a:r>
              <a:rPr sz="1150" b="0" i="0" lang="en-US">
                <a:solidFill>
                  <a:srgbClr val="25333F"/>
                </a:solidFill>
                <a:latin typeface="Segoe UI"/>
              </a:rPr>
              <a: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2044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Publish, then open the page on the screen device.</a:t>
            </a:r>
          </a:p>
        </p:txBody>
      </p:sp>
      <p:sp>
        <p:nvSpPr>
          <p:cNvPr id="16" name="Oval 15"/>
          <p:cNvSpPr/>
          <p:nvPr/>
        </p:nvSpPr>
        <p:spPr>
          <a:xfrm>
            <a:off x="566928" y="2945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9866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3636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To show only one event, add the main event:</a:t>
            </a:r>
          </a:p>
          <a:p>
            <a:pPr algn="l">
              <a:lnSpc>
                <a:spcPct val="122000"/>
              </a:lnSpc>
            </a:pPr>
            <a:r>
              <a:rPr sz="1150" b="0" i="0" lang="en-US">
                <a:solidFill>
                  <a:srgbClr val="25333F"/>
                </a:solidFill>
                <a:latin typeface="Consolas"/>
              </a:rPr>
              <a:t>[event_live_ticker parent_id="12"]</a:t>
            </a:r>
          </a:p>
        </p:txBody>
      </p:sp>
      <p:sp>
        <p:nvSpPr>
          <p:cNvPr id="19" name="TextBox 18"/>
          <p:cNvSpPr txBox="1"/>
          <p:nvPr/>
        </p:nvSpPr>
        <p:spPr>
          <a:xfrm>
            <a:off x="950976" y="333844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shortcode generator gives you the number – see chapter 3.</a:t>
            </a:r>
          </a:p>
        </p:txBody>
      </p:sp>
      <p:sp>
        <p:nvSpPr>
          <p:cNvPr id="20" name="Oval 19"/>
          <p:cNvSpPr/>
          <p:nvPr/>
        </p:nvSpPr>
        <p:spPr>
          <a:xfrm>
            <a:off x="566928" y="37301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72097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For continuous operation we recommend:</a:t>
            </a:r>
          </a:p>
          <a:p>
            <a:pPr algn="l">
              <a:lnSpc>
                <a:spcPct val="122000"/>
              </a:lnSpc>
            </a:pPr>
            <a:r>
              <a:rPr sz="1150" b="0" i="0" lang="en-US">
                <a:solidFill>
                  <a:srgbClr val="25333F"/>
                </a:solidFill>
                <a:latin typeface="Consolas"/>
              </a:rPr>
              <a:t>[event_live_ticker fullscreen_button="true" preload_images="true"]</a:t>
            </a:r>
          </a:p>
        </p:txBody>
      </p:sp>
      <p:sp>
        <p:nvSpPr>
          <p:cNvPr id="23" name="TextBox 22"/>
          <p:cNvSpPr txBox="1"/>
          <p:nvPr/>
        </p:nvSpPr>
        <p:spPr>
          <a:xfrm>
            <a:off x="950976" y="430123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 many devices the full-screen button also keeps the screen awake.</a:t>
            </a:r>
          </a:p>
        </p:txBody>
      </p:sp>
      <p:sp>
        <p:nvSpPr>
          <p:cNvPr id="24" name="Rectangle 23"/>
          <p:cNvSpPr/>
          <p:nvPr/>
        </p:nvSpPr>
        <p:spPr>
          <a:xfrm>
            <a:off x="5223967" y="1417320"/>
            <a:ext cx="640080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417320"/>
            <a:ext cx="640080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33695" y="1495044"/>
            <a:ext cx="1828800" cy="164592"/>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   Add block</a:t>
            </a:r>
          </a:p>
        </p:txBody>
      </p:sp>
      <p:sp>
        <p:nvSpPr>
          <p:cNvPr id="27" name="Rounded Rectangle 26"/>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Preview</a:t>
            </a:r>
          </a:p>
        </p:txBody>
      </p:sp>
      <p:sp>
        <p:nvSpPr>
          <p:cNvPr id="29" name="Rounded Rectangle 28"/>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Publish</a:t>
            </a:r>
          </a:p>
        </p:txBody>
      </p:sp>
      <p:sp>
        <p:nvSpPr>
          <p:cNvPr id="31" name="TextBox 30"/>
          <p:cNvSpPr txBox="1"/>
          <p:nvPr/>
        </p:nvSpPr>
        <p:spPr>
          <a:xfrm>
            <a:off x="5772607" y="1984248"/>
            <a:ext cx="5303520" cy="310896"/>
          </a:xfrm>
          <a:prstGeom prst="rect">
            <a:avLst/>
          </a:prstGeom>
          <a:noFill/>
        </p:spPr>
        <p:txBody>
          <a:bodyPr wrap="square" lIns="0" rIns="0" tIns="0" bIns="0" anchor="t">
            <a:spAutoFit/>
          </a:bodyPr>
          <a:lstStyle/>
          <a:p>
            <a:pPr algn="l">
              <a:lnSpc>
                <a:spcPct val="100000"/>
              </a:lnSpc>
            </a:pPr>
            <a:r>
              <a:rPr sz="1700" b="1" i="0" lang="en-US">
                <a:solidFill>
                  <a:srgbClr val="1F2933"/>
                </a:solidFill>
                <a:latin typeface="Segoe UI"/>
              </a:rPr>
              <a:t>What's on now</a:t>
            </a:r>
          </a:p>
        </p:txBody>
      </p:sp>
      <p:sp>
        <p:nvSpPr>
          <p:cNvPr id="32" name="Rounded Rectangle 31"/>
          <p:cNvSpPr/>
          <p:nvPr/>
        </p:nvSpPr>
        <p:spPr>
          <a:xfrm>
            <a:off x="5772607" y="2478024"/>
            <a:ext cx="530352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882335" y="2569464"/>
            <a:ext cx="2194560" cy="146304"/>
          </a:xfrm>
          <a:prstGeom prst="rect">
            <a:avLst/>
          </a:prstGeom>
          <a:noFill/>
        </p:spPr>
        <p:txBody>
          <a:bodyPr wrap="square" lIns="0" rIns="0" tIns="0" bIns="0" anchor="t">
            <a:spAutoFit/>
          </a:bodyPr>
          <a:lstStyle/>
          <a:p>
            <a:pPr algn="l">
              <a:lnSpc>
                <a:spcPct val="100000"/>
              </a:lnSpc>
            </a:pPr>
            <a:r>
              <a:rPr sz="650" b="1" i="0" lang="en-US">
                <a:solidFill>
                  <a:srgbClr val="2271B1"/>
                </a:solidFill>
                <a:latin typeface="Segoe UI"/>
              </a:rPr>
              <a:t>Shortcode</a:t>
            </a:r>
          </a:p>
        </p:txBody>
      </p:sp>
      <p:sp>
        <p:nvSpPr>
          <p:cNvPr id="34" name="TextBox 33"/>
          <p:cNvSpPr txBox="1"/>
          <p:nvPr/>
        </p:nvSpPr>
        <p:spPr>
          <a:xfrm>
            <a:off x="5882335" y="2743200"/>
            <a:ext cx="5029200" cy="182880"/>
          </a:xfrm>
          <a:prstGeom prst="rect">
            <a:avLst/>
          </a:prstGeom>
          <a:noFill/>
        </p:spPr>
        <p:txBody>
          <a:bodyPr wrap="square" lIns="0" rIns="0" tIns="0" bIns="0" anchor="t">
            <a:spAutoFit/>
          </a:bodyPr>
          <a:lstStyle/>
          <a:p>
            <a:pPr algn="l">
              <a:lnSpc>
                <a:spcPct val="100000"/>
              </a:lnSpc>
            </a:pPr>
            <a:r>
              <a:rPr sz="950" b="0" i="0" lang="en-US">
                <a:solidFill>
                  <a:srgbClr val="1F2933"/>
                </a:solidFill>
                <a:latin typeface="Consolas"/>
              </a:rPr>
              <a:t>[event_live_ticker fullscreen_button="true"]</a:t>
            </a:r>
          </a:p>
        </p:txBody>
      </p:sp>
      <p:sp>
        <p:nvSpPr>
          <p:cNvPr id="35" name="Oval 34"/>
          <p:cNvSpPr/>
          <p:nvPr/>
        </p:nvSpPr>
        <p:spPr>
          <a:xfrm>
            <a:off x="5653735"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653735" y="14950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7" name="Oval 36"/>
          <p:cNvSpPr/>
          <p:nvPr/>
        </p:nvSpPr>
        <p:spPr>
          <a:xfrm>
            <a:off x="578175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781751" y="27294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9" name="Rectangle 38"/>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2" name="TextBox 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ticker only shows programme items that are </a:t>
            </a:r>
            <a:r>
              <a:rPr sz="1000" b="1" i="0" lang="en-US">
                <a:solidFill>
                  <a:srgbClr val="2B3844"/>
                </a:solidFill>
                <a:latin typeface="Segoe UI"/>
              </a:rPr>
              <a:t>assigned to a main event</a:t>
            </a:r>
            <a:r>
              <a:rPr sz="1000" b="0" i="0" lang="en-US">
                <a:solidFill>
                  <a:srgbClr val="2B3844"/>
                </a:solidFill>
                <a:latin typeface="Segoe UI"/>
              </a:rPr>
              <a:t>. Without that assignment an item appears nowhere – the dashboard reports such cases as “orphaned entries”.</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126 / 140</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most useful additions for the ticker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Addition</a:t>
            </a:r>
          </a:p>
        </p:txBody>
      </p:sp>
      <p:sp>
        <p:nvSpPr>
          <p:cNvPr id="8" name="TextBox 7"/>
          <p:cNvSpPr txBox="1"/>
          <p:nvPr/>
        </p:nvSpPr>
        <p:spPr>
          <a:xfrm>
            <a:off x="4063741" y="1435608"/>
            <a:ext cx="7487873"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Effect</a:t>
            </a:r>
          </a:p>
        </p:txBody>
      </p:sp>
      <p:sp>
        <p:nvSpPr>
          <p:cNvPr id="9" name="TextBox 8"/>
          <p:cNvSpPr txBox="1"/>
          <p:nvPr/>
        </p:nvSpPr>
        <p:spPr>
          <a:xfrm>
            <a:off x="676656" y="1760289"/>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parent_id="12"</a:t>
            </a:r>
          </a:p>
        </p:txBody>
      </p:sp>
      <p:sp>
        <p:nvSpPr>
          <p:cNvPr id="10" name="TextBox 9"/>
          <p:cNvSpPr txBox="1"/>
          <p:nvPr/>
        </p:nvSpPr>
        <p:spPr>
          <a:xfrm>
            <a:off x="4063741" y="1760289"/>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only the programme items of one main event.</a:t>
            </a:r>
          </a:p>
        </p:txBody>
      </p:sp>
      <p:sp>
        <p:nvSpPr>
          <p:cNvPr id="11" name="Rectangle 10"/>
          <p:cNvSpPr/>
          <p:nvPr/>
        </p:nvSpPr>
        <p:spPr>
          <a:xfrm>
            <a:off x="566928" y="199873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1998737"/>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4818"/>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venue="Hall A, Stage"</a:t>
            </a:r>
          </a:p>
        </p:txBody>
      </p:sp>
      <p:sp>
        <p:nvSpPr>
          <p:cNvPr id="14" name="TextBox 13"/>
          <p:cNvSpPr txBox="1"/>
          <p:nvPr/>
        </p:nvSpPr>
        <p:spPr>
          <a:xfrm>
            <a:off x="4063741" y="2094818"/>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Restricts to one or more rooms.</a:t>
            </a:r>
          </a:p>
        </p:txBody>
      </p:sp>
      <p:sp>
        <p:nvSpPr>
          <p:cNvPr id="15" name="Rectangle 14"/>
          <p:cNvSpPr/>
          <p:nvPr/>
        </p:nvSpPr>
        <p:spPr>
          <a:xfrm>
            <a:off x="566928" y="23332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29348"/>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category="Workshop"</a:t>
            </a:r>
          </a:p>
        </p:txBody>
      </p:sp>
      <p:sp>
        <p:nvSpPr>
          <p:cNvPr id="17" name="TextBox 16"/>
          <p:cNvSpPr txBox="1"/>
          <p:nvPr/>
        </p:nvSpPr>
        <p:spPr>
          <a:xfrm>
            <a:off x="4063741" y="2429348"/>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Restricts to one category.</a:t>
            </a:r>
          </a:p>
        </p:txBody>
      </p:sp>
      <p:sp>
        <p:nvSpPr>
          <p:cNvPr id="18" name="Rectangle 17"/>
          <p:cNvSpPr/>
          <p:nvPr/>
        </p:nvSpPr>
        <p:spPr>
          <a:xfrm>
            <a:off x="566928" y="26677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67796"/>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63877"/>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count="8"</a:t>
            </a:r>
          </a:p>
        </p:txBody>
      </p:sp>
      <p:sp>
        <p:nvSpPr>
          <p:cNvPr id="21" name="TextBox 20"/>
          <p:cNvSpPr txBox="1"/>
          <p:nvPr/>
        </p:nvSpPr>
        <p:spPr>
          <a:xfrm>
            <a:off x="4063741" y="2763877"/>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How many upcoming items appear. Default: 5.</a:t>
            </a:r>
          </a:p>
        </p:txBody>
      </p:sp>
      <p:sp>
        <p:nvSpPr>
          <p:cNvPr id="22" name="Rectangle 21"/>
          <p:cNvSpPr/>
          <p:nvPr/>
        </p:nvSpPr>
        <p:spPr>
          <a:xfrm>
            <a:off x="566928" y="30023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098407"/>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always_show_live="true"</a:t>
            </a:r>
          </a:p>
        </p:txBody>
      </p:sp>
      <p:sp>
        <p:nvSpPr>
          <p:cNvPr id="24" name="TextBox 23"/>
          <p:cNvSpPr txBox="1"/>
          <p:nvPr/>
        </p:nvSpPr>
        <p:spPr>
          <a:xfrm>
            <a:off x="4063741" y="3098407"/>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the “On now” area even when nothing is running – otherwise it is hidden.</a:t>
            </a:r>
          </a:p>
        </p:txBody>
      </p:sp>
      <p:sp>
        <p:nvSpPr>
          <p:cNvPr id="25" name="Rectangle 24"/>
          <p:cNvSpPr/>
          <p:nvPr/>
        </p:nvSpPr>
        <p:spPr>
          <a:xfrm>
            <a:off x="566928" y="33368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36855"/>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32936"/>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hide_upcoming="true"</a:t>
            </a:r>
          </a:p>
        </p:txBody>
      </p:sp>
      <p:sp>
        <p:nvSpPr>
          <p:cNvPr id="28" name="TextBox 27"/>
          <p:cNvSpPr txBox="1"/>
          <p:nvPr/>
        </p:nvSpPr>
        <p:spPr>
          <a:xfrm>
            <a:off x="4063741" y="3432936"/>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Hides “Up next”. Conversely </a:t>
            </a:r>
            <a:r>
              <a:rPr sz="950" b="0" i="0" lang="en-US">
                <a:solidFill>
                  <a:srgbClr val="1F2933"/>
                </a:solidFill>
                <a:latin typeface="Consolas"/>
              </a:rPr>
              <a:t>hide_live="true"</a:t>
            </a:r>
            <a:r>
              <a:rPr sz="950" b="0" i="0" lang="en-US">
                <a:solidFill>
                  <a:srgbClr val="1F2933"/>
                </a:solidFill>
                <a:latin typeface="Segoe UI"/>
              </a:rPr>
              <a:t> hides the live area.</a:t>
            </a:r>
          </a:p>
        </p:txBody>
      </p:sp>
      <p:sp>
        <p:nvSpPr>
          <p:cNvPr id="29" name="Rectangle 28"/>
          <p:cNvSpPr/>
          <p:nvPr/>
        </p:nvSpPr>
        <p:spPr>
          <a:xfrm>
            <a:off x="566928" y="367138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767466"/>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fullscreen_button="true"</a:t>
            </a:r>
          </a:p>
        </p:txBody>
      </p:sp>
      <p:sp>
        <p:nvSpPr>
          <p:cNvPr id="31" name="TextBox 30"/>
          <p:cNvSpPr txBox="1"/>
          <p:nvPr/>
        </p:nvSpPr>
        <p:spPr>
          <a:xfrm>
            <a:off x="4063741" y="3767466"/>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a full-screen button and keeps the screen awake. Recommended for info tablets.</a:t>
            </a:r>
          </a:p>
        </p:txBody>
      </p:sp>
      <p:sp>
        <p:nvSpPr>
          <p:cNvPr id="32" name="Rectangle 31"/>
          <p:cNvSpPr/>
          <p:nvPr/>
        </p:nvSpPr>
        <p:spPr>
          <a:xfrm>
            <a:off x="566928" y="400591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05914"/>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01996"/>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preload_images="true"</a:t>
            </a:r>
          </a:p>
        </p:txBody>
      </p:sp>
      <p:sp>
        <p:nvSpPr>
          <p:cNvPr id="35" name="TextBox 34"/>
          <p:cNvSpPr txBox="1"/>
          <p:nvPr/>
        </p:nvSpPr>
        <p:spPr>
          <a:xfrm>
            <a:off x="4063741" y="4101996"/>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Preloads the images of upcoming items. Recommended for continuous operation.</a:t>
            </a:r>
          </a:p>
        </p:txBody>
      </p:sp>
      <p:sp>
        <p:nvSpPr>
          <p:cNvPr id="36" name="Rectangle 35"/>
          <p:cNvSpPr/>
          <p:nvPr/>
        </p:nvSpPr>
        <p:spPr>
          <a:xfrm>
            <a:off x="566928" y="43404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436525"/>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show_upcoming_roll="3"</a:t>
            </a:r>
          </a:p>
        </p:txBody>
      </p:sp>
      <p:sp>
        <p:nvSpPr>
          <p:cNvPr id="38" name="TextBox 37"/>
          <p:cNvSpPr txBox="1"/>
          <p:nvPr/>
        </p:nvSpPr>
        <p:spPr>
          <a:xfrm>
            <a:off x="4063741" y="4436525"/>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Rotates long lists gently – three entries at a time here. </a:t>
            </a:r>
            <a:r>
              <a:rPr sz="950" b="0" i="0" lang="en-US">
                <a:solidFill>
                  <a:srgbClr val="1F2933"/>
                </a:solidFill>
                <a:latin typeface="Consolas"/>
              </a:rPr>
              <a:t>roll_interval="10000"</a:t>
            </a:r>
            <a:r>
              <a:rPr sz="950" b="0" i="0" lang="en-US">
                <a:solidFill>
                  <a:srgbClr val="1F2933"/>
                </a:solidFill>
                <a:latin typeface="Segoe UI"/>
              </a:rPr>
              <a:t> sets the pace (10 seconds).</a:t>
            </a:r>
          </a:p>
        </p:txBody>
      </p:sp>
      <p:sp>
        <p:nvSpPr>
          <p:cNvPr id="39" name="Rectangle 38"/>
          <p:cNvSpPr/>
          <p:nvPr/>
        </p:nvSpPr>
        <p:spPr>
          <a:xfrm>
            <a:off x="566928" y="467497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674973"/>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771055"/>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browser_zoom="individual"</a:t>
            </a:r>
          </a:p>
        </p:txBody>
      </p:sp>
      <p:sp>
        <p:nvSpPr>
          <p:cNvPr id="42" name="TextBox 41"/>
          <p:cNvSpPr txBox="1"/>
          <p:nvPr/>
        </p:nvSpPr>
        <p:spPr>
          <a:xfrm>
            <a:off x="4063741" y="4771055"/>
            <a:ext cx="748787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a slider from 50 to 150 % that hides itself after 30 seconds without input.</a:t>
            </a:r>
          </a:p>
        </p:txBody>
      </p:sp>
      <p:sp>
        <p:nvSpPr>
          <p:cNvPr id="43" name="Rectangle 42"/>
          <p:cNvSpPr/>
          <p:nvPr/>
        </p:nvSpPr>
        <p:spPr>
          <a:xfrm>
            <a:off x="566928" y="50095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176768"/>
            <a:ext cx="32042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gesture_nav="false"</a:t>
            </a:r>
          </a:p>
        </p:txBody>
      </p:sp>
      <p:sp>
        <p:nvSpPr>
          <p:cNvPr id="45" name="TextBox 44"/>
          <p:cNvSpPr txBox="1"/>
          <p:nvPr/>
        </p:nvSpPr>
        <p:spPr>
          <a:xfrm>
            <a:off x="4063741" y="5105584"/>
            <a:ext cx="7487873"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Switches off manual paging by swipe and mouse wheel, including the hint. The default is </a:t>
            </a:r>
            <a:r>
              <a:rPr sz="950" b="0" i="0" lang="en-US">
                <a:solidFill>
                  <a:srgbClr val="1F2933"/>
                </a:solidFill>
                <a:latin typeface="Consolas"/>
              </a:rPr>
              <a:t>true</a:t>
            </a:r>
            <a:r>
              <a:rPr sz="950" b="0" i="0" lang="en-US">
                <a:solidFill>
                  <a:srgbClr val="1F2933"/>
                </a:solidFill>
                <a:latin typeface="Segoe UI"/>
              </a:rPr>
              <a:t>. In the shortcode generator it is the checkbox “Disable Swipe / Mouse Wheel Paging”.</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Shortcode Generator</a:t>
            </a:r>
            <a:r>
              <a:rPr sz="1000" b="0" i="0" lang="en-US">
                <a:solidFill>
                  <a:srgbClr val="2B3844"/>
                </a:solidFill>
                <a:latin typeface="Segoe UI"/>
              </a:rPr>
              <a:t> assembles the block. Without a page of its own, PRO also offers the full-screen page: </a:t>
            </a:r>
            <a:r>
              <a:rPr sz="1000" b="0" i="0" lang="en-US">
                <a:solidFill>
                  <a:srgbClr val="2B3844"/>
                </a:solidFill>
                <a:latin typeface="Consolas"/>
              </a:rPr>
              <a:t>/?ec_ticker</a:t>
            </a:r>
            <a:r>
              <a:rPr sz="1000" b="0" i="0" lang="en-US">
                <a:solidFill>
                  <a:srgbClr val="2B3844"/>
                </a:solidFill>
                <a:latin typeface="Segoe UI"/>
              </a:rPr>
              <a:t> shows the ticker of the current main event in the style of “Full-screen &amp; App”.</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127 / 140</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Why the display keeps running without the internet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Time keeps running in the device. Only the data comes from the server.</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The countdown, the switch from “Up next” to “On now” and the removal of finished items are calculated by the browser </a:t>
            </a:r>
            <a:r>
              <a:rPr sz="1200" b="1" i="0" lang="en-US">
                <a:solidFill>
                  <a:srgbClr val="4A5D6E"/>
                </a:solidFill>
                <a:latin typeface="Segoe UI"/>
              </a:rPr>
              <a:t>every minute</a:t>
            </a:r>
            <a:r>
              <a:rPr sz="1200" b="0" i="0" lang="en-US">
                <a:solidFill>
                  <a:srgbClr val="4A5D6E"/>
                </a:solidFill>
                <a:latin typeface="Segoe UI"/>
              </a:rPr>
              <a:t>. Only the sync with the server – are there new or changed programme items? – runs at the configured rate, by default every 15 minutes. So if the network drops briefly, the display simply keeps counting and fetches the data as soon as the connection returns.</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128 / 140</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Check before continuous operation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room exists under </a:t>
            </a:r>
            <a:r>
              <a:rPr sz="1150" b="1" i="0" lang="en-US">
                <a:solidFill>
                  <a:srgbClr val="2B3844"/>
                </a:solidFill>
                <a:latin typeface="Segoe UI"/>
              </a:rPr>
              <a:t>Venues</a:t>
            </a:r>
            <a:r>
              <a:rPr sz="1150" b="0" i="0" lang="en-US">
                <a:solidFill>
                  <a:srgbClr val="2B3844"/>
                </a:solidFill>
                <a:latin typeface="Segoe UI"/>
              </a:rPr>
              <a:t> and has an </a:t>
            </a:r>
            <a:r>
              <a:rPr sz="1150" b="1" i="0" lang="en-US">
                <a:solidFill>
                  <a:srgbClr val="2B3844"/>
                </a:solidFill>
                <a:latin typeface="Segoe UI"/>
              </a:rPr>
              <a:t>image</a:t>
            </a:r>
            <a:r>
              <a:rPr sz="1150" b="0" i="0" lang="en-US">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has a </a:t>
            </a:r>
            <a:r>
              <a:rPr sz="1150" b="1" i="0" lang="en-US">
                <a:solidFill>
                  <a:srgbClr val="2B3844"/>
                </a:solidFill>
                <a:latin typeface="Segoe UI"/>
              </a:rPr>
              <a:t>date, start time and end time</a:t>
            </a:r>
            <a:r>
              <a:rPr sz="1150" b="0" i="0" lang="en-US">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is </a:t>
            </a:r>
            <a:r>
              <a:rPr sz="1150" b="1" i="0" lang="en-US">
                <a:solidFill>
                  <a:srgbClr val="2B3844"/>
                </a:solidFill>
                <a:latin typeface="Segoe UI"/>
              </a:rPr>
              <a:t>assigned to a main event</a:t>
            </a:r>
            <a:r>
              <a:rPr sz="1150" b="0" i="0" lang="en-US">
                <a:solidFill>
                  <a:srgbClr val="2B3844"/>
                </a:solidFill>
                <a:latin typeface="Segoe UI"/>
              </a:rPr>
              <a: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Refresh rate</a:t>
            </a:r>
            <a:r>
              <a:rPr sz="1150" b="0" i="0" lang="en-US">
                <a:solidFill>
                  <a:srgbClr val="2B3844"/>
                </a:solidFill>
                <a:latin typeface="Segoe UI"/>
              </a:rPr>
              <a:t> set to 10–15 minutes for the event day.</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preload window</a:t>
            </a:r>
            <a:r>
              <a:rPr sz="1150" b="0" i="0" lang="en-US">
                <a:solidFill>
                  <a:srgbClr val="2B3844"/>
                </a:solidFill>
                <a:latin typeface="Segoe UI"/>
              </a:rPr>
              <a:t> covers your event but is not needlessly large.</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ticker page tested once </a:t>
            </a:r>
            <a:r>
              <a:rPr sz="1150" b="1" i="0" lang="en-US">
                <a:solidFill>
                  <a:srgbClr val="2B3844"/>
                </a:solidFill>
                <a:latin typeface="Segoe UI"/>
              </a:rPr>
              <a:t>in full screen</a:t>
            </a:r>
            <a:r>
              <a:rPr sz="1150" b="0" i="0" lang="en-US">
                <a:solidFill>
                  <a:srgbClr val="2B3844"/>
                </a:solidFill>
                <a:latin typeface="Segoe UI"/>
              </a:rPr>
              <a:t> – on the real device.</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Screen saver and sleep mode </a:t>
            </a:r>
            <a:r>
              <a:rPr sz="1150" b="1" i="0" lang="en-US">
                <a:solidFill>
                  <a:srgbClr val="2B3844"/>
                </a:solidFill>
                <a:latin typeface="Segoe UI"/>
              </a:rPr>
              <a:t>switched off</a:t>
            </a:r>
            <a:r>
              <a:rPr sz="1150" b="0" i="0" lang="en-US">
                <a:solidFill>
                  <a:srgbClr val="2B3844"/>
                </a:solidFill>
                <a:latin typeface="Segoe UI"/>
              </a:rPr>
              <a:t> on the device.</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With the add-on: every monitor page tested once as well.</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end time is often underestimated: if it is missing, the displays assume one hour. A two-hour concert then disappears from “On now” in the middle of the second act.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129 / 140</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the display does not show what it should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programme item is missing from the ticker.</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Usually the date or start time is missing, or the item is not attached to a main event. The dashboard finds both. It may also lie outside the configured preload window.</a:t>
            </a:r>
          </a:p>
        </p:txBody>
      </p:sp>
      <p:sp>
        <p:nvSpPr>
          <p:cNvPr id="10" name="TextBox 9"/>
          <p:cNvSpPr txBox="1"/>
          <p:nvPr/>
        </p:nvSpPr>
        <p:spPr>
          <a:xfrm>
            <a:off x="566928" y="239604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39604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display freezes or shows outdated times.</a:t>
            </a:r>
          </a:p>
        </p:txBody>
      </p:sp>
      <p:sp>
        <p:nvSpPr>
          <p:cNvPr id="12" name="TextBox 11"/>
          <p:cNvSpPr txBox="1"/>
          <p:nvPr/>
        </p:nvSpPr>
        <p:spPr>
          <a:xfrm>
            <a:off x="566928" y="265544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65544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It counts locally and should never stop. If it does, a caching or optimisation plugin is probably combining the scripts. Exclude </a:t>
            </a:r>
            <a:r>
              <a:rPr sz="1000" b="0" i="0" lang="en-US">
                <a:solidFill>
                  <a:srgbClr val="3B4A57"/>
                </a:solidFill>
                <a:latin typeface="Consolas"/>
              </a:rPr>
              <a:t>ec-live.js</a:t>
            </a:r>
            <a:r>
              <a:rPr sz="1000" b="0" i="0" lang="en-US">
                <a:solidFill>
                  <a:srgbClr val="3B4A57"/>
                </a:solidFill>
                <a:latin typeface="Segoe UI"/>
              </a:rPr>
              <a:t> from that optimisation.</a:t>
            </a:r>
          </a:p>
        </p:txBody>
      </p:sp>
      <p:sp>
        <p:nvSpPr>
          <p:cNvPr id="14" name="TextBox 13"/>
          <p:cNvSpPr txBox="1"/>
          <p:nvPr/>
        </p:nvSpPr>
        <p:spPr>
          <a:xfrm>
            <a:off x="566928" y="328129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28129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Changes appear too late.</a:t>
            </a:r>
          </a:p>
        </p:txBody>
      </p:sp>
      <p:sp>
        <p:nvSpPr>
          <p:cNvPr id="16" name="TextBox 15"/>
          <p:cNvSpPr txBox="1"/>
          <p:nvPr/>
        </p:nvSpPr>
        <p:spPr>
          <a:xfrm>
            <a:off x="566928" y="354069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54069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That is the refresh rate. Set it to 10–15 minutes for the event day – see chapter 3.4.</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screen switches off after a while.</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Turn off the screen saver and power saving on the device. </a:t>
            </a:r>
            <a:r>
              <a:rPr sz="1000" b="0" i="0" lang="en-US">
                <a:solidFill>
                  <a:srgbClr val="3B4A57"/>
                </a:solidFill>
                <a:latin typeface="Consolas"/>
              </a:rPr>
              <a:t>fullscreen_button="true"</a:t>
            </a:r>
            <a:r>
              <a:rPr sz="1000" b="0" i="0" lang="en-US">
                <a:solidFill>
                  <a:srgbClr val="3B4A57"/>
                </a:solidFill>
                <a:latin typeface="Segoe UI"/>
              </a:rPr>
              <a:t> also helps: on many devices the full-screen view keeps the screen awake.</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red note appears instead of a room monitor.</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Only logged-in editors see it: the add-on </a:t>
            </a:r>
            <a:r>
              <a:rPr sz="1000" b="1" i="0" lang="en-US">
                <a:solidFill>
                  <a:srgbClr val="3B4A57"/>
                </a:solidFill>
                <a:latin typeface="Segoe UI"/>
              </a:rPr>
              <a:t>Room Monitor &amp; Kiosk Hub</a:t>
            </a:r>
            <a:r>
              <a:rPr sz="1000" b="0" i="0" lang="en-US">
                <a:solidFill>
                  <a:srgbClr val="3B4A57"/>
                </a:solidFill>
                <a:latin typeface="Segoe UI"/>
              </a:rPr>
              <a:t> is not active. Visitors see nothing in that place.</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Where are the room monitor and the hub described?</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In the add-on's own manual. It covers the layout, the split screen, the tile start screen and the autostart of the devices.</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The live ticker</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130 / 140</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Appendix</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Who may do what, which block belongs where, and what to do when something goes wrong.</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Packages BASIC and PRO</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License and account</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Permissions in your team</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Block cheat sheet</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Frequently asked questions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timeline</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Appendix</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131 / 140</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 · PACKAGES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Two packages: BASIC and PRO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48787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Function</a:t>
            </a:r>
          </a:p>
        </p:txBody>
      </p:sp>
      <p:sp>
        <p:nvSpPr>
          <p:cNvPr id="8" name="TextBox 7"/>
          <p:cNvSpPr txBox="1"/>
          <p:nvPr/>
        </p:nvSpPr>
        <p:spPr>
          <a:xfrm>
            <a:off x="8347409" y="1435608"/>
            <a:ext cx="151066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BASIC</a:t>
            </a:r>
          </a:p>
        </p:txBody>
      </p:sp>
      <p:sp>
        <p:nvSpPr>
          <p:cNvPr id="9" name="TextBox 8"/>
          <p:cNvSpPr txBox="1"/>
          <p:nvPr/>
        </p:nvSpPr>
        <p:spPr>
          <a:xfrm>
            <a:off x="10040952" y="1435608"/>
            <a:ext cx="151066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PRO</a:t>
            </a:r>
          </a:p>
        </p:txBody>
      </p:sp>
      <p:sp>
        <p:nvSpPr>
          <p:cNvPr id="10" name="TextBox 9"/>
          <p:cNvSpPr txBox="1"/>
          <p:nvPr/>
        </p:nvSpPr>
        <p:spPr>
          <a:xfrm>
            <a:off x="676656" y="1780387"/>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Programme, main events, venues, categories, roles, speakers</a:t>
            </a:r>
          </a:p>
        </p:txBody>
      </p:sp>
      <p:sp>
        <p:nvSpPr>
          <p:cNvPr id="11" name="TextBox 10"/>
          <p:cNvSpPr txBox="1"/>
          <p:nvPr/>
        </p:nvSpPr>
        <p:spPr>
          <a:xfrm>
            <a:off x="8347409" y="1780387"/>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2" name="TextBox 11"/>
          <p:cNvSpPr txBox="1"/>
          <p:nvPr/>
        </p:nvSpPr>
        <p:spPr>
          <a:xfrm>
            <a:off x="10040952" y="1780387"/>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3" name="Rectangle 12"/>
          <p:cNvSpPr/>
          <p:nvPr/>
        </p:nvSpPr>
        <p:spPr>
          <a:xfrm>
            <a:off x="566928" y="20464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46427"/>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62606"/>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Calendar, timetable, card, live ticker, speaker directory, widgets</a:t>
            </a:r>
          </a:p>
        </p:txBody>
      </p:sp>
      <p:sp>
        <p:nvSpPr>
          <p:cNvPr id="16" name="TextBox 15"/>
          <p:cNvSpPr txBox="1"/>
          <p:nvPr/>
        </p:nvSpPr>
        <p:spPr>
          <a:xfrm>
            <a:off x="8347409" y="216260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7" name="TextBox 16"/>
          <p:cNvSpPr txBox="1"/>
          <p:nvPr/>
        </p:nvSpPr>
        <p:spPr>
          <a:xfrm>
            <a:off x="10040952" y="216260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8" name="Rectangle 17"/>
          <p:cNvSpPr/>
          <p:nvPr/>
        </p:nvSpPr>
        <p:spPr>
          <a:xfrm>
            <a:off x="566928" y="2428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44826"/>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Texts &amp; labels, colours, pop-up, related events</a:t>
            </a:r>
          </a:p>
        </p:txBody>
      </p:sp>
      <p:sp>
        <p:nvSpPr>
          <p:cNvPr id="20" name="TextBox 19"/>
          <p:cNvSpPr txBox="1"/>
          <p:nvPr/>
        </p:nvSpPr>
        <p:spPr>
          <a:xfrm>
            <a:off x="8347409" y="254482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1" name="TextBox 20"/>
          <p:cNvSpPr txBox="1"/>
          <p:nvPr/>
        </p:nvSpPr>
        <p:spPr>
          <a:xfrm>
            <a:off x="10040952" y="254482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2" name="Rectangle 21"/>
          <p:cNvSpPr/>
          <p:nvPr/>
        </p:nvSpPr>
        <p:spPr>
          <a:xfrm>
            <a:off x="566928" y="28108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10865"/>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27045"/>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Dashboard with overview and rankings, settings backup</a:t>
            </a:r>
          </a:p>
        </p:txBody>
      </p:sp>
      <p:sp>
        <p:nvSpPr>
          <p:cNvPr id="25" name="TextBox 24"/>
          <p:cNvSpPr txBox="1"/>
          <p:nvPr/>
        </p:nvSpPr>
        <p:spPr>
          <a:xfrm>
            <a:off x="8347409" y="2927045"/>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6" name="TextBox 25"/>
          <p:cNvSpPr txBox="1"/>
          <p:nvPr/>
        </p:nvSpPr>
        <p:spPr>
          <a:xfrm>
            <a:off x="10040952" y="2927045"/>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7" name="Rectangle 26"/>
          <p:cNvSpPr/>
          <p:nvPr/>
        </p:nvSpPr>
        <p:spPr>
          <a:xfrm>
            <a:off x="566928" y="31930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09264"/>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Data quality check in the dashboard</a:t>
            </a:r>
          </a:p>
        </p:txBody>
      </p:sp>
      <p:sp>
        <p:nvSpPr>
          <p:cNvPr id="29" name="TextBox 28"/>
          <p:cNvSpPr txBox="1"/>
          <p:nvPr/>
        </p:nvSpPr>
        <p:spPr>
          <a:xfrm>
            <a:off x="8347409" y="330926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0" name="TextBox 29"/>
          <p:cNvSpPr txBox="1"/>
          <p:nvPr/>
        </p:nvSpPr>
        <p:spPr>
          <a:xfrm>
            <a:off x="10040952" y="330926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1" name="Rectangle 30"/>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75304"/>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91483"/>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Master Editor</a:t>
            </a:r>
          </a:p>
        </p:txBody>
      </p:sp>
      <p:sp>
        <p:nvSpPr>
          <p:cNvPr id="34" name="TextBox 33"/>
          <p:cNvSpPr txBox="1"/>
          <p:nvPr/>
        </p:nvSpPr>
        <p:spPr>
          <a:xfrm>
            <a:off x="8347409" y="3691483"/>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5" name="TextBox 34"/>
          <p:cNvSpPr txBox="1"/>
          <p:nvPr/>
        </p:nvSpPr>
        <p:spPr>
          <a:xfrm>
            <a:off x="10040952" y="3691483"/>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6" name="Rectangle 35"/>
          <p:cNvSpPr/>
          <p:nvPr/>
        </p:nvSpPr>
        <p:spPr>
          <a:xfrm>
            <a:off x="566928" y="39575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073702"/>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CSV import &amp; export, speakers included</a:t>
            </a:r>
          </a:p>
        </p:txBody>
      </p:sp>
      <p:sp>
        <p:nvSpPr>
          <p:cNvPr id="38" name="TextBox 37"/>
          <p:cNvSpPr txBox="1"/>
          <p:nvPr/>
        </p:nvSpPr>
        <p:spPr>
          <a:xfrm>
            <a:off x="8347409" y="407370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9" name="TextBox 38"/>
          <p:cNvSpPr txBox="1"/>
          <p:nvPr/>
        </p:nvSpPr>
        <p:spPr>
          <a:xfrm>
            <a:off x="10040952" y="407370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0" name="Rectangle 39"/>
          <p:cNvSpPr/>
          <p:nvPr/>
        </p:nvSpPr>
        <p:spPr>
          <a:xfrm>
            <a:off x="566928" y="433974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39742"/>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55922"/>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Full-screen &amp; App with full-screen pages and QR codes</a:t>
            </a:r>
          </a:p>
        </p:txBody>
      </p:sp>
      <p:sp>
        <p:nvSpPr>
          <p:cNvPr id="43" name="TextBox 42"/>
          <p:cNvSpPr txBox="1"/>
          <p:nvPr/>
        </p:nvSpPr>
        <p:spPr>
          <a:xfrm>
            <a:off x="8347409" y="445592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4" name="TextBox 43"/>
          <p:cNvSpPr txBox="1"/>
          <p:nvPr/>
        </p:nvSpPr>
        <p:spPr>
          <a:xfrm>
            <a:off x="10040952" y="445592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5" name="Rectangle 44"/>
          <p:cNvSpPr/>
          <p:nvPr/>
        </p:nvSpPr>
        <p:spPr>
          <a:xfrm>
            <a:off x="566928" y="47219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38141"/>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Public API</a:t>
            </a:r>
          </a:p>
        </p:txBody>
      </p:sp>
      <p:sp>
        <p:nvSpPr>
          <p:cNvPr id="47" name="TextBox 46"/>
          <p:cNvSpPr txBox="1"/>
          <p:nvPr/>
        </p:nvSpPr>
        <p:spPr>
          <a:xfrm>
            <a:off x="8347409" y="4838141"/>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8" name="TextBox 47"/>
          <p:cNvSpPr txBox="1"/>
          <p:nvPr/>
        </p:nvSpPr>
        <p:spPr>
          <a:xfrm>
            <a:off x="10040952" y="4838141"/>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9" name="Rectangle 48"/>
          <p:cNvSpPr/>
          <p:nvPr/>
        </p:nvSpPr>
        <p:spPr>
          <a:xfrm>
            <a:off x="566928" y="51041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04180"/>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20360"/>
            <a:ext cx="748787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Connection to the Exhibitor Manager (PRO in both plugins)</a:t>
            </a:r>
          </a:p>
        </p:txBody>
      </p:sp>
      <p:sp>
        <p:nvSpPr>
          <p:cNvPr id="52" name="TextBox 51"/>
          <p:cNvSpPr txBox="1"/>
          <p:nvPr/>
        </p:nvSpPr>
        <p:spPr>
          <a:xfrm>
            <a:off x="8347409" y="5220360"/>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3" name="TextBox 52"/>
          <p:cNvSpPr txBox="1"/>
          <p:nvPr/>
        </p:nvSpPr>
        <p:spPr>
          <a:xfrm>
            <a:off x="10040952" y="5220360"/>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4" name="Rectangle 53"/>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Both packages are annual licenses per website. You can switch from BASIC to PRO at any time via “Upgrade to PRO” – the remaining time is credited. The add-on </a:t>
            </a:r>
            <a:r>
              <a:rPr sz="1000" b="1" i="0" lang="en-US">
                <a:solidFill>
                  <a:srgbClr val="2B3844"/>
                </a:solidFill>
                <a:latin typeface="Segoe UI"/>
              </a:rPr>
              <a:t>Room Monitor &amp; Kiosk Hub</a:t>
            </a:r>
            <a:r>
              <a:rPr sz="1000" b="0" i="0" lang="en-US">
                <a:solidFill>
                  <a:srgbClr val="2B3844"/>
                </a:solidFill>
                <a:latin typeface="Segoe UI"/>
              </a:rPr>
              <a:t> is available for both packages, with a license of its own.</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132 / 140</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 · LICENSE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License, account and what happens on expiry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Activating the license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After activating the plugin, a notice asks for the </a:t>
            </a:r>
            <a:r>
              <a:rPr sz="1050" b="1" i="0" lang="en-US">
                <a:solidFill>
                  <a:srgbClr val="3B4A57"/>
                </a:solidFill>
                <a:latin typeface="Segoe UI"/>
              </a:rPr>
              <a:t>license key</a:t>
            </a:r>
            <a:r>
              <a:rPr sz="1050" b="0" i="0" lang="en-US">
                <a:solidFill>
                  <a:srgbClr val="3B4A57"/>
                </a:solidFill>
                <a:latin typeface="Segoe UI"/>
              </a:rPr>
              <a:t>. Until then the plugin's pages in the backend are locked – the website keeps running.</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 license yet? Buy BASIC or PRO”</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Account and “About”</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Menu entry </a:t>
            </a:r>
            <a:r>
              <a:rPr sz="1050" b="1" i="0" lang="en-US">
                <a:solidFill>
                  <a:srgbClr val="3B4A57"/>
                </a:solidFill>
                <a:latin typeface="Segoe UI"/>
              </a:rPr>
              <a:t>Account</a:t>
            </a:r>
            <a:r>
              <a:rPr sz="1050" b="0" i="0" lang="en-US">
                <a:solidFill>
                  <a:srgbClr val="3B4A57"/>
                </a:solidFill>
                <a:latin typeface="Segoe UI"/>
              </a:rPr>
              <a:t>: license, expiry, changing the website. Tab </a:t>
            </a:r>
            <a:r>
              <a:rPr sz="1050" b="1" i="0" lang="en-US">
                <a:solidFill>
                  <a:srgbClr val="3B4A57"/>
                </a:solidFill>
                <a:latin typeface="Segoe UI"/>
              </a:rPr>
              <a:t>About</a:t>
            </a:r>
            <a:r>
              <a:rPr sz="1050" b="0" i="0" lang="en-US">
                <a:solidFill>
                  <a:srgbClr val="3B4A57"/>
                </a:solidFill>
                <a:latin typeface="Segoe UI"/>
              </a:rPr>
              <a:t>, card </a:t>
            </a:r>
            <a:r>
              <a:rPr sz="1050" b="1" i="0" lang="en-US">
                <a:solidFill>
                  <a:srgbClr val="3B4A57"/>
                </a:solidFill>
                <a:latin typeface="Segoe UI"/>
              </a:rPr>
              <a:t>Package &amp; License</a:t>
            </a:r>
            <a:r>
              <a:rPr sz="1050" b="0" i="0" lang="en-US">
                <a:solidFill>
                  <a:srgbClr val="3B4A57"/>
                </a:solidFill>
                <a:latin typeface="Segoe UI"/>
              </a:rPr>
              <a:t>: package, status, “Valid until”, “Manage license”.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Menu entry at the end: “Upgrade to PRO” / “Renew license”</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License expired</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website keeps running, nothing is deleted. Updates, support, </a:t>
            </a:r>
            <a:r>
              <a:rPr sz="1050" b="1" i="0" lang="en-US">
                <a:solidFill>
                  <a:srgbClr val="3B4A57"/>
                </a:solidFill>
                <a:latin typeface="Segoe UI"/>
              </a:rPr>
              <a:t>new</a:t>
            </a:r>
            <a:r>
              <a:rPr sz="1050" b="0" i="0" lang="en-US">
                <a:solidFill>
                  <a:srgbClr val="3B4A57"/>
                </a:solidFill>
                <a:latin typeface="Segoe UI"/>
              </a:rPr>
              <a:t> events and speakers and the PRO tools in the backend pause.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Existing entries stay editable</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Read-only on expiry: Text &amp; Labels, Live-Ticker, some options in “Design &amp; Options” (🔒), in PRO Full-screen &amp; App and API. Switching from PRO to BASIC only works shortly before the PRO license expires – otherwise the paid rest would be lost.</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133 / 140</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B</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Who may do what?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5694710"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Function / area</a:t>
            </a:r>
          </a:p>
        </p:txBody>
      </p:sp>
      <p:sp>
        <p:nvSpPr>
          <p:cNvPr id="8" name="TextBox 7"/>
          <p:cNvSpPr txBox="1"/>
          <p:nvPr/>
        </p:nvSpPr>
        <p:spPr>
          <a:xfrm>
            <a:off x="6554246" y="1435608"/>
            <a:ext cx="151066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Author</a:t>
            </a:r>
          </a:p>
        </p:txBody>
      </p:sp>
      <p:sp>
        <p:nvSpPr>
          <p:cNvPr id="9" name="TextBox 8"/>
          <p:cNvSpPr txBox="1"/>
          <p:nvPr/>
        </p:nvSpPr>
        <p:spPr>
          <a:xfrm>
            <a:off x="8247789" y="1435608"/>
            <a:ext cx="1510662"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Editor</a:t>
            </a:r>
          </a:p>
        </p:txBody>
      </p:sp>
      <p:sp>
        <p:nvSpPr>
          <p:cNvPr id="10" name="TextBox 9"/>
          <p:cNvSpPr txBox="1"/>
          <p:nvPr/>
        </p:nvSpPr>
        <p:spPr>
          <a:xfrm>
            <a:off x="9941332" y="1435608"/>
            <a:ext cx="161028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Administrator</a:t>
            </a:r>
          </a:p>
        </p:txBody>
      </p:sp>
      <p:sp>
        <p:nvSpPr>
          <p:cNvPr id="11" name="TextBox 10"/>
          <p:cNvSpPr txBox="1"/>
          <p:nvPr/>
        </p:nvSpPr>
        <p:spPr>
          <a:xfrm>
            <a:off x="676656" y="1763014"/>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Create programme items and edit your own</a:t>
            </a:r>
          </a:p>
        </p:txBody>
      </p:sp>
      <p:sp>
        <p:nvSpPr>
          <p:cNvPr id="12" name="TextBox 11"/>
          <p:cNvSpPr txBox="1"/>
          <p:nvPr/>
        </p:nvSpPr>
        <p:spPr>
          <a:xfrm>
            <a:off x="6554246" y="176301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3" name="TextBox 12"/>
          <p:cNvSpPr txBox="1"/>
          <p:nvPr/>
        </p:nvSpPr>
        <p:spPr>
          <a:xfrm>
            <a:off x="8247789" y="176301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4" name="TextBox 13"/>
          <p:cNvSpPr txBox="1"/>
          <p:nvPr/>
        </p:nvSpPr>
        <p:spPr>
          <a:xfrm>
            <a:off x="9941332" y="1763014"/>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5" name="Rectangle 14"/>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011680"/>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110486"/>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Manage and delete other people's programme items</a:t>
            </a:r>
          </a:p>
        </p:txBody>
      </p:sp>
      <p:sp>
        <p:nvSpPr>
          <p:cNvPr id="18" name="TextBox 17"/>
          <p:cNvSpPr txBox="1"/>
          <p:nvPr/>
        </p:nvSpPr>
        <p:spPr>
          <a:xfrm>
            <a:off x="6554246" y="211048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19" name="TextBox 18"/>
          <p:cNvSpPr txBox="1"/>
          <p:nvPr/>
        </p:nvSpPr>
        <p:spPr>
          <a:xfrm>
            <a:off x="8247789" y="2110486"/>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0" name="TextBox 19"/>
          <p:cNvSpPr txBox="1"/>
          <p:nvPr/>
        </p:nvSpPr>
        <p:spPr>
          <a:xfrm>
            <a:off x="9941332" y="2110486"/>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1" name="Rectangle 20"/>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457958"/>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Manage venues, categories and roles</a:t>
            </a:r>
          </a:p>
        </p:txBody>
      </p:sp>
      <p:sp>
        <p:nvSpPr>
          <p:cNvPr id="23" name="TextBox 22"/>
          <p:cNvSpPr txBox="1"/>
          <p:nvPr/>
        </p:nvSpPr>
        <p:spPr>
          <a:xfrm>
            <a:off x="6554246" y="2457958"/>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4" name="TextBox 23"/>
          <p:cNvSpPr txBox="1"/>
          <p:nvPr/>
        </p:nvSpPr>
        <p:spPr>
          <a:xfrm>
            <a:off x="8247789" y="2457958"/>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5" name="TextBox 24"/>
          <p:cNvSpPr txBox="1"/>
          <p:nvPr/>
        </p:nvSpPr>
        <p:spPr>
          <a:xfrm>
            <a:off x="9941332" y="2457958"/>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26" name="Rectangle 25"/>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2706624"/>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2805430"/>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Dashboard and data quality check (PRO)</a:t>
            </a:r>
          </a:p>
        </p:txBody>
      </p:sp>
      <p:sp>
        <p:nvSpPr>
          <p:cNvPr id="29" name="TextBox 28"/>
          <p:cNvSpPr txBox="1"/>
          <p:nvPr/>
        </p:nvSpPr>
        <p:spPr>
          <a:xfrm>
            <a:off x="6554246" y="2805430"/>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0" name="TextBox 29"/>
          <p:cNvSpPr txBox="1"/>
          <p:nvPr/>
        </p:nvSpPr>
        <p:spPr>
          <a:xfrm>
            <a:off x="8247789" y="2805430"/>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1" name="TextBox 30"/>
          <p:cNvSpPr txBox="1"/>
          <p:nvPr/>
        </p:nvSpPr>
        <p:spPr>
          <a:xfrm>
            <a:off x="9941332" y="2805430"/>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2" name="Rectangle 31"/>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152902"/>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Master Editor (PRO)</a:t>
            </a:r>
          </a:p>
        </p:txBody>
      </p:sp>
      <p:sp>
        <p:nvSpPr>
          <p:cNvPr id="34" name="TextBox 33"/>
          <p:cNvSpPr txBox="1"/>
          <p:nvPr/>
        </p:nvSpPr>
        <p:spPr>
          <a:xfrm>
            <a:off x="6554246" y="315290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5" name="TextBox 34"/>
          <p:cNvSpPr txBox="1"/>
          <p:nvPr/>
        </p:nvSpPr>
        <p:spPr>
          <a:xfrm>
            <a:off x="8247789" y="3152902"/>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6" name="TextBox 35"/>
          <p:cNvSpPr txBox="1"/>
          <p:nvPr/>
        </p:nvSpPr>
        <p:spPr>
          <a:xfrm>
            <a:off x="9941332" y="3152902"/>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37" name="Rectangle 36"/>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3401568"/>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3500374"/>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CSV import and full export (PRO)</a:t>
            </a:r>
          </a:p>
        </p:txBody>
      </p:sp>
      <p:sp>
        <p:nvSpPr>
          <p:cNvPr id="40" name="TextBox 39"/>
          <p:cNvSpPr txBox="1"/>
          <p:nvPr/>
        </p:nvSpPr>
        <p:spPr>
          <a:xfrm>
            <a:off x="6554246" y="350037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1" name="TextBox 40"/>
          <p:cNvSpPr txBox="1"/>
          <p:nvPr/>
        </p:nvSpPr>
        <p:spPr>
          <a:xfrm>
            <a:off x="8247789" y="3500374"/>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2" name="TextBox 41"/>
          <p:cNvSpPr txBox="1"/>
          <p:nvPr/>
        </p:nvSpPr>
        <p:spPr>
          <a:xfrm>
            <a:off x="9941332" y="3500374"/>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3" name="Rectangle 42"/>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3847845"/>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Settings: Shortcode Generator and About</a:t>
            </a:r>
          </a:p>
        </p:txBody>
      </p:sp>
      <p:sp>
        <p:nvSpPr>
          <p:cNvPr id="45" name="TextBox 44"/>
          <p:cNvSpPr txBox="1"/>
          <p:nvPr/>
        </p:nvSpPr>
        <p:spPr>
          <a:xfrm>
            <a:off x="6554246" y="3847845"/>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6" name="TextBox 45"/>
          <p:cNvSpPr txBox="1"/>
          <p:nvPr/>
        </p:nvSpPr>
        <p:spPr>
          <a:xfrm>
            <a:off x="8247789" y="3847845"/>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7" name="TextBox 46"/>
          <p:cNvSpPr txBox="1"/>
          <p:nvPr/>
        </p:nvSpPr>
        <p:spPr>
          <a:xfrm>
            <a:off x="9941332" y="3847845"/>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48" name="Rectangle 47"/>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4096511"/>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6656" y="4195318"/>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Help (menu entry of its own)</a:t>
            </a:r>
          </a:p>
        </p:txBody>
      </p:sp>
      <p:sp>
        <p:nvSpPr>
          <p:cNvPr id="51" name="TextBox 50"/>
          <p:cNvSpPr txBox="1"/>
          <p:nvPr/>
        </p:nvSpPr>
        <p:spPr>
          <a:xfrm>
            <a:off x="6554246" y="4195318"/>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2" name="TextBox 51"/>
          <p:cNvSpPr txBox="1"/>
          <p:nvPr/>
        </p:nvSpPr>
        <p:spPr>
          <a:xfrm>
            <a:off x="8247789" y="4195318"/>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3" name="TextBox 52"/>
          <p:cNvSpPr txBox="1"/>
          <p:nvPr/>
        </p:nvSpPr>
        <p:spPr>
          <a:xfrm>
            <a:off x="9941332" y="4195318"/>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4" name="Rectangle 53"/>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4542789"/>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Settings: Design, colours, text and labels, Full-screen &amp; App (PRO)</a:t>
            </a:r>
          </a:p>
        </p:txBody>
      </p:sp>
      <p:sp>
        <p:nvSpPr>
          <p:cNvPr id="56" name="TextBox 55"/>
          <p:cNvSpPr txBox="1"/>
          <p:nvPr/>
        </p:nvSpPr>
        <p:spPr>
          <a:xfrm>
            <a:off x="6554246" y="4542789"/>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7" name="TextBox 56"/>
          <p:cNvSpPr txBox="1"/>
          <p:nvPr/>
        </p:nvSpPr>
        <p:spPr>
          <a:xfrm>
            <a:off x="8247789" y="4542789"/>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8" name="TextBox 57"/>
          <p:cNvSpPr txBox="1"/>
          <p:nvPr/>
        </p:nvSpPr>
        <p:spPr>
          <a:xfrm>
            <a:off x="9941332" y="4542789"/>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59" name="Rectangle 5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4791455"/>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76656" y="4890261"/>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Settings: Live-Ticker &amp; Monitor, Security &amp; Maintenance (with backup), API (PRO)</a:t>
            </a:r>
          </a:p>
        </p:txBody>
      </p:sp>
      <p:sp>
        <p:nvSpPr>
          <p:cNvPr id="62" name="TextBox 61"/>
          <p:cNvSpPr txBox="1"/>
          <p:nvPr/>
        </p:nvSpPr>
        <p:spPr>
          <a:xfrm>
            <a:off x="6554246" y="4890261"/>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63" name="TextBox 62"/>
          <p:cNvSpPr txBox="1"/>
          <p:nvPr/>
        </p:nvSpPr>
        <p:spPr>
          <a:xfrm>
            <a:off x="8247789" y="4890261"/>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64" name="TextBox 63"/>
          <p:cNvSpPr txBox="1"/>
          <p:nvPr/>
        </p:nvSpPr>
        <p:spPr>
          <a:xfrm>
            <a:off x="9941332" y="4890261"/>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65" name="Rectangle 64"/>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76656" y="5237733"/>
            <a:ext cx="5694710"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Account, Upgrade to PRO / Renew license / Add-ons</a:t>
            </a:r>
          </a:p>
        </p:txBody>
      </p:sp>
      <p:sp>
        <p:nvSpPr>
          <p:cNvPr id="67" name="TextBox 66"/>
          <p:cNvSpPr txBox="1"/>
          <p:nvPr/>
        </p:nvSpPr>
        <p:spPr>
          <a:xfrm>
            <a:off x="6554246" y="5237733"/>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68" name="TextBox 67"/>
          <p:cNvSpPr txBox="1"/>
          <p:nvPr/>
        </p:nvSpPr>
        <p:spPr>
          <a:xfrm>
            <a:off x="8247789" y="5237733"/>
            <a:ext cx="1510662"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69" name="TextBox 68"/>
          <p:cNvSpPr txBox="1"/>
          <p:nvPr/>
        </p:nvSpPr>
        <p:spPr>
          <a:xfrm>
            <a:off x="9941332" y="5237733"/>
            <a:ext cx="1610283" cy="332740"/>
          </a:xfrm>
          <a:prstGeom prst="rect">
            <a:avLst/>
          </a:prstGeom>
          <a:noFill/>
        </p:spPr>
        <p:txBody>
          <a:bodyPr wrap="square" lIns="0" rIns="0" tIns="0" bIns="0" anchor="t">
            <a:spAutoFit/>
          </a:bodyPr>
          <a:lstStyle/>
          <a:p>
            <a:pPr algn="l">
              <a:lnSpc>
                <a:spcPct val="118000"/>
              </a:lnSpc>
            </a:pPr>
            <a:r>
              <a:rPr sz="1000" b="0" i="0" lang="en-US">
                <a:solidFill>
                  <a:srgbClr val="1E8E5A"/>
                </a:solidFill>
                <a:latin typeface="Segoe UI"/>
              </a:rPr>
              <a:t>✔</a:t>
            </a:r>
          </a:p>
        </p:txBody>
      </p:sp>
      <p:sp>
        <p:nvSpPr>
          <p:cNvPr id="70" name="Rectangle 69"/>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4" name="TextBox 73"/>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administrator tabs are not even delivered to other roles. Calling them directly through the address bar automatically returns you to a permitted tab.</a:t>
            </a:r>
          </a:p>
        </p:txBody>
      </p:sp>
      <p:sp>
        <p:nvSpPr>
          <p:cNvPr id="75" name="Rectangle 7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77" name="TextBox 7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134 / 140</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B</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three roles in practice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Administrator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Sets the colours, defines the global wording and decides on the fundamental views. This work comes up once at the start – and rarely again afterwards.</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Usually your web agency</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Editor</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operational control centre: Master Editor, dashboard, CSV import, all programme items. The right role for everyone working on the programme daily.</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Your programme team</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Author</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Creates and maintains their own programme items and can add venues, categories and roles. Cannot change other people's entries.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External contributors</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assign these roles as usual under </a:t>
            </a:r>
            <a:r>
              <a:rPr sz="1000" b="0" i="0" lang="en-US">
                <a:solidFill>
                  <a:srgbClr val="2B3844"/>
                </a:solidFill>
                <a:latin typeface="Consolas"/>
              </a:rPr>
              <a:t>Users → All Users</a:t>
            </a:r>
            <a:r>
              <a:rPr sz="1000" b="0" i="0" lang="en-US">
                <a:solidFill>
                  <a:srgbClr val="2B3844"/>
                </a:solidFill>
                <a:latin typeface="Segoe UI"/>
              </a:rPr>
              <a:t>. The plugin brings no user roles of its own; it uses the ones WordPress already provides.</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135 / 140</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C</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Cheat sheet: blocks and full-screen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10458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Block</a:t>
            </a:r>
          </a:p>
        </p:txBody>
      </p:sp>
      <p:sp>
        <p:nvSpPr>
          <p:cNvPr id="8" name="TextBox 7"/>
          <p:cNvSpPr txBox="1"/>
          <p:nvPr/>
        </p:nvSpPr>
        <p:spPr>
          <a:xfrm>
            <a:off x="3964121" y="1435608"/>
            <a:ext cx="3503066"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Purpose</a:t>
            </a:r>
          </a:p>
        </p:txBody>
      </p:sp>
      <p:sp>
        <p:nvSpPr>
          <p:cNvPr id="9" name="TextBox 8"/>
          <p:cNvSpPr txBox="1"/>
          <p:nvPr/>
        </p:nvSpPr>
        <p:spPr>
          <a:xfrm>
            <a:off x="7650068" y="1435608"/>
            <a:ext cx="390154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Most useful additions</a:t>
            </a:r>
          </a:p>
        </p:txBody>
      </p:sp>
      <p:sp>
        <p:nvSpPr>
          <p:cNvPr id="10" name="TextBox 9"/>
          <p:cNvSpPr txBox="1"/>
          <p:nvPr/>
        </p:nvSpPr>
        <p:spPr>
          <a:xfrm>
            <a:off x="676656" y="1845700"/>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[event_calendar]</a:t>
            </a:r>
          </a:p>
        </p:txBody>
      </p:sp>
      <p:sp>
        <p:nvSpPr>
          <p:cNvPr id="11" name="TextBox 10"/>
          <p:cNvSpPr txBox="1"/>
          <p:nvPr/>
        </p:nvSpPr>
        <p:spPr>
          <a:xfrm>
            <a:off x="3964121" y="1845700"/>
            <a:ext cx="350306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programme overview with search, day selection and filters</a:t>
            </a:r>
          </a:p>
        </p:txBody>
      </p:sp>
      <p:sp>
        <p:nvSpPr>
          <p:cNvPr id="12" name="TextBox 11"/>
          <p:cNvSpPr txBox="1"/>
          <p:nvPr/>
        </p:nvSpPr>
        <p:spPr>
          <a:xfrm>
            <a:off x="7650068" y="1845700"/>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a:t>
            </a:r>
            <a:r>
              <a:rPr sz="950" b="0" i="0" lang="en-US">
                <a:solidFill>
                  <a:srgbClr val="1F2933"/>
                </a:solidFill>
                <a:latin typeface="Segoe UI"/>
              </a:rPr>
              <a:t>, </a:t>
            </a:r>
            <a:r>
              <a:rPr sz="950" b="0" i="0" lang="en-US">
                <a:solidFill>
                  <a:srgbClr val="1F2933"/>
                </a:solidFill>
                <a:latin typeface="Consolas"/>
              </a:rPr>
              <a:t>view</a:t>
            </a:r>
            <a:r>
              <a:rPr sz="950" b="0" i="0" lang="en-US">
                <a:solidFill>
                  <a:srgbClr val="1F2933"/>
                </a:solidFill>
                <a:latin typeface="Segoe UI"/>
              </a:rPr>
              <a:t>, </a:t>
            </a:r>
            <a:r>
              <a:rPr sz="950" b="0" i="0" lang="en-US">
                <a:solidFill>
                  <a:srgbClr val="1F2933"/>
                </a:solidFill>
                <a:latin typeface="Consolas"/>
              </a:rPr>
              <a:t>slim</a:t>
            </a:r>
            <a:r>
              <a:rPr sz="950" b="0" i="0" lang="en-US">
                <a:solidFill>
                  <a:srgbClr val="1F2933"/>
                </a:solidFill>
                <a:latin typeface="Segoe UI"/>
              </a:rPr>
              <a:t>, </a:t>
            </a:r>
            <a:r>
              <a:rPr sz="950" b="0" i="0" lang="en-US">
                <a:solidFill>
                  <a:srgbClr val="1F2933"/>
                </a:solidFill>
                <a:latin typeface="Consolas"/>
              </a:rPr>
              <a:t>venue</a:t>
            </a:r>
            <a:r>
              <a:rPr sz="950" b="0" i="0" lang="en-US">
                <a:solidFill>
                  <a:srgbClr val="1F2933"/>
                </a:solidFill>
                <a:latin typeface="Segoe UI"/>
              </a:rPr>
              <a:t>, </a:t>
            </a:r>
            <a:r>
              <a:rPr sz="950" b="0" i="0" lang="en-US">
                <a:solidFill>
                  <a:srgbClr val="1F2933"/>
                </a:solidFill>
                <a:latin typeface="Consolas"/>
              </a:rPr>
              <a:t>category</a:t>
            </a:r>
            <a:r>
              <a:rPr sz="950" b="0" i="0" lang="en-US">
                <a:solidFill>
                  <a:srgbClr val="1F2933"/>
                </a:solidFill>
                <a:latin typeface="Segoe UI"/>
              </a:rPr>
              <a:t>, </a:t>
            </a:r>
            <a:r>
              <a:rPr sz="950" b="0" i="0" lang="en-US">
                <a:solidFill>
                  <a:srgbClr val="1F2933"/>
                </a:solidFill>
                <a:latin typeface="Consolas"/>
              </a:rPr>
              <a:t>date="all"</a:t>
            </a:r>
          </a:p>
        </p:txBody>
      </p:sp>
      <p:sp>
        <p:nvSpPr>
          <p:cNvPr id="13" name="Rectangle 12"/>
          <p:cNvSpPr/>
          <p:nvPr/>
        </p:nvSpPr>
        <p:spPr>
          <a:xfrm>
            <a:off x="566928" y="21695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69559"/>
            <a:ext cx="11057839" cy="50535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51051"/>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[event_timetable]</a:t>
            </a:r>
          </a:p>
        </p:txBody>
      </p:sp>
      <p:sp>
        <p:nvSpPr>
          <p:cNvPr id="16" name="TextBox 15"/>
          <p:cNvSpPr txBox="1"/>
          <p:nvPr/>
        </p:nvSpPr>
        <p:spPr>
          <a:xfrm>
            <a:off x="3964121" y="2351051"/>
            <a:ext cx="350306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grid of rooms and times</a:t>
            </a:r>
          </a:p>
        </p:txBody>
      </p:sp>
      <p:sp>
        <p:nvSpPr>
          <p:cNvPr id="17" name="TextBox 16"/>
          <p:cNvSpPr txBox="1"/>
          <p:nvPr/>
        </p:nvSpPr>
        <p:spPr>
          <a:xfrm>
            <a:off x="7650068" y="2351051"/>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a:t>
            </a:r>
            <a:r>
              <a:rPr sz="950" b="0" i="0" lang="en-US">
                <a:solidFill>
                  <a:srgbClr val="1F2933"/>
                </a:solidFill>
                <a:latin typeface="Segoe UI"/>
              </a:rPr>
              <a:t>, </a:t>
            </a:r>
            <a:r>
              <a:rPr sz="950" b="0" i="0" lang="en-US">
                <a:solidFill>
                  <a:srgbClr val="1F2933"/>
                </a:solidFill>
                <a:latin typeface="Consolas"/>
              </a:rPr>
              <a:t>date</a:t>
            </a:r>
            <a:r>
              <a:rPr sz="950" b="0" i="0" lang="en-US">
                <a:solidFill>
                  <a:srgbClr val="1F2933"/>
                </a:solidFill>
                <a:latin typeface="Segoe UI"/>
              </a:rPr>
              <a:t>, </a:t>
            </a:r>
            <a:r>
              <a:rPr sz="950" b="0" i="0" lang="en-US">
                <a:solidFill>
                  <a:srgbClr val="1F2933"/>
                </a:solidFill>
                <a:latin typeface="Consolas"/>
              </a:rPr>
              <a:t>hide_empty_venues</a:t>
            </a:r>
            <a:r>
              <a:rPr sz="950" b="0" i="0" lang="en-US">
                <a:solidFill>
                  <a:srgbClr val="1F2933"/>
                </a:solidFill>
                <a:latin typeface="Segoe UI"/>
              </a:rPr>
              <a:t>, </a:t>
            </a:r>
            <a:r>
              <a:rPr sz="950" b="0" i="0" lang="en-US">
                <a:solidFill>
                  <a:srgbClr val="1F2933"/>
                </a:solidFill>
                <a:latin typeface="Consolas"/>
              </a:rPr>
              <a:t>hide_image</a:t>
            </a:r>
          </a:p>
        </p:txBody>
      </p:sp>
      <p:sp>
        <p:nvSpPr>
          <p:cNvPr id="18" name="Rectangle 17"/>
          <p:cNvSpPr/>
          <p:nvPr/>
        </p:nvSpPr>
        <p:spPr>
          <a:xfrm>
            <a:off x="566928" y="26749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856402"/>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[event_card id="123"]</a:t>
            </a:r>
          </a:p>
        </p:txBody>
      </p:sp>
      <p:sp>
        <p:nvSpPr>
          <p:cNvPr id="20" name="TextBox 19"/>
          <p:cNvSpPr txBox="1"/>
          <p:nvPr/>
        </p:nvSpPr>
        <p:spPr>
          <a:xfrm>
            <a:off x="3964121" y="2856402"/>
            <a:ext cx="350306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single programme item as a card</a:t>
            </a:r>
          </a:p>
        </p:txBody>
      </p:sp>
      <p:sp>
        <p:nvSpPr>
          <p:cNvPr id="21" name="TextBox 20"/>
          <p:cNvSpPr txBox="1"/>
          <p:nvPr/>
        </p:nvSpPr>
        <p:spPr>
          <a:xfrm>
            <a:off x="7650068" y="2856402"/>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hide_title</a:t>
            </a:r>
            <a:r>
              <a:rPr sz="950" b="0" i="0" lang="en-US">
                <a:solidFill>
                  <a:srgbClr val="1F2933"/>
                </a:solidFill>
                <a:latin typeface="Segoe UI"/>
              </a:rPr>
              <a:t>, </a:t>
            </a:r>
            <a:r>
              <a:rPr sz="950" b="0" i="0" lang="en-US">
                <a:solidFill>
                  <a:srgbClr val="1F2933"/>
                </a:solidFill>
                <a:latin typeface="Consolas"/>
              </a:rPr>
              <a:t>hide_ticket</a:t>
            </a:r>
            <a:r>
              <a:rPr sz="950" b="0" i="0" lang="en-US">
                <a:solidFill>
                  <a:srgbClr val="1F2933"/>
                </a:solidFill>
                <a:latin typeface="Segoe UI"/>
              </a:rPr>
              <a:t>, </a:t>
            </a:r>
            <a:r>
              <a:rPr sz="950" b="0" i="0" lang="en-US">
                <a:solidFill>
                  <a:srgbClr val="1F2933"/>
                </a:solidFill>
                <a:latin typeface="Consolas"/>
              </a:rPr>
              <a:t>hide_fav</a:t>
            </a:r>
            <a:r>
              <a:rPr sz="950" b="0" i="0" lang="en-US">
                <a:solidFill>
                  <a:srgbClr val="1F2933"/>
                </a:solidFill>
                <a:latin typeface="Segoe UI"/>
              </a:rPr>
              <a:t>, </a:t>
            </a:r>
            <a:r>
              <a:rPr sz="950" b="0" i="0" lang="en-US">
                <a:solidFill>
                  <a:srgbClr val="1F2933"/>
                </a:solidFill>
                <a:latin typeface="Consolas"/>
              </a:rPr>
              <a:t>compact_buttons</a:t>
            </a:r>
          </a:p>
        </p:txBody>
      </p:sp>
      <p:sp>
        <p:nvSpPr>
          <p:cNvPr id="22" name="Rectangle 21"/>
          <p:cNvSpPr/>
          <p:nvPr/>
        </p:nvSpPr>
        <p:spPr>
          <a:xfrm>
            <a:off x="566928" y="31802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180261"/>
            <a:ext cx="11057839" cy="50535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361753"/>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[event_live_ticker]</a:t>
            </a:r>
          </a:p>
        </p:txBody>
      </p:sp>
      <p:sp>
        <p:nvSpPr>
          <p:cNvPr id="25" name="TextBox 24"/>
          <p:cNvSpPr txBox="1"/>
          <p:nvPr/>
        </p:nvSpPr>
        <p:spPr>
          <a:xfrm>
            <a:off x="3964121" y="3361753"/>
            <a:ext cx="350306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What is running now, what comes next</a:t>
            </a:r>
          </a:p>
        </p:txBody>
      </p:sp>
      <p:sp>
        <p:nvSpPr>
          <p:cNvPr id="26" name="TextBox 25"/>
          <p:cNvSpPr txBox="1"/>
          <p:nvPr/>
        </p:nvSpPr>
        <p:spPr>
          <a:xfrm>
            <a:off x="7650068" y="3361753"/>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a:t>
            </a:r>
            <a:r>
              <a:rPr sz="950" b="0" i="0" lang="en-US">
                <a:solidFill>
                  <a:srgbClr val="1F2933"/>
                </a:solidFill>
                <a:latin typeface="Segoe UI"/>
              </a:rPr>
              <a:t>, </a:t>
            </a:r>
            <a:r>
              <a:rPr sz="950" b="0" i="0" lang="en-US">
                <a:solidFill>
                  <a:srgbClr val="1F2933"/>
                </a:solidFill>
                <a:latin typeface="Consolas"/>
              </a:rPr>
              <a:t>venue</a:t>
            </a:r>
            <a:r>
              <a:rPr sz="950" b="0" i="0" lang="en-US">
                <a:solidFill>
                  <a:srgbClr val="1F2933"/>
                </a:solidFill>
                <a:latin typeface="Segoe UI"/>
              </a:rPr>
              <a:t>, </a:t>
            </a:r>
            <a:r>
              <a:rPr sz="950" b="0" i="0" lang="en-US">
                <a:solidFill>
                  <a:srgbClr val="1F2933"/>
                </a:solidFill>
                <a:latin typeface="Consolas"/>
              </a:rPr>
              <a:t>count</a:t>
            </a:r>
            <a:r>
              <a:rPr sz="950" b="0" i="0" lang="en-US">
                <a:solidFill>
                  <a:srgbClr val="1F2933"/>
                </a:solidFill>
                <a:latin typeface="Segoe UI"/>
              </a:rPr>
              <a:t>, </a:t>
            </a:r>
            <a:r>
              <a:rPr sz="950" b="0" i="0" lang="en-US">
                <a:solidFill>
                  <a:srgbClr val="1F2933"/>
                </a:solidFill>
                <a:latin typeface="Consolas"/>
              </a:rPr>
              <a:t>fullscreen_button</a:t>
            </a:r>
            <a:r>
              <a:rPr sz="950" b="0" i="0" lang="en-US">
                <a:solidFill>
                  <a:srgbClr val="1F2933"/>
                </a:solidFill>
                <a:latin typeface="Segoe UI"/>
              </a:rPr>
              <a:t>, </a:t>
            </a:r>
            <a:r>
              <a:rPr sz="950" b="0" i="0" lang="en-US">
                <a:solidFill>
                  <a:srgbClr val="1F2933"/>
                </a:solidFill>
                <a:latin typeface="Consolas"/>
              </a:rPr>
              <a:t>preload_images</a:t>
            </a:r>
          </a:p>
        </p:txBody>
      </p:sp>
      <p:sp>
        <p:nvSpPr>
          <p:cNvPr id="27" name="Rectangle 26"/>
          <p:cNvSpPr/>
          <p:nvPr/>
        </p:nvSpPr>
        <p:spPr>
          <a:xfrm>
            <a:off x="566928" y="36856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867104"/>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[event_speakers]</a:t>
            </a:r>
          </a:p>
        </p:txBody>
      </p:sp>
      <p:sp>
        <p:nvSpPr>
          <p:cNvPr id="29" name="TextBox 28"/>
          <p:cNvSpPr txBox="1"/>
          <p:nvPr/>
        </p:nvSpPr>
        <p:spPr>
          <a:xfrm>
            <a:off x="3964121" y="3867104"/>
            <a:ext cx="350306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speaker directory as a grid or a list</a:t>
            </a:r>
          </a:p>
        </p:txBody>
      </p:sp>
      <p:sp>
        <p:nvSpPr>
          <p:cNvPr id="30" name="TextBox 29"/>
          <p:cNvSpPr txBox="1"/>
          <p:nvPr/>
        </p:nvSpPr>
        <p:spPr>
          <a:xfrm>
            <a:off x="7650068" y="3867104"/>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a:t>
            </a:r>
            <a:r>
              <a:rPr sz="950" b="0" i="0" lang="en-US">
                <a:solidFill>
                  <a:srgbClr val="1F2933"/>
                </a:solidFill>
                <a:latin typeface="Segoe UI"/>
              </a:rPr>
              <a:t>, </a:t>
            </a:r>
            <a:r>
              <a:rPr sz="950" b="0" i="0" lang="en-US">
                <a:solidFill>
                  <a:srgbClr val="1F2933"/>
                </a:solidFill>
                <a:latin typeface="Consolas"/>
              </a:rPr>
              <a:t>role</a:t>
            </a:r>
            <a:r>
              <a:rPr sz="950" b="0" i="0" lang="en-US">
                <a:solidFill>
                  <a:srgbClr val="1F2933"/>
                </a:solidFill>
                <a:latin typeface="Segoe UI"/>
              </a:rPr>
              <a:t>, </a:t>
            </a:r>
            <a:r>
              <a:rPr sz="950" b="0" i="0" lang="en-US">
                <a:solidFill>
                  <a:srgbClr val="1F2933"/>
                </a:solidFill>
                <a:latin typeface="Consolas"/>
              </a:rPr>
              <a:t>layout</a:t>
            </a:r>
            <a:r>
              <a:rPr sz="950" b="0" i="0" lang="en-US">
                <a:solidFill>
                  <a:srgbClr val="1F2933"/>
                </a:solidFill>
                <a:latin typeface="Segoe UI"/>
              </a:rPr>
              <a:t>, </a:t>
            </a:r>
            <a:r>
              <a:rPr sz="950" b="0" i="0" lang="en-US">
                <a:solidFill>
                  <a:srgbClr val="1F2933"/>
                </a:solidFill>
                <a:latin typeface="Consolas"/>
              </a:rPr>
              <a:t>columns</a:t>
            </a:r>
            <a:r>
              <a:rPr sz="950" b="0" i="0" lang="en-US">
                <a:solidFill>
                  <a:srgbClr val="1F2933"/>
                </a:solidFill>
                <a:latin typeface="Segoe UI"/>
              </a:rPr>
              <a:t>, </a:t>
            </a:r>
            <a:r>
              <a:rPr sz="950" b="0" i="0" lang="en-US">
                <a:solidFill>
                  <a:srgbClr val="1F2933"/>
                </a:solidFill>
                <a:latin typeface="Consolas"/>
              </a:rPr>
              <a:t>detail_view</a:t>
            </a:r>
          </a:p>
        </p:txBody>
      </p:sp>
      <p:sp>
        <p:nvSpPr>
          <p:cNvPr id="31" name="Rectangle 30"/>
          <p:cNvSpPr/>
          <p:nvPr/>
        </p:nvSpPr>
        <p:spPr>
          <a:xfrm>
            <a:off x="566928" y="41909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190963"/>
            <a:ext cx="11057839" cy="6477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443639"/>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/?ec_plan</a:t>
            </a:r>
            <a:r>
              <a:rPr sz="950" b="1" i="0" lang="en-US">
                <a:solidFill>
                  <a:srgbClr val="1F2933"/>
                </a:solidFill>
                <a:latin typeface="Segoe UI"/>
              </a:rPr>
              <a:t>, </a:t>
            </a:r>
            <a:r>
              <a:rPr sz="950" b="1" i="0" lang="en-US">
                <a:solidFill>
                  <a:srgbClr val="1F2933"/>
                </a:solidFill>
                <a:latin typeface="Consolas"/>
              </a:rPr>
              <a:t>/?ec_speakers</a:t>
            </a:r>
          </a:p>
        </p:txBody>
      </p:sp>
      <p:sp>
        <p:nvSpPr>
          <p:cNvPr id="34" name="TextBox 33"/>
          <p:cNvSpPr txBox="1"/>
          <p:nvPr/>
        </p:nvSpPr>
        <p:spPr>
          <a:xfrm>
            <a:off x="3964121" y="4372455"/>
            <a:ext cx="3503066"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Full-screen page without the theme – for links, QR codes and phones</a:t>
            </a:r>
          </a:p>
        </p:txBody>
      </p:sp>
      <p:sp>
        <p:nvSpPr>
          <p:cNvPr id="35" name="TextBox 34"/>
          <p:cNvSpPr txBox="1"/>
          <p:nvPr/>
        </p:nvSpPr>
        <p:spPr>
          <a:xfrm>
            <a:off x="7650068" y="4443639"/>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ec_view</a:t>
            </a:r>
            <a:r>
              <a:rPr sz="950" b="0" i="0" lang="en-US">
                <a:solidFill>
                  <a:srgbClr val="1F2933"/>
                </a:solidFill>
                <a:latin typeface="Segoe UI"/>
              </a:rPr>
              <a:t>, </a:t>
            </a:r>
            <a:r>
              <a:rPr sz="950" b="0" i="0" lang="en-US">
                <a:solidFill>
                  <a:srgbClr val="1F2933"/>
                </a:solidFill>
                <a:latin typeface="Consolas"/>
              </a:rPr>
              <a:t>ec_day</a:t>
            </a:r>
            <a:r>
              <a:rPr sz="950" b="0" i="0" lang="en-US">
                <a:solidFill>
                  <a:srgbClr val="1F2933"/>
                </a:solidFill>
                <a:latin typeface="Segoe UI"/>
              </a:rPr>
              <a:t>, </a:t>
            </a:r>
            <a:r>
              <a:rPr sz="950" b="0" i="0" lang="en-US">
                <a:solidFill>
                  <a:srgbClr val="1F2933"/>
                </a:solidFill>
                <a:latin typeface="Consolas"/>
              </a:rPr>
              <a:t>ec_app</a:t>
            </a:r>
            <a:r>
              <a:rPr sz="950" b="0" i="0" lang="en-US">
                <a:solidFill>
                  <a:srgbClr val="1F2933"/>
                </a:solidFill>
                <a:latin typeface="Segoe UI"/>
              </a:rPr>
              <a:t>, </a:t>
            </a:r>
            <a:r>
              <a:rPr sz="950" b="0" i="0" lang="en-US">
                <a:solidFill>
                  <a:srgbClr val="1F2933"/>
                </a:solidFill>
                <a:latin typeface="Consolas"/>
              </a:rPr>
              <a:t>ec_embed</a:t>
            </a:r>
          </a:p>
        </p:txBody>
      </p:sp>
      <p:sp>
        <p:nvSpPr>
          <p:cNvPr id="36" name="Rectangle 35"/>
          <p:cNvSpPr/>
          <p:nvPr/>
        </p:nvSpPr>
        <p:spPr>
          <a:xfrm>
            <a:off x="566928" y="48386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91357"/>
            <a:ext cx="3104585"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[event_monitor]</a:t>
            </a:r>
            <a:r>
              <a:rPr sz="950" b="1" i="0" lang="en-US">
                <a:solidFill>
                  <a:srgbClr val="1F2933"/>
                </a:solidFill>
                <a:latin typeface="Segoe UI"/>
              </a:rPr>
              <a:t>, </a:t>
            </a:r>
            <a:r>
              <a:rPr sz="950" b="1" i="0" lang="en-US">
                <a:solidFill>
                  <a:srgbClr val="1F2933"/>
                </a:solidFill>
                <a:latin typeface="Consolas"/>
              </a:rPr>
              <a:t>[event_monitor_hub]</a:t>
            </a:r>
          </a:p>
        </p:txBody>
      </p:sp>
      <p:sp>
        <p:nvSpPr>
          <p:cNvPr id="38" name="TextBox 37"/>
          <p:cNvSpPr txBox="1"/>
          <p:nvPr/>
        </p:nvSpPr>
        <p:spPr>
          <a:xfrm>
            <a:off x="3964121" y="5020173"/>
            <a:ext cx="3503066"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Room monitor and tile start screen – from the add-on </a:t>
            </a:r>
            <a:r>
              <a:rPr sz="950" b="1" i="0" lang="en-US">
                <a:solidFill>
                  <a:srgbClr val="1F2933"/>
                </a:solidFill>
                <a:latin typeface="Segoe UI"/>
              </a:rPr>
              <a:t>Room Monitor &amp; Kiosk Hub</a:t>
            </a:r>
          </a:p>
        </p:txBody>
      </p:sp>
      <p:sp>
        <p:nvSpPr>
          <p:cNvPr id="39" name="TextBox 38"/>
          <p:cNvSpPr txBox="1"/>
          <p:nvPr/>
        </p:nvSpPr>
        <p:spPr>
          <a:xfrm>
            <a:off x="7650068" y="5091357"/>
            <a:ext cx="39015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see the add-on's manual</a:t>
            </a:r>
          </a:p>
        </p:txBody>
      </p:sp>
      <p:sp>
        <p:nvSpPr>
          <p:cNvPr id="40" name="Rectangle 39"/>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have to memorise any of this: the </a:t>
            </a:r>
            <a:r>
              <a:rPr sz="1000" b="1" i="0" lang="en-US">
                <a:solidFill>
                  <a:srgbClr val="2B3844"/>
                </a:solidFill>
                <a:latin typeface="Segoe UI"/>
              </a:rPr>
              <a:t>Shortcode Generator</a:t>
            </a:r>
            <a:r>
              <a:rPr sz="1000" b="0" i="0" lang="en-US">
                <a:solidFill>
                  <a:srgbClr val="2B3844"/>
                </a:solidFill>
                <a:latin typeface="Segoe UI"/>
              </a:rPr>
              <a:t> in the settings assembles every block for you and shows it ready to copy.</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136 / 140</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D</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Frequently asked questions (1 of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detail page shows “Page not found”.</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Go to </a:t>
            </a:r>
            <a:r>
              <a:rPr sz="1000" b="0" i="0" lang="en-US">
                <a:solidFill>
                  <a:srgbClr val="3B4A57"/>
                </a:solidFill>
                <a:latin typeface="Consolas"/>
              </a:rPr>
              <a:t>Settings → Permalinks</a:t>
            </a:r>
            <a:r>
              <a:rPr sz="1000" b="0" i="0" lang="en-US">
                <a:solidFill>
                  <a:srgbClr val="3B4A57"/>
                </a:solidFill>
                <a:latin typeface="Segoe UI"/>
              </a:rPr>
              <a:t> and click “Save Changes” once. This is always necessary after the URL slug has been changed.</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My colour changes are not showing.</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Clear the browser cache with Ctrl + F5, and the caches of your optimisation plugins.</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programme item is missing from the ticker.</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Almost always the date or start time is missing, or the item lies outside the configured preload window. Note also: the ticker only considers items that are assigned to a main event.</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Why are some rooms not shown in the timetable?</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timetable hides rooms in which nothing takes place on the selected day – that saves valuable horizontal space. With </a:t>
            </a:r>
            <a:r>
              <a:rPr sz="1000" b="0" i="0" lang="en-US">
                <a:solidFill>
                  <a:srgbClr val="3B4A57"/>
                </a:solidFill>
                <a:latin typeface="Consolas"/>
              </a:rPr>
              <a:t>hide_empty_venues="false"</a:t>
            </a:r>
            <a:r>
              <a:rPr sz="1000" b="0" i="0" lang="en-US">
                <a:solidFill>
                  <a:srgbClr val="3B4A57"/>
                </a:solidFill>
                <a:latin typeface="Segoe UI"/>
              </a:rPr>
              <a:t> all rooms stay visible.</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Why can a tile in the timetable not be clicked?</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click action for that programme item is set to “No Link”, or no address was stored. The mouse pointer then deliberately does not change.</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ticket button is missing.</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Three conditions must come together: a stored ticket address, the matching global switch in “Design &amp; Options”, and Icon Visibility on the item must not be set to “Hide Icon”.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137 / 140</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D</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Frequently asked questions (2 of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guest's favourites have disappeared.</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They live solely in that guest's browser. If browser data is cleared or the device changes, the list is empty. QR code transfer exists for moving to a phone.</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ticker has stopped or shows outdated times.</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display counts locally and should never freeze. If it does, a caching plugin is probably combining the scripts. Exclude </a:t>
            </a:r>
            <a:r>
              <a:rPr sz="1000" b="0" i="0" lang="en-US">
                <a:solidFill>
                  <a:srgbClr val="3B4A57"/>
                </a:solidFill>
                <a:latin typeface="Consolas"/>
              </a:rPr>
              <a:t>ec-live.js</a:t>
            </a:r>
            <a:r>
              <a:rPr sz="1000" b="0" i="0" lang="en-US">
                <a:solidFill>
                  <a:srgbClr val="3B4A57"/>
                </a:solidFill>
                <a:latin typeface="Segoe UI"/>
              </a:rPr>
              <a:t> from that optimisation.</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venue with “&amp;” in its name cannot be filtered by a block parameter.</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Consolas"/>
              </a:rPr>
              <a:t>venue="Hall A &amp; B"</a:t>
            </a:r>
            <a:r>
              <a:rPr sz="1000" b="0" i="0" lang="en-US">
                <a:solidFill>
                  <a:srgbClr val="3B4A57"/>
                </a:solidFill>
                <a:latin typeface="Segoe UI"/>
              </a:rPr>
              <a:t> does not match, because WordPress stores such names encoded internally. Use the front-end filter, or rename the venue without the ampersand, e.g. “Hall A and B”.</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How do I get the programme onto an info screen or a poster?</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With the </a:t>
            </a:r>
            <a:r>
              <a:rPr sz="1000" b="1" i="0" lang="en-US">
                <a:solidFill>
                  <a:srgbClr val="3B4A57"/>
                </a:solidFill>
                <a:latin typeface="Segoe UI"/>
              </a:rPr>
              <a:t>full-screen page</a:t>
            </a:r>
            <a:r>
              <a:rPr sz="1000" b="0" i="0" lang="en-US">
                <a:solidFill>
                  <a:srgbClr val="3B4A57"/>
                </a:solidFill>
                <a:latin typeface="Segoe UI"/>
              </a:rPr>
              <a:t>: under “Link to the full-screen page” the Shortcode Generator builds the address and the QR code as PNG or SVG – without a selected main event it always shows the current one.</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Can I create recurring events?</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No, there is deliberately no “every Monday” rule. Create recurring items individually – or import them all at once from a spreadsheet.</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Can I customise the appearance further?</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Yes. Your web agency copies, for example, </a:t>
            </a:r>
            <a:r>
              <a:rPr sz="1000" b="0" i="0" lang="en-US">
                <a:solidFill>
                  <a:srgbClr val="3B4A57"/>
                </a:solidFill>
                <a:latin typeface="Consolas"/>
              </a:rPr>
              <a:t>single-event.php</a:t>
            </a:r>
            <a:r>
              <a:rPr sz="1000" b="0" i="0" lang="en-US">
                <a:solidFill>
                  <a:srgbClr val="3B4A57"/>
                </a:solidFill>
                <a:latin typeface="Segoe UI"/>
              </a:rPr>
              <a:t> or </a:t>
            </a:r>
            <a:r>
              <a:rPr sz="1000" b="0" i="0" lang="en-US">
                <a:solidFill>
                  <a:srgbClr val="3B4A57"/>
                </a:solidFill>
                <a:latin typeface="Consolas"/>
              </a:rPr>
              <a:t>fullscreen-plan.php</a:t>
            </a:r>
            <a:r>
              <a:rPr sz="1000" b="0" i="0" lang="en-US">
                <a:solidFill>
                  <a:srgbClr val="3B4A57"/>
                </a:solidFill>
                <a:latin typeface="Segoe UI"/>
              </a:rPr>
              <a:t> to </a:t>
            </a:r>
            <a:r>
              <a:rPr sz="1000" b="0" i="0" lang="en-US">
                <a:solidFill>
                  <a:srgbClr val="3B4A57"/>
                </a:solidFill>
                <a:latin typeface="Consolas"/>
              </a:rPr>
              <a:t>your-theme/convention-schedule-planner/</a:t>
            </a:r>
            <a:r>
              <a:rPr sz="1000" b="0" i="0" lang="en-US">
                <a:solidFill>
                  <a:srgbClr val="3B4A57"/>
                </a:solidFill>
                <a:latin typeface="Segoe UI"/>
              </a:rPr>
              <a:t> and designs them freely there. For the add-on's </a:t>
            </a:r>
            <a:r>
              <a:rPr sz="1000" b="0" i="0" lang="en-US">
                <a:solidFill>
                  <a:srgbClr val="3B4A57"/>
                </a:solidFill>
                <a:latin typeface="Consolas"/>
              </a:rPr>
              <a:t>monitor-view.php</a:t>
            </a:r>
            <a:r>
              <a:rPr sz="1000" b="0" i="0" lang="en-US">
                <a:solidFill>
                  <a:srgbClr val="3B4A57"/>
                </a:solidFill>
                <a:latin typeface="Segoe UI"/>
              </a:rPr>
              <a:t> the folder is </a:t>
            </a:r>
            <a:r>
              <a:rPr sz="1000" b="0" i="0" lang="en-US">
                <a:solidFill>
                  <a:srgbClr val="3B4A57"/>
                </a:solidFill>
                <a:latin typeface="Consolas"/>
              </a:rPr>
              <a:t>convention-schedule-room-monitor/</a:t>
            </a:r>
            <a:r>
              <a:rPr sz="1000" b="0" i="0" lang="en-US">
                <a:solidFill>
                  <a:srgbClr val="3B4A57"/>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138 / 140</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Your timeline around the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When</a:t>
            </a:r>
          </a:p>
        </p:txBody>
      </p:sp>
      <p:sp>
        <p:nvSpPr>
          <p:cNvPr id="8" name="TextBox 7"/>
          <p:cNvSpPr txBox="1"/>
          <p:nvPr/>
        </p:nvSpPr>
        <p:spPr>
          <a:xfrm>
            <a:off x="3565641" y="1435608"/>
            <a:ext cx="7985974"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to do</a:t>
            </a:r>
          </a:p>
        </p:txBody>
      </p:sp>
      <p:sp>
        <p:nvSpPr>
          <p:cNvPr id="9" name="TextBox 8"/>
          <p:cNvSpPr txBox="1"/>
          <p:nvPr/>
        </p:nvSpPr>
        <p:spPr>
          <a:xfrm>
            <a:off x="676656" y="1856232"/>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At the start of planning</a:t>
            </a:r>
          </a:p>
        </p:txBody>
      </p:sp>
      <p:sp>
        <p:nvSpPr>
          <p:cNvPr id="10" name="TextBox 9"/>
          <p:cNvSpPr txBox="1"/>
          <p:nvPr/>
        </p:nvSpPr>
        <p:spPr>
          <a:xfrm>
            <a:off x="3565641" y="1856232"/>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Create venues, categories and roles. Create the main event. Set the colours and labels once.</a:t>
            </a:r>
          </a:p>
        </p:txBody>
      </p:sp>
      <p:sp>
        <p:nvSpPr>
          <p:cNvPr id="11" name="Rectangle 10"/>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97633"/>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While the programme grows</a:t>
            </a:r>
          </a:p>
        </p:txBody>
      </p:sp>
      <p:sp>
        <p:nvSpPr>
          <p:cNvPr id="14" name="TextBox 13"/>
          <p:cNvSpPr txBox="1"/>
          <p:nvPr/>
        </p:nvSpPr>
        <p:spPr>
          <a:xfrm>
            <a:off x="3565641" y="2397633"/>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Enter or import programme items. Check the dashboard regularly and work through the critical reports.</a:t>
            </a:r>
          </a:p>
        </p:txBody>
      </p:sp>
      <p:sp>
        <p:nvSpPr>
          <p:cNvPr id="15" name="Rectangle 14"/>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39033"/>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Four weeks before</a:t>
            </a:r>
          </a:p>
        </p:txBody>
      </p:sp>
      <p:sp>
        <p:nvSpPr>
          <p:cNvPr id="17" name="TextBox 16"/>
          <p:cNvSpPr txBox="1"/>
          <p:nvPr/>
        </p:nvSpPr>
        <p:spPr>
          <a:xfrm>
            <a:off x="3565641" y="2939033"/>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Complete the images and excerpts – those are the warnings in the dashboard. Publish the timetable page and the ticker page.</a:t>
            </a:r>
          </a:p>
        </p:txBody>
      </p:sp>
      <p:sp>
        <p:nvSpPr>
          <p:cNvPr id="18" name="Rectangle 17"/>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80434"/>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One week before</a:t>
            </a:r>
          </a:p>
        </p:txBody>
      </p:sp>
      <p:sp>
        <p:nvSpPr>
          <p:cNvPr id="21" name="TextBox 20"/>
          <p:cNvSpPr txBox="1"/>
          <p:nvPr/>
        </p:nvSpPr>
        <p:spPr>
          <a:xfrm>
            <a:off x="3565641" y="3480434"/>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Enter the daily opening hours on the main event. Test the screens on site once.</a:t>
            </a:r>
          </a:p>
        </p:txBody>
      </p:sp>
      <p:sp>
        <p:nvSpPr>
          <p:cNvPr id="22" name="Rectangle 21"/>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021835"/>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day before</a:t>
            </a:r>
          </a:p>
        </p:txBody>
      </p:sp>
      <p:sp>
        <p:nvSpPr>
          <p:cNvPr id="24" name="TextBox 23"/>
          <p:cNvSpPr txBox="1"/>
          <p:nvPr/>
        </p:nvSpPr>
        <p:spPr>
          <a:xfrm>
            <a:off x="3565641" y="4021835"/>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Set the refresh rate to 10–15 minutes. Take a CSV backup. Put every screen into full-screen mode.</a:t>
            </a:r>
          </a:p>
        </p:txBody>
      </p:sp>
      <p:sp>
        <p:nvSpPr>
          <p:cNvPr id="25" name="Rectangle 24"/>
          <p:cNvSpPr/>
          <p:nvPr/>
        </p:nvSpPr>
        <p:spPr>
          <a:xfrm>
            <a:off x="566928" y="43712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71212"/>
            <a:ext cx="11057839" cy="69875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641913"/>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During the event</a:t>
            </a:r>
          </a:p>
        </p:txBody>
      </p:sp>
      <p:sp>
        <p:nvSpPr>
          <p:cNvPr id="28" name="TextBox 27"/>
          <p:cNvSpPr txBox="1"/>
          <p:nvPr/>
        </p:nvSpPr>
        <p:spPr>
          <a:xfrm>
            <a:off x="3565641" y="4563236"/>
            <a:ext cx="7985974"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Maintain changes and cancellations through the Master Editor – they appear everywhere automatically. Nothing has to be entered twice.</a:t>
            </a:r>
          </a:p>
        </p:txBody>
      </p:sp>
      <p:sp>
        <p:nvSpPr>
          <p:cNvPr id="29" name="Rectangle 28"/>
          <p:cNvSpPr/>
          <p:nvPr/>
        </p:nvSpPr>
        <p:spPr>
          <a:xfrm>
            <a:off x="566928" y="50699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261990"/>
            <a:ext cx="2706105"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Afterwards</a:t>
            </a:r>
          </a:p>
        </p:txBody>
      </p:sp>
      <p:sp>
        <p:nvSpPr>
          <p:cNvPr id="31" name="TextBox 30"/>
          <p:cNvSpPr txBox="1"/>
          <p:nvPr/>
        </p:nvSpPr>
        <p:spPr>
          <a:xfrm>
            <a:off x="3565641" y="5261990"/>
            <a:ext cx="7985974"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Review and export the favourites analysis in the dashboard. Back up the programme as CSV – it is the template for next year.</a:t>
            </a:r>
          </a:p>
        </p:txBody>
      </p:sp>
      <p:sp>
        <p:nvSpPr>
          <p:cNvPr id="32" name="Rectangle 31"/>
          <p:cNvSpPr/>
          <p:nvPr/>
        </p:nvSpPr>
        <p:spPr>
          <a:xfrm>
            <a:off x="566928" y="56113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5" name="TextBox 3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139 / 140</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2148840"/>
            <a:ext cx="9601200" cy="219456"/>
          </a:xfrm>
          <a:prstGeom prst="rect">
            <a:avLst/>
          </a:prstGeom>
          <a:noFill/>
        </p:spPr>
        <p:txBody>
          <a:bodyPr wrap="square" lIns="0" rIns="0" tIns="0" bIns="0" anchor="t">
            <a:spAutoFit/>
          </a:bodyPr>
          <a:lstStyle/>
          <a:p>
            <a:pPr algn="l">
              <a:lnSpc>
                <a:spcPct val="100000"/>
              </a:lnSpc>
            </a:pPr>
            <a:r>
              <a:rPr sz="1100" b="1" i="0" lang="en-US">
                <a:solidFill>
                  <a:srgbClr val="F0A86A"/>
                </a:solidFill>
                <a:latin typeface="Segoe UI"/>
              </a:rPr>
              <a:t>THE ESSENTIALS IN ONE SENTENCE</a:t>
            </a:r>
          </a:p>
        </p:txBody>
      </p:sp>
      <p:sp>
        <p:nvSpPr>
          <p:cNvPr id="15" name="TextBox 14"/>
          <p:cNvSpPr txBox="1"/>
          <p:nvPr/>
        </p:nvSpPr>
        <p:spPr>
          <a:xfrm>
            <a:off x="1051560" y="2514600"/>
            <a:ext cx="8961120" cy="1371600"/>
          </a:xfrm>
          <a:prstGeom prst="rect">
            <a:avLst/>
          </a:prstGeom>
          <a:noFill/>
        </p:spPr>
        <p:txBody>
          <a:bodyPr wrap="square" lIns="0" rIns="0" tIns="0" bIns="0" anchor="t">
            <a:spAutoFit/>
          </a:bodyPr>
          <a:lstStyle/>
          <a:p>
            <a:pPr algn="l">
              <a:lnSpc>
                <a:spcPct val="115000"/>
              </a:lnSpc>
            </a:pPr>
            <a:r>
              <a:rPr sz="3200" b="1" i="0" lang="en-US">
                <a:solidFill>
                  <a:srgbClr val="FFFFFF"/>
                </a:solidFill>
                <a:latin typeface="Segoe UI"/>
              </a:rPr>
              <a:t>Maintain your programme in one place –</a:t>
            </a:r>
          </a:p>
          <a:p>
            <a:pPr algn="l">
              <a:lnSpc>
                <a:spcPct val="115000"/>
              </a:lnSpc>
            </a:pPr>
            <a:r>
              <a:rPr sz="3200" b="1" i="0" lang="en-US">
                <a:solidFill>
                  <a:srgbClr val="FFFFFF"/>
                </a:solidFill>
                <a:latin typeface="Segoe UI"/>
              </a:rPr>
              <a:t>it is displayed everywhere.</a:t>
            </a:r>
          </a:p>
        </p:txBody>
      </p:sp>
      <p:sp>
        <p:nvSpPr>
          <p:cNvPr id="16" name="Rectangle 15"/>
          <p:cNvSpPr/>
          <p:nvPr/>
        </p:nvSpPr>
        <p:spPr>
          <a:xfrm>
            <a:off x="1051560" y="4069080"/>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343400"/>
            <a:ext cx="8961120" cy="731520"/>
          </a:xfrm>
          <a:prstGeom prst="rect">
            <a:avLst/>
          </a:prstGeom>
          <a:noFill/>
        </p:spPr>
        <p:txBody>
          <a:bodyPr wrap="square" lIns="0" rIns="0" tIns="0" bIns="0" anchor="t">
            <a:spAutoFit/>
          </a:bodyPr>
          <a:lstStyle/>
          <a:p>
            <a:pPr algn="l">
              <a:lnSpc>
                <a:spcPct val="130000"/>
              </a:lnSpc>
            </a:pPr>
            <a:r>
              <a:rPr sz="1300" b="0" i="0" lang="en-US">
                <a:solidFill>
                  <a:srgbClr val="BFD6E8"/>
                </a:solidFill>
                <a:latin typeface="Segoe UI"/>
              </a:rPr>
              <a:t>If something is missing, ask the dashboard first. If there is a lot to change, use the Master Editor. And if a list already exists, import it.</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en-US">
                <a:solidFill>
                  <a:srgbClr val="7DA3C0"/>
                </a:solidFill>
                <a:latin typeface="Segoe UI"/>
              </a:rPr>
              <a:t>Convention Schedule &amp; Program Planner   ·   User manual V2.0   ·   30 August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