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889985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928390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966795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1005199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10436047"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1082009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1120414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1158819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1197223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051560" y="1920240"/>
            <a:ext cx="9601200" cy="219456"/>
          </a:xfrm>
          <a:prstGeom prst="rect">
            <a:avLst/>
          </a:prstGeom>
          <a:noFill/>
        </p:spPr>
        <p:txBody>
          <a:bodyPr wrap="square" lIns="0" rIns="0" tIns="0" bIns="0" anchor="t">
            <a:spAutoFit/>
          </a:bodyPr>
          <a:lstStyle/>
          <a:p>
            <a:pPr algn="l">
              <a:lnSpc>
                <a:spcPct val="100000"/>
              </a:lnSpc>
            </a:pPr>
            <a:r>
              <a:rPr sz="1100" b="1" i="0" lang="en-US">
                <a:solidFill>
                  <a:srgbClr val="F0A86A"/>
                </a:solidFill>
                <a:latin typeface="Segoe UI"/>
              </a:rPr>
              <a:t>MANUAL · ADD-ON VERSION 1.0</a:t>
            </a:r>
          </a:p>
        </p:txBody>
      </p:sp>
      <p:sp>
        <p:nvSpPr>
          <p:cNvPr id="15" name="TextBox 14"/>
          <p:cNvSpPr txBox="1"/>
          <p:nvPr/>
        </p:nvSpPr>
        <p:spPr>
          <a:xfrm>
            <a:off x="1051560" y="2286000"/>
            <a:ext cx="9692640" cy="1188720"/>
          </a:xfrm>
          <a:prstGeom prst="rect">
            <a:avLst/>
          </a:prstGeom>
          <a:noFill/>
        </p:spPr>
        <p:txBody>
          <a:bodyPr wrap="square" lIns="0" rIns="0" tIns="0" bIns="0" anchor="t">
            <a:spAutoFit/>
          </a:bodyPr>
          <a:lstStyle/>
          <a:p>
            <a:pPr algn="l">
              <a:lnSpc>
                <a:spcPct val="106000"/>
              </a:lnSpc>
            </a:pPr>
            <a:r>
              <a:rPr sz="4000" b="1" i="0" lang="en-US">
                <a:solidFill>
                  <a:srgbClr val="FFFFFF"/>
                </a:solidFill>
                <a:latin typeface="Segoe UI"/>
              </a:rPr>
              <a:t>Room Monitor</a:t>
            </a:r>
          </a:p>
          <a:p>
            <a:pPr algn="l">
              <a:lnSpc>
                <a:spcPct val="106000"/>
              </a:lnSpc>
            </a:pPr>
            <a:r>
              <a:rPr sz="4000" b="1" i="0" lang="en-US">
                <a:solidFill>
                  <a:srgbClr val="FFFFFF"/>
                </a:solidFill>
                <a:latin typeface="Segoe UI"/>
              </a:rPr>
              <a:t>&amp; Kiosk Hub</a:t>
            </a:r>
          </a:p>
        </p:txBody>
      </p:sp>
      <p:sp>
        <p:nvSpPr>
          <p:cNvPr id="16" name="Rectangle 15"/>
          <p:cNvSpPr/>
          <p:nvPr/>
        </p:nvSpPr>
        <p:spPr>
          <a:xfrm>
            <a:off x="1051560" y="3767328"/>
            <a:ext cx="12344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51560" y="4041648"/>
            <a:ext cx="9326880" cy="640080"/>
          </a:xfrm>
          <a:prstGeom prst="rect">
            <a:avLst/>
          </a:prstGeom>
          <a:noFill/>
        </p:spPr>
        <p:txBody>
          <a:bodyPr wrap="square" lIns="0" rIns="0" tIns="0" bIns="0" anchor="t">
            <a:spAutoFit/>
          </a:bodyPr>
          <a:lstStyle/>
          <a:p>
            <a:pPr algn="l">
              <a:lnSpc>
                <a:spcPct val="125000"/>
              </a:lnSpc>
            </a:pPr>
            <a:r>
              <a:rPr sz="1500" b="0" i="0" lang="en-US">
                <a:solidFill>
                  <a:srgbClr val="BFD6E8"/>
                </a:solidFill>
                <a:latin typeface="Segoe UI"/>
              </a:rPr>
              <a:t>The add-on for Convention Schedule &amp; Program Planner.</a:t>
            </a:r>
          </a:p>
          <a:p>
            <a:pPr algn="l">
              <a:lnSpc>
                <a:spcPct val="125000"/>
              </a:lnSpc>
            </a:pPr>
            <a:r>
              <a:rPr sz="1500" b="0" i="0" lang="en-US">
                <a:solidFill>
                  <a:srgbClr val="BFD6E8"/>
                </a:solidFill>
                <a:latin typeface="Segoe UI"/>
              </a:rPr>
              <a:t>Your programme becomes door signs and info screens – with nothing to maintain twice.</a:t>
            </a:r>
          </a:p>
        </p:txBody>
      </p:sp>
      <p:sp>
        <p:nvSpPr>
          <p:cNvPr id="18" name="TextBox 17"/>
          <p:cNvSpPr txBox="1"/>
          <p:nvPr/>
        </p:nvSpPr>
        <p:spPr>
          <a:xfrm>
            <a:off x="1051560" y="5897880"/>
            <a:ext cx="9326880" cy="274320"/>
          </a:xfrm>
          <a:prstGeom prst="rect">
            <a:avLst/>
          </a:prstGeom>
          <a:noFill/>
        </p:spPr>
        <p:txBody>
          <a:bodyPr wrap="square" lIns="0" rIns="0" tIns="0" bIns="0" anchor="t">
            <a:spAutoFit/>
          </a:bodyPr>
          <a:lstStyle/>
          <a:p>
            <a:pPr algn="l">
              <a:lnSpc>
                <a:spcPct val="100000"/>
              </a:lnSpc>
            </a:pPr>
            <a:r>
              <a:rPr sz="950" b="0" i="0" lang="en-US">
                <a:solidFill>
                  <a:srgbClr val="7DA3C0"/>
                </a:solidFill>
                <a:latin typeface="Segoe UI"/>
              </a:rPr>
              <a:t>Status: 27 October 2026   ·   Requires the calendar in version 2.0.0   ·   No programming knowledge required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OVERVIEW</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this add-on brings along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The room monitor</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full-screen display for the screen beside the hall door: the running programme item large, the next ones below. With the room's image as the background.</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Consolas"/>
              </a:rPr>
              <a:t>[event_monitor venue="Hall A"]</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Several rooms on one screen</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Comma-separated room names produce a tile grid – two side by side, four as 2 × 2, and so on. Every tile works on its own.</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One large screen for everything</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The monitor hub</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selection page for your display devices. Tap instead of typing addresses – and every device remembers what it should show.</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Consolas"/>
              </a:rPr>
              <a:t>[event_monitor_hub]</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add-on uses the same programme items, venues, colours and images as your calendar. What you change on a programme item appears on every screen a few minutes later.</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About this add-on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 / 22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SETUP</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Installing and setting up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Check: does the calendar run in </a:t>
            </a:r>
            <a:r>
              <a:rPr sz="1150" b="1" i="0" lang="en-US">
                <a:solidFill>
                  <a:srgbClr val="25333F"/>
                </a:solidFill>
                <a:latin typeface="Segoe UI"/>
              </a:rPr>
              <a:t>version 2.0.0 or newer</a:t>
            </a:r>
            <a:r>
              <a:rPr sz="1150" b="0" i="0" lang="en-US">
                <a:solidFill>
                  <a:srgbClr val="25333F"/>
                </a:solidFill>
                <a:latin typeface="Segoe UI"/>
              </a:rPr>
              <a:t>?</a:t>
            </a:r>
          </a:p>
        </p:txBody>
      </p:sp>
      <p:sp>
        <p:nvSpPr>
          <p:cNvPr id="9" name="TextBox 8"/>
          <p:cNvSpPr txBox="1"/>
          <p:nvPr/>
        </p:nvSpPr>
        <p:spPr>
          <a:xfrm>
            <a:off x="950976" y="1577213"/>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If it is older, the add-on stays inactive and says so in the backend.</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1959737"/>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Upload </a:t>
            </a:r>
            <a:r>
              <a:rPr sz="1150" b="0" i="0" lang="en-US">
                <a:solidFill>
                  <a:srgbClr val="25333F"/>
                </a:solidFill>
                <a:latin typeface="Consolas"/>
              </a:rPr>
              <a:t>convention-schedule-room-monitor.zip</a:t>
            </a:r>
            <a:r>
              <a:rPr sz="1150" b="0" i="0" lang="en-US">
                <a:solidFill>
                  <a:srgbClr val="25333F"/>
                </a:solidFill>
                <a:latin typeface="Segoe UI"/>
              </a:rPr>
              <a:t> under </a:t>
            </a:r>
            <a:r>
              <a:rPr sz="1150" b="0" i="0" lang="en-US">
                <a:solidFill>
                  <a:srgbClr val="25333F"/>
                </a:solidFill>
                <a:latin typeface="Consolas"/>
              </a:rPr>
              <a:t>Plugins</a:t>
            </a:r>
            <a:r>
              <a:rPr sz="1150" b="0" i="0" lang="en-US">
                <a:solidFill>
                  <a:srgbClr val="25333F"/>
                </a:solidFill>
                <a:latin typeface="Segoe UI"/>
              </a:rPr>
              <a:t> and activate it.</a:t>
            </a:r>
          </a:p>
        </p:txBody>
      </p:sp>
      <p:sp>
        <p:nvSpPr>
          <p:cNvPr id="13" name="TextBox 12"/>
          <p:cNvSpPr txBox="1"/>
          <p:nvPr/>
        </p:nvSpPr>
        <p:spPr>
          <a:xfrm>
            <a:off x="950976" y="2361819"/>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plugin folder is called </a:t>
            </a:r>
            <a:r>
              <a:rPr sz="950" b="0" i="0" lang="en-US">
                <a:solidFill>
                  <a:srgbClr val="6B7A88"/>
                </a:solidFill>
                <a:latin typeface="Consolas"/>
              </a:rPr>
              <a:t>convention-schedule-room-monitor</a:t>
            </a:r>
            <a:r>
              <a:rPr sz="950" b="0" i="0" lang="en-US">
                <a:solidFill>
                  <a:srgbClr val="6B7A88"/>
                </a:solidFill>
                <a:latin typeface="Segoe UI"/>
              </a:rPr>
              <a:t>.</a:t>
            </a:r>
          </a:p>
        </p:txBody>
      </p:sp>
      <p:sp>
        <p:nvSpPr>
          <p:cNvPr id="14" name="Oval 13"/>
          <p:cNvSpPr/>
          <p:nvPr/>
        </p:nvSpPr>
        <p:spPr>
          <a:xfrm>
            <a:off x="566928" y="2753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7946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744343"/>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add-on's </a:t>
            </a:r>
            <a:r>
              <a:rPr sz="1150" b="1" i="0" lang="en-US">
                <a:solidFill>
                  <a:srgbClr val="25333F"/>
                </a:solidFill>
                <a:latin typeface="Segoe UI"/>
              </a:rPr>
              <a:t>license key</a:t>
            </a:r>
            <a:r>
              <a:rPr sz="1150" b="0" i="0" lang="en-US">
                <a:solidFill>
                  <a:srgbClr val="25333F"/>
                </a:solidFill>
                <a:latin typeface="Segoe UI"/>
              </a:rPr>
              <a:t> in the notice after activation.</a:t>
            </a:r>
          </a:p>
        </p:txBody>
      </p:sp>
      <p:sp>
        <p:nvSpPr>
          <p:cNvPr id="17" name="TextBox 16"/>
          <p:cNvSpPr txBox="1"/>
          <p:nvPr/>
        </p:nvSpPr>
        <p:spPr>
          <a:xfrm>
            <a:off x="950976" y="3146425"/>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Or later via “Activate license” – see the next slide.</a:t>
            </a:r>
          </a:p>
        </p:txBody>
      </p:sp>
      <p:sp>
        <p:nvSpPr>
          <p:cNvPr id="18" name="Oval 17"/>
          <p:cNvSpPr/>
          <p:nvPr/>
        </p:nvSpPr>
        <p:spPr>
          <a:xfrm>
            <a:off x="566928" y="353809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57924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528949"/>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a:t>
            </a:r>
            <a:r>
              <a:rPr sz="1150" b="0" i="0" lang="en-US">
                <a:solidFill>
                  <a:srgbClr val="25333F"/>
                </a:solidFill>
                <a:latin typeface="Consolas"/>
              </a:rPr>
              <a:t>Events → Settings → Live-Ticker &amp; Monitor</a:t>
            </a:r>
            <a:r>
              <a:rPr sz="1150" b="0" i="0" lang="en-US">
                <a:solidFill>
                  <a:srgbClr val="25333F"/>
                </a:solidFill>
                <a:latin typeface="Segoe UI"/>
              </a:rPr>
              <a:t>.</a:t>
            </a:r>
          </a:p>
        </p:txBody>
      </p:sp>
      <p:sp>
        <p:nvSpPr>
          <p:cNvPr id="21" name="TextBox 20"/>
          <p:cNvSpPr txBox="1"/>
          <p:nvPr/>
        </p:nvSpPr>
        <p:spPr>
          <a:xfrm>
            <a:off x="950976" y="3752850"/>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Behind the “Live-Ticker” card the card </a:t>
            </a:r>
            <a:r>
              <a:rPr sz="950" b="1" i="0" lang="en-US">
                <a:solidFill>
                  <a:srgbClr val="6B7A88"/>
                </a:solidFill>
                <a:latin typeface="Segoe UI"/>
              </a:rPr>
              <a:t>Room Monitor &amp; Kiosk Hub</a:t>
            </a:r>
            <a:r>
              <a:rPr sz="950" b="0" i="0" lang="en-US">
                <a:solidFill>
                  <a:srgbClr val="6B7A88"/>
                </a:solidFill>
                <a:latin typeface="Segoe UI"/>
              </a:rPr>
              <a:t> now sits. There is no menu of its own.</a:t>
            </a:r>
          </a:p>
        </p:txBody>
      </p:sp>
      <p:sp>
        <p:nvSpPr>
          <p:cNvPr id="22" name="Oval 21"/>
          <p:cNvSpPr/>
          <p:nvPr/>
        </p:nvSpPr>
        <p:spPr>
          <a:xfrm>
            <a:off x="566928" y="428929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433044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4" name="TextBox 23"/>
          <p:cNvSpPr txBox="1"/>
          <p:nvPr/>
        </p:nvSpPr>
        <p:spPr>
          <a:xfrm>
            <a:off x="950976" y="4280154"/>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Check the two </a:t>
            </a:r>
            <a:r>
              <a:rPr sz="1150" b="1" i="0" lang="en-US">
                <a:solidFill>
                  <a:srgbClr val="25333F"/>
                </a:solidFill>
                <a:latin typeface="Segoe UI"/>
              </a:rPr>
              <a:t>preload values</a:t>
            </a:r>
            <a:r>
              <a:rPr sz="1150" b="0" i="0" lang="en-US">
                <a:solidFill>
                  <a:srgbClr val="25333F"/>
                </a:solidFill>
                <a:latin typeface="Segoe UI"/>
              </a:rPr>
              <a:t>.</a:t>
            </a:r>
          </a:p>
        </p:txBody>
      </p:sp>
      <p:sp>
        <p:nvSpPr>
          <p:cNvPr id="25" name="TextBox 24"/>
          <p:cNvSpPr txBox="1"/>
          <p:nvPr/>
        </p:nvSpPr>
        <p:spPr>
          <a:xfrm>
            <a:off x="950976" y="4504054"/>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Defaults: 336 hours and 100 programme items that every display loads in advance. For a single room, 24 hours and 20 items are often enough.</a:t>
            </a:r>
          </a:p>
        </p:txBody>
      </p:sp>
      <p:sp>
        <p:nvSpPr>
          <p:cNvPr id="26" name="Oval 25"/>
          <p:cNvSpPr/>
          <p:nvPr/>
        </p:nvSpPr>
        <p:spPr>
          <a:xfrm>
            <a:off x="566928" y="518528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66928" y="522643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8" name="TextBox 27"/>
          <p:cNvSpPr txBox="1"/>
          <p:nvPr/>
        </p:nvSpPr>
        <p:spPr>
          <a:xfrm>
            <a:off x="950976" y="5176139"/>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a:t>
            </a:r>
            <a:r>
              <a:rPr sz="1150" b="1" i="0" lang="en-US">
                <a:solidFill>
                  <a:srgbClr val="25333F"/>
                </a:solidFill>
                <a:latin typeface="Segoe UI"/>
              </a:rPr>
              <a:t>hub locations</a:t>
            </a:r>
            <a:r>
              <a:rPr sz="1150" b="0" i="0" lang="en-US">
                <a:solidFill>
                  <a:srgbClr val="25333F"/>
                </a:solidFill>
                <a:latin typeface="Segoe UI"/>
              </a:rPr>
              <a:t> – see chapter 2 – and save.</a:t>
            </a:r>
          </a:p>
        </p:txBody>
      </p:sp>
      <p:sp>
        <p:nvSpPr>
          <p:cNvPr id="29" name="TextBox 28"/>
          <p:cNvSpPr txBox="1"/>
          <p:nvPr/>
        </p:nvSpPr>
        <p:spPr>
          <a:xfrm>
            <a:off x="950976" y="5400039"/>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locations can wait until the display pages exist.</a:t>
            </a:r>
          </a:p>
        </p:txBody>
      </p:sp>
      <p:sp>
        <p:nvSpPr>
          <p:cNvPr id="30" name="Rectangle 29"/>
          <p:cNvSpPr/>
          <p:nvPr/>
        </p:nvSpPr>
        <p:spPr>
          <a:xfrm>
            <a:off x="5315407" y="1371600"/>
            <a:ext cx="630936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315407" y="1371600"/>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06847" y="1412748"/>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33" name="Rectangle 32"/>
          <p:cNvSpPr/>
          <p:nvPr/>
        </p:nvSpPr>
        <p:spPr>
          <a:xfrm>
            <a:off x="5315407" y="1591056"/>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461711" y="169621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5" name="Rectangle 34"/>
          <p:cNvSpPr/>
          <p:nvPr/>
        </p:nvSpPr>
        <p:spPr>
          <a:xfrm>
            <a:off x="5315407" y="1892808"/>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461711" y="1933956"/>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37" name="Rectangle 36"/>
          <p:cNvSpPr/>
          <p:nvPr/>
        </p:nvSpPr>
        <p:spPr>
          <a:xfrm>
            <a:off x="5315407" y="2130552"/>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589727" y="217170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9" name="TextBox 38"/>
          <p:cNvSpPr txBox="1"/>
          <p:nvPr/>
        </p:nvSpPr>
        <p:spPr>
          <a:xfrm>
            <a:off x="5589727" y="235458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40" name="TextBox 39"/>
          <p:cNvSpPr txBox="1"/>
          <p:nvPr/>
        </p:nvSpPr>
        <p:spPr>
          <a:xfrm>
            <a:off x="5589727" y="253746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41" name="TextBox 40"/>
          <p:cNvSpPr txBox="1"/>
          <p:nvPr/>
        </p:nvSpPr>
        <p:spPr>
          <a:xfrm>
            <a:off x="5589727" y="272034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42" name="TextBox 41"/>
          <p:cNvSpPr txBox="1"/>
          <p:nvPr/>
        </p:nvSpPr>
        <p:spPr>
          <a:xfrm>
            <a:off x="5589727" y="290322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43" name="TextBox 42"/>
          <p:cNvSpPr txBox="1"/>
          <p:nvPr/>
        </p:nvSpPr>
        <p:spPr>
          <a:xfrm>
            <a:off x="5589727" y="308610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44" name="TextBox 43"/>
          <p:cNvSpPr txBox="1"/>
          <p:nvPr/>
        </p:nvSpPr>
        <p:spPr>
          <a:xfrm>
            <a:off x="5589727" y="326898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45" name="TextBox 44"/>
          <p:cNvSpPr txBox="1"/>
          <p:nvPr/>
        </p:nvSpPr>
        <p:spPr>
          <a:xfrm>
            <a:off x="5589727" y="345186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46" name="TextBox 45"/>
          <p:cNvSpPr txBox="1"/>
          <p:nvPr/>
        </p:nvSpPr>
        <p:spPr>
          <a:xfrm>
            <a:off x="5589727" y="363474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47" name="TextBox 46"/>
          <p:cNvSpPr txBox="1"/>
          <p:nvPr/>
        </p:nvSpPr>
        <p:spPr>
          <a:xfrm>
            <a:off x="5589727" y="3817620"/>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48" name="TextBox 47"/>
          <p:cNvSpPr txBox="1"/>
          <p:nvPr/>
        </p:nvSpPr>
        <p:spPr>
          <a:xfrm>
            <a:off x="5589727" y="400050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9" name="TextBox 48"/>
          <p:cNvSpPr txBox="1"/>
          <p:nvPr/>
        </p:nvSpPr>
        <p:spPr>
          <a:xfrm>
            <a:off x="5461711" y="42565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50" name="Rectangle 49"/>
          <p:cNvSpPr/>
          <p:nvPr/>
        </p:nvSpPr>
        <p:spPr>
          <a:xfrm>
            <a:off x="6997903" y="1719072"/>
            <a:ext cx="56159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997903" y="1796795"/>
            <a:ext cx="56159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Options</a:t>
            </a:r>
          </a:p>
        </p:txBody>
      </p:sp>
      <p:sp>
        <p:nvSpPr>
          <p:cNvPr id="52" name="Rectangle 51"/>
          <p:cNvSpPr/>
          <p:nvPr/>
        </p:nvSpPr>
        <p:spPr>
          <a:xfrm>
            <a:off x="7596076" y="1719072"/>
            <a:ext cx="48081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7596076" y="1796795"/>
            <a:ext cx="48081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Text &amp; Labels</a:t>
            </a:r>
          </a:p>
        </p:txBody>
      </p:sp>
      <p:sp>
        <p:nvSpPr>
          <p:cNvPr id="54" name="Rectangle 53"/>
          <p:cNvSpPr/>
          <p:nvPr/>
        </p:nvSpPr>
        <p:spPr>
          <a:xfrm>
            <a:off x="8113471" y="1719072"/>
            <a:ext cx="58852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8113471" y="1796795"/>
            <a:ext cx="58852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56" name="Rectangle 55"/>
          <p:cNvSpPr/>
          <p:nvPr/>
        </p:nvSpPr>
        <p:spPr>
          <a:xfrm>
            <a:off x="8738569" y="1719072"/>
            <a:ext cx="696226"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8738569" y="1719072"/>
            <a:ext cx="696226"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8738569" y="1796795"/>
            <a:ext cx="696226"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Live-Ticker &amp; Monitor</a:t>
            </a:r>
          </a:p>
        </p:txBody>
      </p:sp>
      <p:sp>
        <p:nvSpPr>
          <p:cNvPr id="59" name="Rectangle 58"/>
          <p:cNvSpPr/>
          <p:nvPr/>
        </p:nvSpPr>
        <p:spPr>
          <a:xfrm>
            <a:off x="9471372" y="1719072"/>
            <a:ext cx="72315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9471372" y="1796795"/>
            <a:ext cx="72315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61" name="Rectangle 60"/>
          <p:cNvSpPr/>
          <p:nvPr/>
        </p:nvSpPr>
        <p:spPr>
          <a:xfrm>
            <a:off x="10231100" y="1719072"/>
            <a:ext cx="21156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10231100" y="1796795"/>
            <a:ext cx="21156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63" name="Rectangle 62"/>
          <p:cNvSpPr/>
          <p:nvPr/>
        </p:nvSpPr>
        <p:spPr>
          <a:xfrm>
            <a:off x="10479236" y="1719072"/>
            <a:ext cx="64237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10479236" y="1796795"/>
            <a:ext cx="64237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65" name="Rectangle 64"/>
          <p:cNvSpPr/>
          <p:nvPr/>
        </p:nvSpPr>
        <p:spPr>
          <a:xfrm>
            <a:off x="11158187" y="1719072"/>
            <a:ext cx="2654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11158187" y="1796795"/>
            <a:ext cx="2654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67" name="Rectangle 66"/>
          <p:cNvSpPr/>
          <p:nvPr/>
        </p:nvSpPr>
        <p:spPr>
          <a:xfrm>
            <a:off x="6997903" y="1993391"/>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6997903" y="2139696"/>
            <a:ext cx="4425696" cy="21031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6997903" y="2139696"/>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p:cNvSpPr/>
          <p:nvPr/>
        </p:nvSpPr>
        <p:spPr>
          <a:xfrm>
            <a:off x="6997903" y="2414015"/>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7107631" y="2208276"/>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 Room Monitor &amp; Kiosk Hub</a:t>
            </a:r>
          </a:p>
        </p:txBody>
      </p:sp>
      <p:sp>
        <p:nvSpPr>
          <p:cNvPr id="72" name="TextBox 71"/>
          <p:cNvSpPr txBox="1"/>
          <p:nvPr/>
        </p:nvSpPr>
        <p:spPr>
          <a:xfrm>
            <a:off x="7125919" y="2542032"/>
            <a:ext cx="2002536"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Monitor: Preload Window</a:t>
            </a:r>
          </a:p>
        </p:txBody>
      </p:sp>
      <p:sp>
        <p:nvSpPr>
          <p:cNvPr id="73" name="Rounded Rectangle 72"/>
          <p:cNvSpPr/>
          <p:nvPr/>
        </p:nvSpPr>
        <p:spPr>
          <a:xfrm>
            <a:off x="7125919" y="2752344"/>
            <a:ext cx="2002536"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7217359" y="2802636"/>
            <a:ext cx="1618488"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336</a:t>
            </a:r>
          </a:p>
        </p:txBody>
      </p:sp>
      <p:sp>
        <p:nvSpPr>
          <p:cNvPr id="75" name="TextBox 74"/>
          <p:cNvSpPr txBox="1"/>
          <p:nvPr/>
        </p:nvSpPr>
        <p:spPr>
          <a:xfrm>
            <a:off x="9293047" y="2542032"/>
            <a:ext cx="2002536"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Monitor: Preload Limit</a:t>
            </a:r>
          </a:p>
        </p:txBody>
      </p:sp>
      <p:sp>
        <p:nvSpPr>
          <p:cNvPr id="76" name="Rounded Rectangle 75"/>
          <p:cNvSpPr/>
          <p:nvPr/>
        </p:nvSpPr>
        <p:spPr>
          <a:xfrm>
            <a:off x="9293047" y="2752344"/>
            <a:ext cx="2002536"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9384487" y="2802636"/>
            <a:ext cx="1618488"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100</a:t>
            </a:r>
          </a:p>
        </p:txBody>
      </p:sp>
      <p:sp>
        <p:nvSpPr>
          <p:cNvPr id="78" name="TextBox 77"/>
          <p:cNvSpPr txBox="1"/>
          <p:nvPr/>
        </p:nvSpPr>
        <p:spPr>
          <a:xfrm>
            <a:off x="7125919" y="3145536"/>
            <a:ext cx="4169663"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Hub Locations</a:t>
            </a:r>
          </a:p>
        </p:txBody>
      </p:sp>
      <p:sp>
        <p:nvSpPr>
          <p:cNvPr id="79" name="Rectangle 78"/>
          <p:cNvSpPr/>
          <p:nvPr/>
        </p:nvSpPr>
        <p:spPr>
          <a:xfrm>
            <a:off x="7125919" y="3346703"/>
            <a:ext cx="4169663" cy="676656"/>
          </a:xfrm>
          <a:prstGeom prst="rect">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217359" y="3401568"/>
            <a:ext cx="3986783" cy="164592"/>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Consolas"/>
              </a:rPr>
              <a:t>Main Hall | https://…/ticker | Hall A=https://…/hall-a,</a:t>
            </a:r>
          </a:p>
        </p:txBody>
      </p:sp>
      <p:sp>
        <p:nvSpPr>
          <p:cNvPr id="81" name="TextBox 80"/>
          <p:cNvSpPr txBox="1"/>
          <p:nvPr/>
        </p:nvSpPr>
        <p:spPr>
          <a:xfrm>
            <a:off x="7217359" y="3602735"/>
            <a:ext cx="3986783" cy="164592"/>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Consolas"/>
              </a:rPr>
              <a:t>            Room 2=https://…/room-2</a:t>
            </a:r>
          </a:p>
        </p:txBody>
      </p:sp>
      <p:sp>
        <p:nvSpPr>
          <p:cNvPr id="82" name="TextBox 81"/>
          <p:cNvSpPr txBox="1"/>
          <p:nvPr/>
        </p:nvSpPr>
        <p:spPr>
          <a:xfrm>
            <a:off x="7217359" y="3803904"/>
            <a:ext cx="3986783" cy="164592"/>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Consolas"/>
              </a:rPr>
              <a:t>Annexe | https://…/ticker-annexe | Foyer=https://…/foyer</a:t>
            </a:r>
          </a:p>
        </p:txBody>
      </p:sp>
      <p:sp>
        <p:nvSpPr>
          <p:cNvPr id="83" name="TextBox 82"/>
          <p:cNvSpPr txBox="1"/>
          <p:nvPr/>
        </p:nvSpPr>
        <p:spPr>
          <a:xfrm>
            <a:off x="7125919" y="4096511"/>
            <a:ext cx="4169663" cy="164592"/>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Location name  |  ticker address  |  monitor name=address, …</a:t>
            </a:r>
          </a:p>
        </p:txBody>
      </p:sp>
      <p:sp>
        <p:nvSpPr>
          <p:cNvPr id="84" name="Rounded Rectangle 83"/>
          <p:cNvSpPr/>
          <p:nvPr/>
        </p:nvSpPr>
        <p:spPr>
          <a:xfrm>
            <a:off x="7125919" y="4334256"/>
            <a:ext cx="954633"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7125919" y="4384548"/>
            <a:ext cx="954633"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Save Changes</a:t>
            </a:r>
          </a:p>
        </p:txBody>
      </p:sp>
      <p:sp>
        <p:nvSpPr>
          <p:cNvPr id="86" name="Oval 85"/>
          <p:cNvSpPr/>
          <p:nvPr/>
        </p:nvSpPr>
        <p:spPr>
          <a:xfrm>
            <a:off x="11396167" y="27340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11396167" y="2793491"/>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8" name="Oval 87"/>
          <p:cNvSpPr/>
          <p:nvPr/>
        </p:nvSpPr>
        <p:spPr>
          <a:xfrm>
            <a:off x="11396167" y="35478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11396167" y="36073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90" name="Oval 89"/>
          <p:cNvSpPr/>
          <p:nvPr/>
        </p:nvSpPr>
        <p:spPr>
          <a:xfrm>
            <a:off x="8150047" y="43251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8150047" y="43845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6</a:t>
            </a:r>
          </a:p>
        </p:txBody>
      </p:sp>
      <p:sp>
        <p:nvSpPr>
          <p:cNvPr id="92" name="Rectangle 9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Rectangle 9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5" name="TextBox 9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a:t>
            </a:r>
            <a:r>
              <a:rPr sz="1000" b="1" i="0" lang="en-US">
                <a:solidFill>
                  <a:srgbClr val="2B3844"/>
                </a:solidFill>
                <a:latin typeface="Segoe UI"/>
              </a:rPr>
              <a:t>refresh rate</a:t>
            </a:r>
            <a:r>
              <a:rPr sz="1000" b="0" i="0" lang="en-US">
                <a:solidFill>
                  <a:srgbClr val="2B3844"/>
                </a:solidFill>
                <a:latin typeface="Segoe UI"/>
              </a:rPr>
              <a:t> is still set in the calendar's “Live-Ticker” card. It applies to the ticker and the room monitor together.</a:t>
            </a:r>
          </a:p>
        </p:txBody>
      </p:sp>
      <p:sp>
        <p:nvSpPr>
          <p:cNvPr id="96" name="Rectangle 9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About this add-on</a:t>
            </a:r>
          </a:p>
        </p:txBody>
      </p:sp>
      <p:sp>
        <p:nvSpPr>
          <p:cNvPr id="98" name="TextBox 9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 / 22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SETUP</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License and uninstall</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Activating the license</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add-on has a </a:t>
            </a:r>
            <a:r>
              <a:rPr sz="1050" b="1" i="0" lang="en-US">
                <a:solidFill>
                  <a:srgbClr val="3B4A57"/>
                </a:solidFill>
                <a:latin typeface="Segoe UI"/>
              </a:rPr>
              <a:t>license of its own</a:t>
            </a:r>
            <a:r>
              <a:rPr sz="1050" b="0" i="0" lang="en-US">
                <a:solidFill>
                  <a:srgbClr val="3B4A57"/>
                </a:solidFill>
                <a:latin typeface="Segoe UI"/>
              </a:rPr>
              <a:t> – for BASIC and PRO of the calendar. It is activated in the notice after activation or via the link in the settings card's notice.</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“Activate license” · “Buy add-on”</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No license or expired</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Monitors and hub </a:t>
            </a:r>
            <a:r>
              <a:rPr sz="1050" b="1" i="0" lang="en-US">
                <a:solidFill>
                  <a:srgbClr val="3B4A57"/>
                </a:solidFill>
                <a:latin typeface="Segoe UI"/>
              </a:rPr>
              <a:t>keep running</a:t>
            </a:r>
            <a:r>
              <a:rPr sz="1050" b="0" i="0" lang="en-US">
                <a:solidFill>
                  <a:srgbClr val="3B4A57"/>
                </a:solidFill>
                <a:latin typeface="Segoe UI"/>
              </a:rPr>
              <a:t> with the saved settings. The card “Room Monitor &amp; Kiosk Hub” is read-only, with a notice at the top.</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“Activate license” / “Renew license”</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Delete Data on Uninstall</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switch sits in the card </a:t>
            </a:r>
            <a:r>
              <a:rPr sz="1050" b="1" i="0" lang="en-US">
                <a:solidFill>
                  <a:srgbClr val="3B4A57"/>
                </a:solidFill>
                <a:latin typeface="Segoe UI"/>
              </a:rPr>
              <a:t>“Room Monitor: Uninstall”</a:t>
            </a:r>
            <a:r>
              <a:rPr sz="1050" b="0" i="0" lang="en-US">
                <a:solidFill>
                  <a:srgbClr val="3B4A57"/>
                </a:solidFill>
                <a:latin typeface="Segoe UI"/>
              </a:rPr>
              <a:t> in the tab </a:t>
            </a:r>
            <a:r>
              <a:rPr sz="1050" b="0" i="0" lang="en-US">
                <a:solidFill>
                  <a:srgbClr val="3B4A57"/>
                </a:solidFill>
                <a:latin typeface="Consolas"/>
              </a:rPr>
              <a:t>Security &amp; Maintenance</a:t>
            </a:r>
            <a:r>
              <a:rPr sz="1050" b="0" i="0" lang="en-US">
                <a:solidFill>
                  <a:srgbClr val="3B4A57"/>
                </a:solidFill>
                <a:latin typeface="Segoe UI"/>
              </a:rPr>
              <a:t> and always remains switchable – even without a license.</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Programme items and venues stay untouched</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It is bought via “Buy add-on”: with PRO on the page </a:t>
            </a:r>
            <a:r>
              <a:rPr sz="1000" b="0" i="0" lang="en-US">
                <a:solidFill>
                  <a:srgbClr val="2B3844"/>
                </a:solidFill>
                <a:latin typeface="Consolas"/>
              </a:rPr>
              <a:t>Events → Add-ons</a:t>
            </a:r>
            <a:r>
              <a:rPr sz="1000" b="0" i="0" lang="en-US">
                <a:solidFill>
                  <a:srgbClr val="2B3844"/>
                </a:solidFill>
                <a:latin typeface="Segoe UI"/>
              </a:rPr>
              <a:t>, with BASIC at the end of “Upgrade to PRO”. The deletion switch is never part of the settings backup.</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About this add-on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 / 22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1</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The room monitor</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One screen, one room: what is running here, and what comes next?</a:t>
            </a:r>
          </a:p>
        </p:txBody>
      </p:sp>
      <p:sp>
        <p:nvSpPr>
          <p:cNvPr id="9" name="Rectangle 8"/>
          <p:cNvSpPr/>
          <p:nvPr/>
        </p:nvSpPr>
        <p:spPr>
          <a:xfrm>
            <a:off x="7434072" y="1783080"/>
            <a:ext cx="32004" cy="162763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How the display is built</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Setting up a monitor</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Several rooms on one screen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most useful additions</a:t>
            </a:r>
          </a:p>
        </p:txBody>
      </p:sp>
      <p:sp>
        <p:nvSpPr>
          <p:cNvPr id="22" name="Rectangle 21"/>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1 · The room monitor</a:t>
            </a:r>
          </a:p>
        </p:txBody>
      </p:sp>
      <p:sp>
        <p:nvSpPr>
          <p:cNvPr id="24" name="TextBox 2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5 / 22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room monitor: how the display is built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3108960"/>
          </a:xfrm>
          <a:prstGeom prst="rect">
            <a:avLst/>
          </a:prstGeom>
          <a:solidFill>
            <a:srgbClr val="0A121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1883664"/>
          </a:xfrm>
          <a:prstGeom prst="rect">
            <a:avLst/>
          </a:prstGeom>
          <a:solidFill>
            <a:srgbClr val="1428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1353312"/>
            <a:ext cx="73152" cy="1883664"/>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4773168" y="1499616"/>
            <a:ext cx="2011680" cy="164592"/>
          </a:xfrm>
          <a:prstGeom prst="rect">
            <a:avLst/>
          </a:prstGeom>
          <a:noFill/>
        </p:spPr>
        <p:txBody>
          <a:bodyPr wrap="square" lIns="0" rIns="0" tIns="0" bIns="0" anchor="t">
            <a:spAutoFit/>
          </a:bodyPr>
          <a:lstStyle/>
          <a:p>
            <a:pPr algn="r">
              <a:lnSpc>
                <a:spcPct val="100000"/>
              </a:lnSpc>
            </a:pPr>
            <a:r>
              <a:rPr sz="650" b="0" i="0" lang="en-US">
                <a:solidFill>
                  <a:srgbClr val="4E7A9E"/>
                </a:solidFill>
                <a:latin typeface="Segoe UI"/>
              </a:rPr>
              <a:t>Room image as the background</a:t>
            </a:r>
          </a:p>
        </p:txBody>
      </p:sp>
      <p:sp>
        <p:nvSpPr>
          <p:cNvPr id="10" name="Rounded Rectangle 9"/>
          <p:cNvSpPr/>
          <p:nvPr/>
        </p:nvSpPr>
        <p:spPr>
          <a:xfrm>
            <a:off x="786384" y="1536192"/>
            <a:ext cx="395020" cy="182880"/>
          </a:xfrm>
          <a:prstGeom prst="roundRect">
            <a:avLst>
              <a:gd name="adj" fmla="val 50000"/>
            </a:avLst>
          </a:prstGeom>
          <a:solidFill>
            <a:srgbClr val="1E8E5A"/>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86384" y="1561795"/>
            <a:ext cx="395020"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LIVE</a:t>
            </a:r>
          </a:p>
        </p:txBody>
      </p:sp>
      <p:sp>
        <p:nvSpPr>
          <p:cNvPr id="12" name="TextBox 11"/>
          <p:cNvSpPr txBox="1"/>
          <p:nvPr/>
        </p:nvSpPr>
        <p:spPr>
          <a:xfrm>
            <a:off x="786384" y="1828800"/>
            <a:ext cx="2743200" cy="146304"/>
          </a:xfrm>
          <a:prstGeom prst="rect">
            <a:avLst/>
          </a:prstGeom>
          <a:noFill/>
        </p:spPr>
        <p:txBody>
          <a:bodyPr wrap="square" lIns="0" rIns="0" tIns="0" bIns="0" anchor="t">
            <a:spAutoFit/>
          </a:bodyPr>
          <a:lstStyle/>
          <a:p>
            <a:pPr algn="l">
              <a:lnSpc>
                <a:spcPct val="100000"/>
              </a:lnSpc>
            </a:pPr>
            <a:r>
              <a:rPr sz="700" b="1" i="0" lang="en-US">
                <a:solidFill>
                  <a:srgbClr val="C25708"/>
                </a:solidFill>
                <a:latin typeface="Segoe UI"/>
              </a:rPr>
              <a:t>TALK</a:t>
            </a:r>
          </a:p>
        </p:txBody>
      </p:sp>
      <p:sp>
        <p:nvSpPr>
          <p:cNvPr id="13" name="TextBox 12"/>
          <p:cNvSpPr txBox="1"/>
          <p:nvPr/>
        </p:nvSpPr>
        <p:spPr>
          <a:xfrm>
            <a:off x="786384" y="2029968"/>
            <a:ext cx="5577840" cy="384048"/>
          </a:xfrm>
          <a:prstGeom prst="rect">
            <a:avLst/>
          </a:prstGeom>
          <a:noFill/>
        </p:spPr>
        <p:txBody>
          <a:bodyPr wrap="square" lIns="0" rIns="0" tIns="0" bIns="0" anchor="t">
            <a:spAutoFit/>
          </a:bodyPr>
          <a:lstStyle/>
          <a:p>
            <a:pPr algn="l">
              <a:lnSpc>
                <a:spcPct val="115000"/>
              </a:lnSpc>
            </a:pPr>
            <a:r>
              <a:rPr sz="1350" b="1" i="0" lang="en-US">
                <a:solidFill>
                  <a:srgbClr val="FFFFFF"/>
                </a:solidFill>
                <a:latin typeface="Segoe UI"/>
              </a:rPr>
              <a:t>Opening Keynote:</a:t>
            </a:r>
          </a:p>
          <a:p>
            <a:pPr algn="l">
              <a:lnSpc>
                <a:spcPct val="115000"/>
              </a:lnSpc>
            </a:pPr>
            <a:r>
              <a:rPr sz="1350" b="1" i="0" lang="en-US">
                <a:solidFill>
                  <a:srgbClr val="FFFFFF"/>
                </a:solidFill>
                <a:latin typeface="Segoe UI"/>
              </a:rPr>
              <a:t>The Future of Reading</a:t>
            </a:r>
          </a:p>
        </p:txBody>
      </p:sp>
      <p:sp>
        <p:nvSpPr>
          <p:cNvPr id="14" name="Oval 13"/>
          <p:cNvSpPr/>
          <p:nvPr/>
        </p:nvSpPr>
        <p:spPr>
          <a:xfrm>
            <a:off x="786384" y="2702052"/>
            <a:ext cx="91440" cy="91440"/>
          </a:xfrm>
          <a:prstGeom prst="ellipse">
            <a:avLst/>
          </a:prstGeom>
          <a:solidFill>
            <a:srgbClr val="6FB2E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950976" y="2670048"/>
            <a:ext cx="1767840" cy="146304"/>
          </a:xfrm>
          <a:prstGeom prst="rect">
            <a:avLst/>
          </a:prstGeom>
          <a:noFill/>
        </p:spPr>
        <p:txBody>
          <a:bodyPr wrap="square" lIns="0" rIns="0" tIns="0" bIns="0" anchor="t">
            <a:spAutoFit/>
          </a:bodyPr>
          <a:lstStyle/>
          <a:p>
            <a:pPr algn="l">
              <a:lnSpc>
                <a:spcPct val="100000"/>
              </a:lnSpc>
            </a:pPr>
            <a:r>
              <a:rPr sz="650" b="1" i="0" lang="en-US">
                <a:solidFill>
                  <a:srgbClr val="6FB2E8"/>
                </a:solidFill>
                <a:latin typeface="Segoe UI"/>
              </a:rPr>
              <a:t>Time</a:t>
            </a:r>
          </a:p>
        </p:txBody>
      </p:sp>
      <p:sp>
        <p:nvSpPr>
          <p:cNvPr id="16" name="TextBox 15"/>
          <p:cNvSpPr txBox="1"/>
          <p:nvPr/>
        </p:nvSpPr>
        <p:spPr>
          <a:xfrm>
            <a:off x="950976" y="2834640"/>
            <a:ext cx="1767840" cy="182880"/>
          </a:xfrm>
          <a:prstGeom prst="rect">
            <a:avLst/>
          </a:prstGeom>
          <a:noFill/>
        </p:spPr>
        <p:txBody>
          <a:bodyPr wrap="square" lIns="0" rIns="0" tIns="0" bIns="0" anchor="t">
            <a:spAutoFit/>
          </a:bodyPr>
          <a:lstStyle/>
          <a:p>
            <a:pPr algn="l">
              <a:lnSpc>
                <a:spcPct val="100000"/>
              </a:lnSpc>
            </a:pPr>
            <a:r>
              <a:rPr sz="900" b="1" i="0" lang="en-US">
                <a:solidFill>
                  <a:srgbClr val="FFFFFF"/>
                </a:solidFill>
                <a:latin typeface="Segoe UI"/>
              </a:rPr>
              <a:t>14:00 – 15:00</a:t>
            </a:r>
          </a:p>
        </p:txBody>
      </p:sp>
      <p:sp>
        <p:nvSpPr>
          <p:cNvPr id="17" name="Oval 16"/>
          <p:cNvSpPr/>
          <p:nvPr/>
        </p:nvSpPr>
        <p:spPr>
          <a:xfrm>
            <a:off x="2773680" y="2702052"/>
            <a:ext cx="91440" cy="91440"/>
          </a:xfrm>
          <a:prstGeom prst="ellipse">
            <a:avLst/>
          </a:prstGeom>
          <a:solidFill>
            <a:srgbClr val="6FB2E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2938272" y="2670048"/>
            <a:ext cx="1767840" cy="146304"/>
          </a:xfrm>
          <a:prstGeom prst="rect">
            <a:avLst/>
          </a:prstGeom>
          <a:noFill/>
        </p:spPr>
        <p:txBody>
          <a:bodyPr wrap="square" lIns="0" rIns="0" tIns="0" bIns="0" anchor="t">
            <a:spAutoFit/>
          </a:bodyPr>
          <a:lstStyle/>
          <a:p>
            <a:pPr algn="l">
              <a:lnSpc>
                <a:spcPct val="100000"/>
              </a:lnSpc>
            </a:pPr>
            <a:r>
              <a:rPr sz="650" b="1" i="0" lang="en-US">
                <a:solidFill>
                  <a:srgbClr val="6FB2E8"/>
                </a:solidFill>
                <a:latin typeface="Segoe UI"/>
              </a:rPr>
              <a:t>Speaker</a:t>
            </a:r>
          </a:p>
        </p:txBody>
      </p:sp>
      <p:sp>
        <p:nvSpPr>
          <p:cNvPr id="19" name="TextBox 18"/>
          <p:cNvSpPr txBox="1"/>
          <p:nvPr/>
        </p:nvSpPr>
        <p:spPr>
          <a:xfrm>
            <a:off x="2938272" y="2834640"/>
            <a:ext cx="1767840" cy="182880"/>
          </a:xfrm>
          <a:prstGeom prst="rect">
            <a:avLst/>
          </a:prstGeom>
          <a:noFill/>
        </p:spPr>
        <p:txBody>
          <a:bodyPr wrap="square" lIns="0" rIns="0" tIns="0" bIns="0" anchor="t">
            <a:spAutoFit/>
          </a:bodyPr>
          <a:lstStyle/>
          <a:p>
            <a:pPr algn="l">
              <a:lnSpc>
                <a:spcPct val="100000"/>
              </a:lnSpc>
            </a:pPr>
            <a:r>
              <a:rPr sz="900" b="1" i="0" lang="en-US">
                <a:solidFill>
                  <a:srgbClr val="FFFFFF"/>
                </a:solidFill>
                <a:latin typeface="Segoe UI"/>
              </a:rPr>
              <a:t>Dr Anna Berg</a:t>
            </a:r>
          </a:p>
        </p:txBody>
      </p:sp>
      <p:sp>
        <p:nvSpPr>
          <p:cNvPr id="20" name="Oval 19"/>
          <p:cNvSpPr/>
          <p:nvPr/>
        </p:nvSpPr>
        <p:spPr>
          <a:xfrm>
            <a:off x="4760976" y="2702052"/>
            <a:ext cx="91440" cy="91440"/>
          </a:xfrm>
          <a:prstGeom prst="ellipse">
            <a:avLst/>
          </a:prstGeom>
          <a:solidFill>
            <a:srgbClr val="6FB2E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925568" y="2670048"/>
            <a:ext cx="1767840" cy="146304"/>
          </a:xfrm>
          <a:prstGeom prst="rect">
            <a:avLst/>
          </a:prstGeom>
          <a:noFill/>
        </p:spPr>
        <p:txBody>
          <a:bodyPr wrap="square" lIns="0" rIns="0" tIns="0" bIns="0" anchor="t">
            <a:spAutoFit/>
          </a:bodyPr>
          <a:lstStyle/>
          <a:p>
            <a:pPr algn="l">
              <a:lnSpc>
                <a:spcPct val="100000"/>
              </a:lnSpc>
            </a:pPr>
            <a:r>
              <a:rPr sz="650" b="1" i="0" lang="en-US">
                <a:solidFill>
                  <a:srgbClr val="6FB2E8"/>
                </a:solidFill>
                <a:latin typeface="Segoe UI"/>
              </a:rPr>
              <a:t>Language</a:t>
            </a:r>
          </a:p>
        </p:txBody>
      </p:sp>
      <p:sp>
        <p:nvSpPr>
          <p:cNvPr id="22" name="TextBox 21"/>
          <p:cNvSpPr txBox="1"/>
          <p:nvPr/>
        </p:nvSpPr>
        <p:spPr>
          <a:xfrm>
            <a:off x="4925568" y="2834640"/>
            <a:ext cx="1767840" cy="182880"/>
          </a:xfrm>
          <a:prstGeom prst="rect">
            <a:avLst/>
          </a:prstGeom>
          <a:noFill/>
        </p:spPr>
        <p:txBody>
          <a:bodyPr wrap="square" lIns="0" rIns="0" tIns="0" bIns="0" anchor="t">
            <a:spAutoFit/>
          </a:bodyPr>
          <a:lstStyle/>
          <a:p>
            <a:pPr algn="l">
              <a:lnSpc>
                <a:spcPct val="100000"/>
              </a:lnSpc>
            </a:pPr>
            <a:r>
              <a:rPr sz="900" b="1" i="0" lang="en-US">
                <a:solidFill>
                  <a:srgbClr val="FFFFFF"/>
                </a:solidFill>
                <a:latin typeface="Segoe UI"/>
              </a:rPr>
              <a:t>German</a:t>
            </a:r>
          </a:p>
        </p:txBody>
      </p:sp>
      <p:sp>
        <p:nvSpPr>
          <p:cNvPr id="23" name="Rounded Rectangle 22"/>
          <p:cNvSpPr/>
          <p:nvPr/>
        </p:nvSpPr>
        <p:spPr>
          <a:xfrm>
            <a:off x="3310128" y="3127248"/>
            <a:ext cx="914400" cy="219456"/>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3310128" y="3171139"/>
            <a:ext cx="914400" cy="146304"/>
          </a:xfrm>
          <a:prstGeom prst="rect">
            <a:avLst/>
          </a:prstGeom>
          <a:noFill/>
        </p:spPr>
        <p:txBody>
          <a:bodyPr wrap="square" lIns="0" rIns="0" tIns="0" bIns="0" anchor="t">
            <a:spAutoFit/>
          </a:bodyPr>
          <a:lstStyle/>
          <a:p>
            <a:pPr algn="ctr">
              <a:lnSpc>
                <a:spcPct val="100000"/>
              </a:lnSpc>
            </a:pPr>
            <a:r>
              <a:rPr sz="850" b="1" i="0" lang="en-US">
                <a:solidFill>
                  <a:srgbClr val="FFFFFF"/>
                </a:solidFill>
                <a:latin typeface="Segoe UI"/>
              </a:rPr>
              <a:t>Hall A</a:t>
            </a:r>
          </a:p>
        </p:txBody>
      </p:sp>
      <p:sp>
        <p:nvSpPr>
          <p:cNvPr id="25" name="TextBox 24"/>
          <p:cNvSpPr txBox="1"/>
          <p:nvPr/>
        </p:nvSpPr>
        <p:spPr>
          <a:xfrm>
            <a:off x="786384" y="3364992"/>
            <a:ext cx="3291840" cy="164592"/>
          </a:xfrm>
          <a:prstGeom prst="rect">
            <a:avLst/>
          </a:prstGeom>
          <a:noFill/>
        </p:spPr>
        <p:txBody>
          <a:bodyPr wrap="square" lIns="0" rIns="0" tIns="0" bIns="0" anchor="t">
            <a:spAutoFit/>
          </a:bodyPr>
          <a:lstStyle/>
          <a:p>
            <a:pPr algn="l">
              <a:lnSpc>
                <a:spcPct val="100000"/>
              </a:lnSpc>
            </a:pPr>
            <a:r>
              <a:rPr sz="700" b="1" i="0" lang="en-US">
                <a:solidFill>
                  <a:srgbClr val="6FB2E8"/>
                </a:solidFill>
                <a:latin typeface="Segoe UI"/>
              </a:rPr>
              <a:t>UPCOMING EVENTS</a:t>
            </a:r>
          </a:p>
        </p:txBody>
      </p:sp>
      <p:sp>
        <p:nvSpPr>
          <p:cNvPr id="26" name="Rounded Rectangle 25"/>
          <p:cNvSpPr/>
          <p:nvPr/>
        </p:nvSpPr>
        <p:spPr>
          <a:xfrm>
            <a:off x="786384" y="3584448"/>
            <a:ext cx="5961888" cy="310896"/>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786384" y="3584448"/>
            <a:ext cx="45720" cy="31089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950976" y="3653028"/>
            <a:ext cx="5029200" cy="164592"/>
          </a:xfrm>
          <a:prstGeom prst="rect">
            <a:avLst/>
          </a:prstGeom>
          <a:noFill/>
        </p:spPr>
        <p:txBody>
          <a:bodyPr wrap="square" lIns="0" rIns="0" tIns="0" bIns="0" anchor="t">
            <a:spAutoFit/>
          </a:bodyPr>
          <a:lstStyle/>
          <a:p>
            <a:pPr algn="l">
              <a:lnSpc>
                <a:spcPct val="100000"/>
              </a:lnSpc>
            </a:pPr>
            <a:r>
              <a:rPr sz="850" b="0" i="0" lang="en-US">
                <a:solidFill>
                  <a:srgbClr val="D5E4F0"/>
                </a:solidFill>
                <a:latin typeface="Segoe UI"/>
              </a:rPr>
              <a:t>Writing Workshop for Beginners</a:t>
            </a:r>
          </a:p>
        </p:txBody>
      </p:sp>
      <p:sp>
        <p:nvSpPr>
          <p:cNvPr id="29" name="TextBox 28"/>
          <p:cNvSpPr txBox="1"/>
          <p:nvPr/>
        </p:nvSpPr>
        <p:spPr>
          <a:xfrm>
            <a:off x="6080760" y="3653028"/>
            <a:ext cx="640080" cy="164592"/>
          </a:xfrm>
          <a:prstGeom prst="rect">
            <a:avLst/>
          </a:prstGeom>
          <a:noFill/>
        </p:spPr>
        <p:txBody>
          <a:bodyPr wrap="square" lIns="0" rIns="0" tIns="0" bIns="0" anchor="t">
            <a:spAutoFit/>
          </a:bodyPr>
          <a:lstStyle/>
          <a:p>
            <a:pPr algn="r">
              <a:lnSpc>
                <a:spcPct val="100000"/>
              </a:lnSpc>
            </a:pPr>
            <a:r>
              <a:rPr sz="850" b="1" i="0" lang="en-US">
                <a:solidFill>
                  <a:srgbClr val="C25708"/>
                </a:solidFill>
                <a:latin typeface="Segoe UI"/>
              </a:rPr>
              <a:t>15:30</a:t>
            </a:r>
          </a:p>
        </p:txBody>
      </p:sp>
      <p:sp>
        <p:nvSpPr>
          <p:cNvPr id="30" name="Rounded Rectangle 29"/>
          <p:cNvSpPr/>
          <p:nvPr/>
        </p:nvSpPr>
        <p:spPr>
          <a:xfrm>
            <a:off x="786384" y="3968496"/>
            <a:ext cx="5961888" cy="310896"/>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786384" y="3968496"/>
            <a:ext cx="45720" cy="31089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950976" y="4037076"/>
            <a:ext cx="5029200" cy="164592"/>
          </a:xfrm>
          <a:prstGeom prst="rect">
            <a:avLst/>
          </a:prstGeom>
          <a:noFill/>
        </p:spPr>
        <p:txBody>
          <a:bodyPr wrap="square" lIns="0" rIns="0" tIns="0" bIns="0" anchor="t">
            <a:spAutoFit/>
          </a:bodyPr>
          <a:lstStyle/>
          <a:p>
            <a:pPr algn="l">
              <a:lnSpc>
                <a:spcPct val="100000"/>
              </a:lnSpc>
            </a:pPr>
            <a:r>
              <a:rPr sz="850" b="0" i="0" lang="en-US">
                <a:solidFill>
                  <a:srgbClr val="D5E4F0"/>
                </a:solidFill>
                <a:latin typeface="Segoe UI"/>
              </a:rPr>
              <a:t>Panel discussion</a:t>
            </a:r>
          </a:p>
        </p:txBody>
      </p:sp>
      <p:sp>
        <p:nvSpPr>
          <p:cNvPr id="33" name="TextBox 32"/>
          <p:cNvSpPr txBox="1"/>
          <p:nvPr/>
        </p:nvSpPr>
        <p:spPr>
          <a:xfrm>
            <a:off x="6080760" y="4037076"/>
            <a:ext cx="640080" cy="164592"/>
          </a:xfrm>
          <a:prstGeom prst="rect">
            <a:avLst/>
          </a:prstGeom>
          <a:noFill/>
        </p:spPr>
        <p:txBody>
          <a:bodyPr wrap="square" lIns="0" rIns="0" tIns="0" bIns="0" anchor="t">
            <a:spAutoFit/>
          </a:bodyPr>
          <a:lstStyle/>
          <a:p>
            <a:pPr algn="r">
              <a:lnSpc>
                <a:spcPct val="100000"/>
              </a:lnSpc>
            </a:pPr>
            <a:r>
              <a:rPr sz="850" b="1" i="0" lang="en-US">
                <a:solidFill>
                  <a:srgbClr val="C25708"/>
                </a:solidFill>
                <a:latin typeface="Segoe UI"/>
              </a:rPr>
              <a:t>17:00</a:t>
            </a:r>
          </a:p>
        </p:txBody>
      </p:sp>
      <p:sp>
        <p:nvSpPr>
          <p:cNvPr id="34" name="Oval 33"/>
          <p:cNvSpPr/>
          <p:nvPr/>
        </p:nvSpPr>
        <p:spPr>
          <a:xfrm>
            <a:off x="6446520" y="19933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6446520" y="205282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36" name="Oval 35"/>
          <p:cNvSpPr/>
          <p:nvPr/>
        </p:nvSpPr>
        <p:spPr>
          <a:xfrm>
            <a:off x="6446520" y="2633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446520" y="26929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38" name="Oval 37"/>
          <p:cNvSpPr/>
          <p:nvPr/>
        </p:nvSpPr>
        <p:spPr>
          <a:xfrm>
            <a:off x="5047488" y="30998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047488" y="315925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40" name="Oval 39"/>
          <p:cNvSpPr/>
          <p:nvPr/>
        </p:nvSpPr>
        <p:spPr>
          <a:xfrm>
            <a:off x="6446520" y="36118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446520" y="36713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42" name="TextBox 41"/>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From top to bottom</a:t>
            </a:r>
          </a:p>
        </p:txBody>
      </p:sp>
      <p:sp>
        <p:nvSpPr>
          <p:cNvPr id="43" name="TextBox 42"/>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The running item</a:t>
            </a:r>
          </a:p>
        </p:txBody>
      </p:sp>
      <p:sp>
        <p:nvSpPr>
          <p:cNvPr id="44" name="TextBox 43"/>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Takes up the upper part, marked in green, backed by the room's image from the venue settings. The category sits above it.</a:t>
            </a:r>
          </a:p>
        </p:txBody>
      </p:sp>
      <p:sp>
        <p:nvSpPr>
          <p:cNvPr id="45" name="TextBox 44"/>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The info row</a:t>
            </a:r>
          </a:p>
        </p:txBody>
      </p:sp>
      <p:sp>
        <p:nvSpPr>
          <p:cNvPr id="46" name="TextBox 45"/>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Time, the person involved and the language. There is no separate header bar with a room name and a clock.</a:t>
            </a:r>
          </a:p>
        </p:txBody>
      </p:sp>
      <p:sp>
        <p:nvSpPr>
          <p:cNvPr id="47" name="TextBox 46"/>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The room badge</a:t>
            </a:r>
          </a:p>
        </p:txBody>
      </p:sp>
      <p:sp>
        <p:nvSpPr>
          <p:cNvPr id="48" name="TextBox 47"/>
          <p:cNvSpPr txBox="1"/>
          <p:nvPr/>
        </p:nvSpPr>
        <p:spPr>
          <a:xfrm>
            <a:off x="7379208" y="3455161"/>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a:t>
            </a:r>
            <a:r>
              <a:rPr sz="1000" b="1" i="0" lang="en-US">
                <a:solidFill>
                  <a:srgbClr val="3B4A57"/>
                </a:solidFill>
                <a:latin typeface="Segoe UI"/>
              </a:rPr>
              <a:t>room name</a:t>
            </a:r>
            <a:r>
              <a:rPr sz="1000" b="0" i="0" lang="en-US">
                <a:solidFill>
                  <a:srgbClr val="3B4A57"/>
                </a:solidFill>
                <a:latin typeface="Segoe UI"/>
              </a:rPr>
              <a:t> sits as a colored plate centred on the dividing line – clearly visible even from a few metres away.</a:t>
            </a:r>
          </a:p>
        </p:txBody>
      </p:sp>
      <p:sp>
        <p:nvSpPr>
          <p:cNvPr id="49" name="TextBox 48"/>
          <p:cNvSpPr txBox="1"/>
          <p:nvPr/>
        </p:nvSpPr>
        <p:spPr>
          <a:xfrm>
            <a:off x="7379208" y="3984498"/>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Upcoming events</a:t>
            </a:r>
          </a:p>
        </p:txBody>
      </p:sp>
      <p:sp>
        <p:nvSpPr>
          <p:cNvPr id="50" name="TextBox 49"/>
          <p:cNvSpPr txBox="1"/>
          <p:nvPr/>
        </p:nvSpPr>
        <p:spPr>
          <a:xfrm>
            <a:off x="7379208" y="4204208"/>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Below it, a preview of the following items in this room. You decide how many.</a:t>
            </a:r>
          </a:p>
        </p:txBody>
      </p:sp>
      <p:sp>
        <p:nvSpPr>
          <p:cNvPr id="51" name="TextBox 50"/>
          <p:cNvSpPr txBox="1"/>
          <p:nvPr/>
        </p:nvSpPr>
        <p:spPr>
          <a:xfrm>
            <a:off x="7379208" y="4733544"/>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No scroll bars</a:t>
            </a:r>
          </a:p>
        </p:txBody>
      </p:sp>
      <p:sp>
        <p:nvSpPr>
          <p:cNvPr id="52" name="TextBox 51"/>
          <p:cNvSpPr txBox="1"/>
          <p:nvPr/>
        </p:nvSpPr>
        <p:spPr>
          <a:xfrm>
            <a:off x="7379208" y="4953254"/>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display always fits the screen height exactly. Nobody has to operate anything on site.</a:t>
            </a:r>
          </a:p>
        </p:txBody>
      </p:sp>
      <p:sp>
        <p:nvSpPr>
          <p:cNvPr id="53" name="TextBox 52"/>
          <p:cNvSpPr txBox="1"/>
          <p:nvPr/>
        </p:nvSpPr>
        <p:spPr>
          <a:xfrm>
            <a:off x="7379208" y="5482590"/>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Kiosk hardening</a:t>
            </a:r>
          </a:p>
        </p:txBody>
      </p:sp>
      <p:sp>
        <p:nvSpPr>
          <p:cNvPr id="54" name="TextBox 53"/>
          <p:cNvSpPr txBox="1"/>
          <p:nvPr/>
        </p:nvSpPr>
        <p:spPr>
          <a:xfrm>
            <a:off x="7379208" y="5702300"/>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After a short time without input, the mouse pointer and the controls disappear – the display looks like a fixed sign.</a:t>
            </a:r>
          </a:p>
        </p:txBody>
      </p:sp>
      <p:sp>
        <p:nvSpPr>
          <p:cNvPr id="55" name="Rectangle 5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room monitor</a:t>
            </a:r>
          </a:p>
        </p:txBody>
      </p:sp>
      <p:sp>
        <p:nvSpPr>
          <p:cNvPr id="57" name="TextBox 5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 / 22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Setting up a room monitor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Make sure the room exists under </a:t>
            </a:r>
            <a:r>
              <a:rPr sz="1150" b="0" i="0" lang="en-US">
                <a:solidFill>
                  <a:srgbClr val="25333F"/>
                </a:solidFill>
                <a:latin typeface="Consolas"/>
              </a:rPr>
              <a:t>Events → Venues</a:t>
            </a:r>
            <a:r>
              <a:rPr sz="1150" b="0" i="0" lang="en-US">
                <a:solidFill>
                  <a:srgbClr val="25333F"/>
                </a:solidFill>
                <a:latin typeface="Segoe UI"/>
              </a:rPr>
              <a:t> – </a:t>
            </a:r>
            <a:r>
              <a:rPr sz="1150" b="1" i="0" lang="en-US">
                <a:solidFill>
                  <a:srgbClr val="25333F"/>
                </a:solidFill>
                <a:latin typeface="Segoe UI"/>
              </a:rPr>
              <a:t>with an image</a:t>
            </a:r>
            <a:r>
              <a:rPr sz="1150" b="0" i="0" lang="en-US">
                <a:solidFill>
                  <a:srgbClr val="25333F"/>
                </a:solidFill>
                <a:latin typeface="Segoe UI"/>
              </a:rPr>
              <a:t>.</a:t>
            </a:r>
          </a:p>
        </p:txBody>
      </p:sp>
      <p:sp>
        <p:nvSpPr>
          <p:cNvPr id="9" name="TextBox 8"/>
          <p:cNvSpPr txBox="1"/>
          <p:nvPr/>
        </p:nvSpPr>
        <p:spPr>
          <a:xfrm>
            <a:off x="950976" y="1755394"/>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image later fills the background. Without one the monitor looks bare.</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282698"/>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Create a new, unlinked page, e.g. </a:t>
            </a:r>
            <a:r>
              <a:rPr sz="1150" b="1" i="0" lang="en-US">
                <a:solidFill>
                  <a:srgbClr val="25333F"/>
                </a:solidFill>
                <a:latin typeface="Segoe UI"/>
              </a:rPr>
              <a:t>Display Hall A</a:t>
            </a:r>
            <a:r>
              <a:rPr sz="1150" b="0" i="0" lang="en-US">
                <a:solidFill>
                  <a:srgbClr val="25333F"/>
                </a:solidFill>
                <a:latin typeface="Segoe UI"/>
              </a:rPr>
              <a:t>.</a:t>
            </a:r>
          </a:p>
        </p:txBody>
      </p:sp>
      <p:sp>
        <p:nvSpPr>
          <p:cNvPr id="13" name="Oval 12"/>
          <p:cNvSpPr/>
          <p:nvPr/>
        </p:nvSpPr>
        <p:spPr>
          <a:xfrm>
            <a:off x="566928" y="270776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4891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698623"/>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Add a </a:t>
            </a:r>
            <a:r>
              <a:rPr sz="1150" b="1" i="0" lang="en-US">
                <a:solidFill>
                  <a:srgbClr val="25333F"/>
                </a:solidFill>
                <a:latin typeface="Segoe UI"/>
              </a:rPr>
              <a:t>Shortcode</a:t>
            </a:r>
            <a:r>
              <a:rPr sz="1150" b="0" i="0" lang="en-US">
                <a:solidFill>
                  <a:srgbClr val="25333F"/>
                </a:solidFill>
                <a:latin typeface="Segoe UI"/>
              </a:rPr>
              <a:t> block with the room name:</a:t>
            </a:r>
          </a:p>
          <a:p>
            <a:pPr algn="l">
              <a:lnSpc>
                <a:spcPct val="122000"/>
              </a:lnSpc>
            </a:pPr>
            <a:r>
              <a:rPr sz="1150" b="0" i="0" lang="en-US">
                <a:solidFill>
                  <a:srgbClr val="25333F"/>
                </a:solidFill>
                <a:latin typeface="Consolas"/>
              </a:rPr>
              <a:t>[event_monitor venue="Hall A"]</a:t>
            </a:r>
          </a:p>
        </p:txBody>
      </p:sp>
      <p:sp>
        <p:nvSpPr>
          <p:cNvPr id="16" name="TextBox 15"/>
          <p:cNvSpPr txBox="1"/>
          <p:nvPr/>
        </p:nvSpPr>
        <p:spPr>
          <a:xfrm>
            <a:off x="950976" y="3100705"/>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room name must be written exactly as it is under “Venues”.</a:t>
            </a:r>
          </a:p>
        </p:txBody>
      </p:sp>
      <p:sp>
        <p:nvSpPr>
          <p:cNvPr id="17" name="Oval 16"/>
          <p:cNvSpPr/>
          <p:nvPr/>
        </p:nvSpPr>
        <p:spPr>
          <a:xfrm>
            <a:off x="566928" y="349237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3352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483229"/>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Publish and open the page full screen on the screen device.</a:t>
            </a:r>
          </a:p>
        </p:txBody>
      </p:sp>
      <p:sp>
        <p:nvSpPr>
          <p:cNvPr id="20" name="TextBox 19"/>
          <p:cNvSpPr txBox="1"/>
          <p:nvPr/>
        </p:nvSpPr>
        <p:spPr>
          <a:xfrm>
            <a:off x="950976" y="3885311"/>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In most browsers with the F11 key.</a:t>
            </a:r>
          </a:p>
        </p:txBody>
      </p:sp>
      <p:sp>
        <p:nvSpPr>
          <p:cNvPr id="21" name="Oval 20"/>
          <p:cNvSpPr/>
          <p:nvPr/>
        </p:nvSpPr>
        <p:spPr>
          <a:xfrm>
            <a:off x="566928" y="427697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4318127"/>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3" name="TextBox 22"/>
          <p:cNvSpPr txBox="1"/>
          <p:nvPr/>
        </p:nvSpPr>
        <p:spPr>
          <a:xfrm>
            <a:off x="950976" y="4267835"/>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For every further room, create its own page with that room's name.</a:t>
            </a:r>
          </a:p>
        </p:txBody>
      </p:sp>
      <p:sp>
        <p:nvSpPr>
          <p:cNvPr id="24" name="TextBox 23"/>
          <p:cNvSpPr txBox="1"/>
          <p:nvPr/>
        </p:nvSpPr>
        <p:spPr>
          <a:xfrm>
            <a:off x="950976" y="4669916"/>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Or set up the monitor hub – see chapter 2.</a:t>
            </a:r>
          </a:p>
        </p:txBody>
      </p:sp>
      <p:sp>
        <p:nvSpPr>
          <p:cNvPr id="25" name="Rectangle 24"/>
          <p:cNvSpPr/>
          <p:nvPr/>
        </p:nvSpPr>
        <p:spPr>
          <a:xfrm>
            <a:off x="5223967" y="1417320"/>
            <a:ext cx="6400800" cy="237744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223967" y="1417320"/>
            <a:ext cx="6400800" cy="31089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33695" y="1495044"/>
            <a:ext cx="1828800" cy="164592"/>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   Add block</a:t>
            </a:r>
          </a:p>
        </p:txBody>
      </p:sp>
      <p:sp>
        <p:nvSpPr>
          <p:cNvPr id="28" name="Rounded Rectangle 27"/>
          <p:cNvSpPr/>
          <p:nvPr/>
        </p:nvSpPr>
        <p:spPr>
          <a:xfrm>
            <a:off x="10143439" y="1467612"/>
            <a:ext cx="658368" cy="210312"/>
          </a:xfrm>
          <a:prstGeom prst="roundRect">
            <a:avLst>
              <a:gd name="adj" fmla="val 20000"/>
            </a:avLst>
          </a:prstGeom>
          <a:solidFill>
            <a:srgbClr val="FFFFFF"/>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10143439" y="1513332"/>
            <a:ext cx="658368"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Preview</a:t>
            </a:r>
          </a:p>
        </p:txBody>
      </p:sp>
      <p:sp>
        <p:nvSpPr>
          <p:cNvPr id="30" name="Rounded Rectangle 29"/>
          <p:cNvSpPr/>
          <p:nvPr/>
        </p:nvSpPr>
        <p:spPr>
          <a:xfrm>
            <a:off x="10874959" y="1467612"/>
            <a:ext cx="658368" cy="210312"/>
          </a:xfrm>
          <a:prstGeom prst="roundRect">
            <a:avLst>
              <a:gd name="adj" fmla="val 2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10874959" y="1513332"/>
            <a:ext cx="658368"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Publish</a:t>
            </a:r>
          </a:p>
        </p:txBody>
      </p:sp>
      <p:sp>
        <p:nvSpPr>
          <p:cNvPr id="32" name="TextBox 31"/>
          <p:cNvSpPr txBox="1"/>
          <p:nvPr/>
        </p:nvSpPr>
        <p:spPr>
          <a:xfrm>
            <a:off x="5772607" y="1984248"/>
            <a:ext cx="5303520" cy="310896"/>
          </a:xfrm>
          <a:prstGeom prst="rect">
            <a:avLst/>
          </a:prstGeom>
          <a:noFill/>
        </p:spPr>
        <p:txBody>
          <a:bodyPr wrap="square" lIns="0" rIns="0" tIns="0" bIns="0" anchor="t">
            <a:spAutoFit/>
          </a:bodyPr>
          <a:lstStyle/>
          <a:p>
            <a:pPr algn="l">
              <a:lnSpc>
                <a:spcPct val="100000"/>
              </a:lnSpc>
            </a:pPr>
            <a:r>
              <a:rPr sz="1700" b="1" i="0" lang="en-US">
                <a:solidFill>
                  <a:srgbClr val="1F2933"/>
                </a:solidFill>
                <a:latin typeface="Segoe UI"/>
              </a:rPr>
              <a:t>Display Hall A</a:t>
            </a:r>
          </a:p>
        </p:txBody>
      </p:sp>
      <p:sp>
        <p:nvSpPr>
          <p:cNvPr id="33" name="Rounded Rectangle 32"/>
          <p:cNvSpPr/>
          <p:nvPr/>
        </p:nvSpPr>
        <p:spPr>
          <a:xfrm>
            <a:off x="5772607" y="2478024"/>
            <a:ext cx="5303520" cy="566928"/>
          </a:xfrm>
          <a:prstGeom prst="roundRect">
            <a:avLst>
              <a:gd name="adj" fmla="val 5000"/>
            </a:avLst>
          </a:prstGeom>
          <a:solidFill>
            <a:srgbClr val="F7FAFC"/>
          </a:solidFill>
          <a:ln w="1397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882335" y="2569464"/>
            <a:ext cx="2194560" cy="146304"/>
          </a:xfrm>
          <a:prstGeom prst="rect">
            <a:avLst/>
          </a:prstGeom>
          <a:noFill/>
        </p:spPr>
        <p:txBody>
          <a:bodyPr wrap="square" lIns="0" rIns="0" tIns="0" bIns="0" anchor="t">
            <a:spAutoFit/>
          </a:bodyPr>
          <a:lstStyle/>
          <a:p>
            <a:pPr algn="l">
              <a:lnSpc>
                <a:spcPct val="100000"/>
              </a:lnSpc>
            </a:pPr>
            <a:r>
              <a:rPr sz="650" b="1" i="0" lang="en-US">
                <a:solidFill>
                  <a:srgbClr val="2271B1"/>
                </a:solidFill>
                <a:latin typeface="Segoe UI"/>
              </a:rPr>
              <a:t>Shortcode</a:t>
            </a:r>
          </a:p>
        </p:txBody>
      </p:sp>
      <p:sp>
        <p:nvSpPr>
          <p:cNvPr id="35" name="TextBox 34"/>
          <p:cNvSpPr txBox="1"/>
          <p:nvPr/>
        </p:nvSpPr>
        <p:spPr>
          <a:xfrm>
            <a:off x="5882335" y="2743200"/>
            <a:ext cx="5029200" cy="182880"/>
          </a:xfrm>
          <a:prstGeom prst="rect">
            <a:avLst/>
          </a:prstGeom>
          <a:noFill/>
        </p:spPr>
        <p:txBody>
          <a:bodyPr wrap="square" lIns="0" rIns="0" tIns="0" bIns="0" anchor="t">
            <a:spAutoFit/>
          </a:bodyPr>
          <a:lstStyle/>
          <a:p>
            <a:pPr algn="l">
              <a:lnSpc>
                <a:spcPct val="100000"/>
              </a:lnSpc>
            </a:pPr>
            <a:r>
              <a:rPr sz="950" b="0" i="0" lang="en-US">
                <a:solidFill>
                  <a:srgbClr val="1F2933"/>
                </a:solidFill>
                <a:latin typeface="Consolas"/>
              </a:rPr>
              <a:t>[event_monitor venue="Hall A" count="4"]</a:t>
            </a:r>
          </a:p>
        </p:txBody>
      </p:sp>
      <p:sp>
        <p:nvSpPr>
          <p:cNvPr id="36" name="Oval 35"/>
          <p:cNvSpPr/>
          <p:nvPr/>
        </p:nvSpPr>
        <p:spPr>
          <a:xfrm>
            <a:off x="5781751" y="26700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781751" y="27294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38" name="Rectangle 37"/>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41" name="TextBox 40"/>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venue with an ampersand in its name cannot be given here: </a:t>
            </a:r>
            <a:r>
              <a:rPr sz="1000" b="0" i="0" lang="en-US">
                <a:solidFill>
                  <a:srgbClr val="2B3844"/>
                </a:solidFill>
                <a:latin typeface="Consolas"/>
              </a:rPr>
              <a:t>venue="Hall A &amp; B"</a:t>
            </a:r>
            <a:r>
              <a:rPr sz="1000" b="0" i="0" lang="en-US">
                <a:solidFill>
                  <a:srgbClr val="2B3844"/>
                </a:solidFill>
                <a:latin typeface="Segoe UI"/>
              </a:rPr>
              <a:t> does not match. Rename the venue to “Hall A and B”.</a:t>
            </a:r>
          </a:p>
        </p:txBody>
      </p:sp>
      <p:sp>
        <p:nvSpPr>
          <p:cNvPr id="42" name="Rectangle 4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room monitor</a:t>
            </a:r>
          </a:p>
        </p:txBody>
      </p:sp>
      <p:sp>
        <p:nvSpPr>
          <p:cNvPr id="44" name="TextBox 4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 / 22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Several rooms on one screen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766560" cy="3054096"/>
          </a:xfrm>
          <a:prstGeom prst="rect">
            <a:avLst/>
          </a:prstGeom>
          <a:solidFill>
            <a:srgbClr val="0A121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ounded Rectangle 6"/>
          <p:cNvSpPr/>
          <p:nvPr/>
        </p:nvSpPr>
        <p:spPr>
          <a:xfrm>
            <a:off x="566928" y="1353312"/>
            <a:ext cx="3346704" cy="841065"/>
          </a:xfrm>
          <a:prstGeom prst="roundRect">
            <a:avLst>
              <a:gd name="adj" fmla="val 5000"/>
            </a:avLst>
          </a:prstGeom>
          <a:solidFill>
            <a:srgbClr val="1428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1353312"/>
            <a:ext cx="45720" cy="841065"/>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676656" y="1417320"/>
            <a:ext cx="395020" cy="146304"/>
          </a:xfrm>
          <a:prstGeom prst="roundRect">
            <a:avLst>
              <a:gd name="adj" fmla="val 50000"/>
            </a:avLst>
          </a:prstGeom>
          <a:solidFill>
            <a:srgbClr val="1E8E5A"/>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76656" y="1442923"/>
            <a:ext cx="395020"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LIVE</a:t>
            </a:r>
          </a:p>
        </p:txBody>
      </p:sp>
      <p:sp>
        <p:nvSpPr>
          <p:cNvPr id="11" name="TextBox 10"/>
          <p:cNvSpPr txBox="1"/>
          <p:nvPr/>
        </p:nvSpPr>
        <p:spPr>
          <a:xfrm>
            <a:off x="676656" y="1627632"/>
            <a:ext cx="3127248" cy="256032"/>
          </a:xfrm>
          <a:prstGeom prst="rect">
            <a:avLst/>
          </a:prstGeom>
          <a:noFill/>
        </p:spPr>
        <p:txBody>
          <a:bodyPr wrap="square" lIns="0" rIns="0" tIns="0" bIns="0" anchor="t">
            <a:spAutoFit/>
          </a:bodyPr>
          <a:lstStyle/>
          <a:p>
            <a:pPr algn="l">
              <a:lnSpc>
                <a:spcPct val="105000"/>
              </a:lnSpc>
            </a:pPr>
            <a:r>
              <a:rPr sz="850" b="1" i="0" lang="en-US">
                <a:solidFill>
                  <a:srgbClr val="FFFFFF"/>
                </a:solidFill>
                <a:latin typeface="Segoe UI"/>
              </a:rPr>
              <a:t>Opening Keynote</a:t>
            </a:r>
          </a:p>
        </p:txBody>
      </p:sp>
      <p:sp>
        <p:nvSpPr>
          <p:cNvPr id="12" name="TextBox 11"/>
          <p:cNvSpPr txBox="1"/>
          <p:nvPr/>
        </p:nvSpPr>
        <p:spPr>
          <a:xfrm>
            <a:off x="676656" y="1883481"/>
            <a:ext cx="1506016" cy="118872"/>
          </a:xfrm>
          <a:prstGeom prst="rect">
            <a:avLst/>
          </a:prstGeom>
          <a:noFill/>
        </p:spPr>
        <p:txBody>
          <a:bodyPr wrap="square" lIns="0" rIns="0" tIns="0" bIns="0" anchor="t">
            <a:spAutoFit/>
          </a:bodyPr>
          <a:lstStyle/>
          <a:p>
            <a:pPr algn="l">
              <a:lnSpc>
                <a:spcPct val="100000"/>
              </a:lnSpc>
            </a:pPr>
            <a:r>
              <a:rPr sz="550" b="1" i="0" lang="en-US">
                <a:solidFill>
                  <a:srgbClr val="6FB2E8"/>
                </a:solidFill>
                <a:latin typeface="Segoe UI"/>
              </a:rPr>
              <a:t>Time</a:t>
            </a:r>
          </a:p>
        </p:txBody>
      </p:sp>
      <p:sp>
        <p:nvSpPr>
          <p:cNvPr id="13" name="TextBox 12"/>
          <p:cNvSpPr txBox="1"/>
          <p:nvPr/>
        </p:nvSpPr>
        <p:spPr>
          <a:xfrm>
            <a:off x="676656" y="1993209"/>
            <a:ext cx="1506016" cy="146304"/>
          </a:xfrm>
          <a:prstGeom prst="rect">
            <a:avLst/>
          </a:prstGeom>
          <a:noFill/>
        </p:spPr>
        <p:txBody>
          <a:bodyPr wrap="square" lIns="0" rIns="0" tIns="0" bIns="0" anchor="t">
            <a:spAutoFit/>
          </a:bodyPr>
          <a:lstStyle/>
          <a:p>
            <a:pPr algn="l">
              <a:lnSpc>
                <a:spcPct val="100000"/>
              </a:lnSpc>
            </a:pPr>
            <a:r>
              <a:rPr sz="700" b="1" i="0" lang="en-US">
                <a:solidFill>
                  <a:srgbClr val="FFFFFF"/>
                </a:solidFill>
                <a:latin typeface="Segoe UI"/>
              </a:rPr>
              <a:t>14:00 – 15:00</a:t>
            </a:r>
          </a:p>
        </p:txBody>
      </p:sp>
      <p:sp>
        <p:nvSpPr>
          <p:cNvPr id="14" name="TextBox 13"/>
          <p:cNvSpPr txBox="1"/>
          <p:nvPr/>
        </p:nvSpPr>
        <p:spPr>
          <a:xfrm>
            <a:off x="2441082" y="1883481"/>
            <a:ext cx="1338681" cy="118872"/>
          </a:xfrm>
          <a:prstGeom prst="rect">
            <a:avLst/>
          </a:prstGeom>
          <a:noFill/>
        </p:spPr>
        <p:txBody>
          <a:bodyPr wrap="square" lIns="0" rIns="0" tIns="0" bIns="0" anchor="t">
            <a:spAutoFit/>
          </a:bodyPr>
          <a:lstStyle/>
          <a:p>
            <a:pPr algn="l">
              <a:lnSpc>
                <a:spcPct val="100000"/>
              </a:lnSpc>
            </a:pPr>
            <a:r>
              <a:rPr sz="550" b="1" i="0" lang="en-US">
                <a:solidFill>
                  <a:srgbClr val="6FB2E8"/>
                </a:solidFill>
                <a:latin typeface="Segoe UI"/>
              </a:rPr>
              <a:t>Venue</a:t>
            </a:r>
          </a:p>
        </p:txBody>
      </p:sp>
      <p:sp>
        <p:nvSpPr>
          <p:cNvPr id="15" name="TextBox 14"/>
          <p:cNvSpPr txBox="1"/>
          <p:nvPr/>
        </p:nvSpPr>
        <p:spPr>
          <a:xfrm>
            <a:off x="2441082" y="1993209"/>
            <a:ext cx="1338681" cy="146304"/>
          </a:xfrm>
          <a:prstGeom prst="rect">
            <a:avLst/>
          </a:prstGeom>
          <a:noFill/>
        </p:spPr>
        <p:txBody>
          <a:bodyPr wrap="square" lIns="0" rIns="0" tIns="0" bIns="0" anchor="t">
            <a:spAutoFit/>
          </a:bodyPr>
          <a:lstStyle/>
          <a:p>
            <a:pPr algn="l">
              <a:lnSpc>
                <a:spcPct val="100000"/>
              </a:lnSpc>
            </a:pPr>
            <a:r>
              <a:rPr sz="700" b="1" i="0" lang="en-US">
                <a:solidFill>
                  <a:srgbClr val="FFFFFF"/>
                </a:solidFill>
                <a:latin typeface="Segoe UI"/>
              </a:rPr>
              <a:t>Hall A</a:t>
            </a:r>
          </a:p>
        </p:txBody>
      </p:sp>
      <p:sp>
        <p:nvSpPr>
          <p:cNvPr id="16" name="Rounded Rectangle 15"/>
          <p:cNvSpPr/>
          <p:nvPr/>
        </p:nvSpPr>
        <p:spPr>
          <a:xfrm>
            <a:off x="1951329" y="2102937"/>
            <a:ext cx="577900" cy="182880"/>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951329" y="2137684"/>
            <a:ext cx="577900" cy="128016"/>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Hall A</a:t>
            </a:r>
          </a:p>
        </p:txBody>
      </p:sp>
      <p:sp>
        <p:nvSpPr>
          <p:cNvPr id="18" name="Rounded Rectangle 17"/>
          <p:cNvSpPr/>
          <p:nvPr/>
        </p:nvSpPr>
        <p:spPr>
          <a:xfrm>
            <a:off x="566928" y="2322393"/>
            <a:ext cx="3346704" cy="365942"/>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322393"/>
            <a:ext cx="36576" cy="36594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2386401"/>
            <a:ext cx="3127248" cy="146304"/>
          </a:xfrm>
          <a:prstGeom prst="rect">
            <a:avLst/>
          </a:prstGeom>
          <a:noFill/>
        </p:spPr>
        <p:txBody>
          <a:bodyPr wrap="square" lIns="0" rIns="0" tIns="0" bIns="0" anchor="t">
            <a:spAutoFit/>
          </a:bodyPr>
          <a:lstStyle/>
          <a:p>
            <a:pPr algn="l">
              <a:lnSpc>
                <a:spcPct val="100000"/>
              </a:lnSpc>
            </a:pPr>
            <a:r>
              <a:rPr sz="650" b="0" i="0" lang="en-US">
                <a:solidFill>
                  <a:srgbClr val="D5E4F0"/>
                </a:solidFill>
                <a:latin typeface="Segoe UI"/>
              </a:rPr>
              <a:t>next: Reading · 15:30</a:t>
            </a:r>
          </a:p>
        </p:txBody>
      </p:sp>
      <p:sp>
        <p:nvSpPr>
          <p:cNvPr id="21" name="Rounded Rectangle 20"/>
          <p:cNvSpPr/>
          <p:nvPr/>
        </p:nvSpPr>
        <p:spPr>
          <a:xfrm>
            <a:off x="3986784" y="1353312"/>
            <a:ext cx="3346704" cy="841065"/>
          </a:xfrm>
          <a:prstGeom prst="roundRect">
            <a:avLst>
              <a:gd name="adj" fmla="val 5000"/>
            </a:avLst>
          </a:prstGeom>
          <a:solidFill>
            <a:srgbClr val="1428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3986784" y="1353312"/>
            <a:ext cx="45720" cy="841065"/>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ounded Rectangle 22"/>
          <p:cNvSpPr/>
          <p:nvPr/>
        </p:nvSpPr>
        <p:spPr>
          <a:xfrm>
            <a:off x="4096512" y="1417320"/>
            <a:ext cx="395020" cy="146304"/>
          </a:xfrm>
          <a:prstGeom prst="roundRect">
            <a:avLst>
              <a:gd name="adj" fmla="val 50000"/>
            </a:avLst>
          </a:prstGeom>
          <a:solidFill>
            <a:srgbClr val="1E8E5A"/>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4096512" y="1442923"/>
            <a:ext cx="395020"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LIVE</a:t>
            </a:r>
          </a:p>
        </p:txBody>
      </p:sp>
      <p:sp>
        <p:nvSpPr>
          <p:cNvPr id="25" name="TextBox 24"/>
          <p:cNvSpPr txBox="1"/>
          <p:nvPr/>
        </p:nvSpPr>
        <p:spPr>
          <a:xfrm>
            <a:off x="4096512" y="1627632"/>
            <a:ext cx="3127248" cy="256032"/>
          </a:xfrm>
          <a:prstGeom prst="rect">
            <a:avLst/>
          </a:prstGeom>
          <a:noFill/>
        </p:spPr>
        <p:txBody>
          <a:bodyPr wrap="square" lIns="0" rIns="0" tIns="0" bIns="0" anchor="t">
            <a:spAutoFit/>
          </a:bodyPr>
          <a:lstStyle/>
          <a:p>
            <a:pPr algn="l">
              <a:lnSpc>
                <a:spcPct val="105000"/>
              </a:lnSpc>
            </a:pPr>
            <a:r>
              <a:rPr sz="850" b="1" i="0" lang="en-US">
                <a:solidFill>
                  <a:srgbClr val="FFFFFF"/>
                </a:solidFill>
                <a:latin typeface="Segoe UI"/>
              </a:rPr>
              <a:t>Writing Workshop</a:t>
            </a:r>
          </a:p>
        </p:txBody>
      </p:sp>
      <p:sp>
        <p:nvSpPr>
          <p:cNvPr id="26" name="TextBox 25"/>
          <p:cNvSpPr txBox="1"/>
          <p:nvPr/>
        </p:nvSpPr>
        <p:spPr>
          <a:xfrm>
            <a:off x="4096512" y="1883481"/>
            <a:ext cx="1506016" cy="118872"/>
          </a:xfrm>
          <a:prstGeom prst="rect">
            <a:avLst/>
          </a:prstGeom>
          <a:noFill/>
        </p:spPr>
        <p:txBody>
          <a:bodyPr wrap="square" lIns="0" rIns="0" tIns="0" bIns="0" anchor="t">
            <a:spAutoFit/>
          </a:bodyPr>
          <a:lstStyle/>
          <a:p>
            <a:pPr algn="l">
              <a:lnSpc>
                <a:spcPct val="100000"/>
              </a:lnSpc>
            </a:pPr>
            <a:r>
              <a:rPr sz="550" b="1" i="0" lang="en-US">
                <a:solidFill>
                  <a:srgbClr val="6FB2E8"/>
                </a:solidFill>
                <a:latin typeface="Segoe UI"/>
              </a:rPr>
              <a:t>Time</a:t>
            </a:r>
          </a:p>
        </p:txBody>
      </p:sp>
      <p:sp>
        <p:nvSpPr>
          <p:cNvPr id="27" name="TextBox 26"/>
          <p:cNvSpPr txBox="1"/>
          <p:nvPr/>
        </p:nvSpPr>
        <p:spPr>
          <a:xfrm>
            <a:off x="4096512" y="1993209"/>
            <a:ext cx="1506016" cy="146304"/>
          </a:xfrm>
          <a:prstGeom prst="rect">
            <a:avLst/>
          </a:prstGeom>
          <a:noFill/>
        </p:spPr>
        <p:txBody>
          <a:bodyPr wrap="square" lIns="0" rIns="0" tIns="0" bIns="0" anchor="t">
            <a:spAutoFit/>
          </a:bodyPr>
          <a:lstStyle/>
          <a:p>
            <a:pPr algn="l">
              <a:lnSpc>
                <a:spcPct val="100000"/>
              </a:lnSpc>
            </a:pPr>
            <a:r>
              <a:rPr sz="700" b="1" i="0" lang="en-US">
                <a:solidFill>
                  <a:srgbClr val="FFFFFF"/>
                </a:solidFill>
                <a:latin typeface="Segoe UI"/>
              </a:rPr>
              <a:t>14:15 – 15:45</a:t>
            </a:r>
          </a:p>
        </p:txBody>
      </p:sp>
      <p:sp>
        <p:nvSpPr>
          <p:cNvPr id="28" name="TextBox 27"/>
          <p:cNvSpPr txBox="1"/>
          <p:nvPr/>
        </p:nvSpPr>
        <p:spPr>
          <a:xfrm>
            <a:off x="5860938" y="1883481"/>
            <a:ext cx="1338681" cy="118872"/>
          </a:xfrm>
          <a:prstGeom prst="rect">
            <a:avLst/>
          </a:prstGeom>
          <a:noFill/>
        </p:spPr>
        <p:txBody>
          <a:bodyPr wrap="square" lIns="0" rIns="0" tIns="0" bIns="0" anchor="t">
            <a:spAutoFit/>
          </a:bodyPr>
          <a:lstStyle/>
          <a:p>
            <a:pPr algn="l">
              <a:lnSpc>
                <a:spcPct val="100000"/>
              </a:lnSpc>
            </a:pPr>
            <a:r>
              <a:rPr sz="550" b="1" i="0" lang="en-US">
                <a:solidFill>
                  <a:srgbClr val="6FB2E8"/>
                </a:solidFill>
                <a:latin typeface="Segoe UI"/>
              </a:rPr>
              <a:t>Venue</a:t>
            </a:r>
          </a:p>
        </p:txBody>
      </p:sp>
      <p:sp>
        <p:nvSpPr>
          <p:cNvPr id="29" name="TextBox 28"/>
          <p:cNvSpPr txBox="1"/>
          <p:nvPr/>
        </p:nvSpPr>
        <p:spPr>
          <a:xfrm>
            <a:off x="5860938" y="1993209"/>
            <a:ext cx="1338681" cy="146304"/>
          </a:xfrm>
          <a:prstGeom prst="rect">
            <a:avLst/>
          </a:prstGeom>
          <a:noFill/>
        </p:spPr>
        <p:txBody>
          <a:bodyPr wrap="square" lIns="0" rIns="0" tIns="0" bIns="0" anchor="t">
            <a:spAutoFit/>
          </a:bodyPr>
          <a:lstStyle/>
          <a:p>
            <a:pPr algn="l">
              <a:lnSpc>
                <a:spcPct val="100000"/>
              </a:lnSpc>
            </a:pPr>
            <a:r>
              <a:rPr sz="700" b="1" i="0" lang="en-US">
                <a:solidFill>
                  <a:srgbClr val="FFFFFF"/>
                </a:solidFill>
                <a:latin typeface="Segoe UI"/>
              </a:rPr>
              <a:t>Room 2</a:t>
            </a:r>
          </a:p>
        </p:txBody>
      </p:sp>
      <p:sp>
        <p:nvSpPr>
          <p:cNvPr id="30" name="Rounded Rectangle 29"/>
          <p:cNvSpPr/>
          <p:nvPr/>
        </p:nvSpPr>
        <p:spPr>
          <a:xfrm>
            <a:off x="5371185" y="2102937"/>
            <a:ext cx="577900" cy="182880"/>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371185" y="2137684"/>
            <a:ext cx="577900" cy="128016"/>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Room 2</a:t>
            </a:r>
          </a:p>
        </p:txBody>
      </p:sp>
      <p:sp>
        <p:nvSpPr>
          <p:cNvPr id="32" name="Rounded Rectangle 31"/>
          <p:cNvSpPr/>
          <p:nvPr/>
        </p:nvSpPr>
        <p:spPr>
          <a:xfrm>
            <a:off x="3986784" y="2322393"/>
            <a:ext cx="3346704" cy="365942"/>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3986784" y="2322393"/>
            <a:ext cx="36576" cy="36594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4096512" y="2386401"/>
            <a:ext cx="3127248" cy="146304"/>
          </a:xfrm>
          <a:prstGeom prst="rect">
            <a:avLst/>
          </a:prstGeom>
          <a:noFill/>
        </p:spPr>
        <p:txBody>
          <a:bodyPr wrap="square" lIns="0" rIns="0" tIns="0" bIns="0" anchor="t">
            <a:spAutoFit/>
          </a:bodyPr>
          <a:lstStyle/>
          <a:p>
            <a:pPr algn="l">
              <a:lnSpc>
                <a:spcPct val="100000"/>
              </a:lnSpc>
            </a:pPr>
            <a:r>
              <a:rPr sz="650" b="0" i="0" lang="en-US">
                <a:solidFill>
                  <a:srgbClr val="D5E4F0"/>
                </a:solidFill>
                <a:latin typeface="Segoe UI"/>
              </a:rPr>
              <a:t>next: Panel · 16:00</a:t>
            </a:r>
          </a:p>
        </p:txBody>
      </p:sp>
      <p:sp>
        <p:nvSpPr>
          <p:cNvPr id="35" name="Rounded Rectangle 34"/>
          <p:cNvSpPr/>
          <p:nvPr/>
        </p:nvSpPr>
        <p:spPr>
          <a:xfrm>
            <a:off x="566928" y="2761488"/>
            <a:ext cx="3346704" cy="841065"/>
          </a:xfrm>
          <a:prstGeom prst="roundRect">
            <a:avLst>
              <a:gd name="adj" fmla="val 5000"/>
            </a:avLst>
          </a:prstGeom>
          <a:solidFill>
            <a:srgbClr val="1428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566928" y="2761488"/>
            <a:ext cx="45720" cy="841065"/>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ounded Rectangle 36"/>
          <p:cNvSpPr/>
          <p:nvPr/>
        </p:nvSpPr>
        <p:spPr>
          <a:xfrm>
            <a:off x="676656" y="2825496"/>
            <a:ext cx="395020" cy="146304"/>
          </a:xfrm>
          <a:prstGeom prst="roundRect">
            <a:avLst>
              <a:gd name="adj" fmla="val 50000"/>
            </a:avLst>
          </a:prstGeom>
          <a:solidFill>
            <a:srgbClr val="1E8E5A"/>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76656" y="2851099"/>
            <a:ext cx="395020"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LIVE</a:t>
            </a:r>
          </a:p>
        </p:txBody>
      </p:sp>
      <p:sp>
        <p:nvSpPr>
          <p:cNvPr id="39" name="TextBox 38"/>
          <p:cNvSpPr txBox="1"/>
          <p:nvPr/>
        </p:nvSpPr>
        <p:spPr>
          <a:xfrm>
            <a:off x="676656" y="3035808"/>
            <a:ext cx="3127248" cy="256032"/>
          </a:xfrm>
          <a:prstGeom prst="rect">
            <a:avLst/>
          </a:prstGeom>
          <a:noFill/>
        </p:spPr>
        <p:txBody>
          <a:bodyPr wrap="square" lIns="0" rIns="0" tIns="0" bIns="0" anchor="t">
            <a:spAutoFit/>
          </a:bodyPr>
          <a:lstStyle/>
          <a:p>
            <a:pPr algn="l">
              <a:lnSpc>
                <a:spcPct val="105000"/>
              </a:lnSpc>
            </a:pPr>
            <a:r>
              <a:rPr sz="850" b="1" i="0" lang="en-US">
                <a:solidFill>
                  <a:srgbClr val="FFFFFF"/>
                </a:solidFill>
                <a:latin typeface="Segoe UI"/>
              </a:rPr>
              <a:t>Concert: Northern Light</a:t>
            </a:r>
          </a:p>
        </p:txBody>
      </p:sp>
      <p:sp>
        <p:nvSpPr>
          <p:cNvPr id="40" name="TextBox 39"/>
          <p:cNvSpPr txBox="1"/>
          <p:nvPr/>
        </p:nvSpPr>
        <p:spPr>
          <a:xfrm>
            <a:off x="676656" y="3291657"/>
            <a:ext cx="1506016" cy="118872"/>
          </a:xfrm>
          <a:prstGeom prst="rect">
            <a:avLst/>
          </a:prstGeom>
          <a:noFill/>
        </p:spPr>
        <p:txBody>
          <a:bodyPr wrap="square" lIns="0" rIns="0" tIns="0" bIns="0" anchor="t">
            <a:spAutoFit/>
          </a:bodyPr>
          <a:lstStyle/>
          <a:p>
            <a:pPr algn="l">
              <a:lnSpc>
                <a:spcPct val="100000"/>
              </a:lnSpc>
            </a:pPr>
            <a:r>
              <a:rPr sz="550" b="1" i="0" lang="en-US">
                <a:solidFill>
                  <a:srgbClr val="6FB2E8"/>
                </a:solidFill>
                <a:latin typeface="Segoe UI"/>
              </a:rPr>
              <a:t>Time</a:t>
            </a:r>
          </a:p>
        </p:txBody>
      </p:sp>
      <p:sp>
        <p:nvSpPr>
          <p:cNvPr id="41" name="TextBox 40"/>
          <p:cNvSpPr txBox="1"/>
          <p:nvPr/>
        </p:nvSpPr>
        <p:spPr>
          <a:xfrm>
            <a:off x="676656" y="3401385"/>
            <a:ext cx="1506016" cy="146304"/>
          </a:xfrm>
          <a:prstGeom prst="rect">
            <a:avLst/>
          </a:prstGeom>
          <a:noFill/>
        </p:spPr>
        <p:txBody>
          <a:bodyPr wrap="square" lIns="0" rIns="0" tIns="0" bIns="0" anchor="t">
            <a:spAutoFit/>
          </a:bodyPr>
          <a:lstStyle/>
          <a:p>
            <a:pPr algn="l">
              <a:lnSpc>
                <a:spcPct val="100000"/>
              </a:lnSpc>
            </a:pPr>
            <a:r>
              <a:rPr sz="700" b="1" i="0" lang="en-US">
                <a:solidFill>
                  <a:srgbClr val="FFFFFF"/>
                </a:solidFill>
                <a:latin typeface="Segoe UI"/>
              </a:rPr>
              <a:t>14:30 – 15:30</a:t>
            </a:r>
          </a:p>
        </p:txBody>
      </p:sp>
      <p:sp>
        <p:nvSpPr>
          <p:cNvPr id="42" name="TextBox 41"/>
          <p:cNvSpPr txBox="1"/>
          <p:nvPr/>
        </p:nvSpPr>
        <p:spPr>
          <a:xfrm>
            <a:off x="2441082" y="3291657"/>
            <a:ext cx="1338681" cy="118872"/>
          </a:xfrm>
          <a:prstGeom prst="rect">
            <a:avLst/>
          </a:prstGeom>
          <a:noFill/>
        </p:spPr>
        <p:txBody>
          <a:bodyPr wrap="square" lIns="0" rIns="0" tIns="0" bIns="0" anchor="t">
            <a:spAutoFit/>
          </a:bodyPr>
          <a:lstStyle/>
          <a:p>
            <a:pPr algn="l">
              <a:lnSpc>
                <a:spcPct val="100000"/>
              </a:lnSpc>
            </a:pPr>
            <a:r>
              <a:rPr sz="550" b="1" i="0" lang="en-US">
                <a:solidFill>
                  <a:srgbClr val="6FB2E8"/>
                </a:solidFill>
                <a:latin typeface="Segoe UI"/>
              </a:rPr>
              <a:t>Venue</a:t>
            </a:r>
          </a:p>
        </p:txBody>
      </p:sp>
      <p:sp>
        <p:nvSpPr>
          <p:cNvPr id="43" name="TextBox 42"/>
          <p:cNvSpPr txBox="1"/>
          <p:nvPr/>
        </p:nvSpPr>
        <p:spPr>
          <a:xfrm>
            <a:off x="2441082" y="3401385"/>
            <a:ext cx="1338681" cy="146304"/>
          </a:xfrm>
          <a:prstGeom prst="rect">
            <a:avLst/>
          </a:prstGeom>
          <a:noFill/>
        </p:spPr>
        <p:txBody>
          <a:bodyPr wrap="square" lIns="0" rIns="0" tIns="0" bIns="0" anchor="t">
            <a:spAutoFit/>
          </a:bodyPr>
          <a:lstStyle/>
          <a:p>
            <a:pPr algn="l">
              <a:lnSpc>
                <a:spcPct val="100000"/>
              </a:lnSpc>
            </a:pPr>
            <a:r>
              <a:rPr sz="700" b="1" i="0" lang="en-US">
                <a:solidFill>
                  <a:srgbClr val="FFFFFF"/>
                </a:solidFill>
                <a:latin typeface="Segoe UI"/>
              </a:rPr>
              <a:t>Stage</a:t>
            </a:r>
          </a:p>
        </p:txBody>
      </p:sp>
      <p:sp>
        <p:nvSpPr>
          <p:cNvPr id="44" name="Rounded Rectangle 43"/>
          <p:cNvSpPr/>
          <p:nvPr/>
        </p:nvSpPr>
        <p:spPr>
          <a:xfrm>
            <a:off x="1979676" y="3511113"/>
            <a:ext cx="521208" cy="182880"/>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1979676" y="3545860"/>
            <a:ext cx="521208" cy="128016"/>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Stage</a:t>
            </a:r>
          </a:p>
        </p:txBody>
      </p:sp>
      <p:sp>
        <p:nvSpPr>
          <p:cNvPr id="46" name="Rounded Rectangle 45"/>
          <p:cNvSpPr/>
          <p:nvPr/>
        </p:nvSpPr>
        <p:spPr>
          <a:xfrm>
            <a:off x="566928" y="3730569"/>
            <a:ext cx="3346704" cy="365942"/>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3730569"/>
            <a:ext cx="36576" cy="36594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76656" y="3794577"/>
            <a:ext cx="3127248" cy="146304"/>
          </a:xfrm>
          <a:prstGeom prst="rect">
            <a:avLst/>
          </a:prstGeom>
          <a:noFill/>
        </p:spPr>
        <p:txBody>
          <a:bodyPr wrap="square" lIns="0" rIns="0" tIns="0" bIns="0" anchor="t">
            <a:spAutoFit/>
          </a:bodyPr>
          <a:lstStyle/>
          <a:p>
            <a:pPr algn="l">
              <a:lnSpc>
                <a:spcPct val="100000"/>
              </a:lnSpc>
            </a:pPr>
            <a:r>
              <a:rPr sz="650" b="0" i="0" lang="en-US">
                <a:solidFill>
                  <a:srgbClr val="D5E4F0"/>
                </a:solidFill>
                <a:latin typeface="Segoe UI"/>
              </a:rPr>
              <a:t>next: Signing · 16:15</a:t>
            </a:r>
          </a:p>
        </p:txBody>
      </p:sp>
      <p:sp>
        <p:nvSpPr>
          <p:cNvPr id="49" name="Rounded Rectangle 48"/>
          <p:cNvSpPr/>
          <p:nvPr/>
        </p:nvSpPr>
        <p:spPr>
          <a:xfrm>
            <a:off x="3986784" y="2761488"/>
            <a:ext cx="3346704" cy="841065"/>
          </a:xfrm>
          <a:prstGeom prst="roundRect">
            <a:avLst>
              <a:gd name="adj" fmla="val 5000"/>
            </a:avLst>
          </a:prstGeom>
          <a:solidFill>
            <a:srgbClr val="1428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3986784" y="2761488"/>
            <a:ext cx="45720" cy="841065"/>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ounded Rectangle 50"/>
          <p:cNvSpPr/>
          <p:nvPr/>
        </p:nvSpPr>
        <p:spPr>
          <a:xfrm>
            <a:off x="4096512" y="2825496"/>
            <a:ext cx="395020" cy="146304"/>
          </a:xfrm>
          <a:prstGeom prst="roundRect">
            <a:avLst>
              <a:gd name="adj" fmla="val 50000"/>
            </a:avLst>
          </a:prstGeom>
          <a:solidFill>
            <a:srgbClr val="1E8E5A"/>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4096512" y="2851099"/>
            <a:ext cx="395020"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LIVE</a:t>
            </a:r>
          </a:p>
        </p:txBody>
      </p:sp>
      <p:sp>
        <p:nvSpPr>
          <p:cNvPr id="53" name="TextBox 52"/>
          <p:cNvSpPr txBox="1"/>
          <p:nvPr/>
        </p:nvSpPr>
        <p:spPr>
          <a:xfrm>
            <a:off x="4096512" y="3035808"/>
            <a:ext cx="3127248" cy="256032"/>
          </a:xfrm>
          <a:prstGeom prst="rect">
            <a:avLst/>
          </a:prstGeom>
          <a:noFill/>
        </p:spPr>
        <p:txBody>
          <a:bodyPr wrap="square" lIns="0" rIns="0" tIns="0" bIns="0" anchor="t">
            <a:spAutoFit/>
          </a:bodyPr>
          <a:lstStyle/>
          <a:p>
            <a:pPr algn="l">
              <a:lnSpc>
                <a:spcPct val="105000"/>
              </a:lnSpc>
            </a:pPr>
            <a:r>
              <a:rPr sz="850" b="1" i="0" lang="en-US">
                <a:solidFill>
                  <a:srgbClr val="FFFFFF"/>
                </a:solidFill>
                <a:latin typeface="Segoe UI"/>
              </a:rPr>
              <a:t>Exhibitor tour</a:t>
            </a:r>
          </a:p>
        </p:txBody>
      </p:sp>
      <p:sp>
        <p:nvSpPr>
          <p:cNvPr id="54" name="TextBox 53"/>
          <p:cNvSpPr txBox="1"/>
          <p:nvPr/>
        </p:nvSpPr>
        <p:spPr>
          <a:xfrm>
            <a:off x="4096512" y="3291657"/>
            <a:ext cx="1506016" cy="118872"/>
          </a:xfrm>
          <a:prstGeom prst="rect">
            <a:avLst/>
          </a:prstGeom>
          <a:noFill/>
        </p:spPr>
        <p:txBody>
          <a:bodyPr wrap="square" lIns="0" rIns="0" tIns="0" bIns="0" anchor="t">
            <a:spAutoFit/>
          </a:bodyPr>
          <a:lstStyle/>
          <a:p>
            <a:pPr algn="l">
              <a:lnSpc>
                <a:spcPct val="100000"/>
              </a:lnSpc>
            </a:pPr>
            <a:r>
              <a:rPr sz="550" b="1" i="0" lang="en-US">
                <a:solidFill>
                  <a:srgbClr val="6FB2E8"/>
                </a:solidFill>
                <a:latin typeface="Segoe UI"/>
              </a:rPr>
              <a:t>Time</a:t>
            </a:r>
          </a:p>
        </p:txBody>
      </p:sp>
      <p:sp>
        <p:nvSpPr>
          <p:cNvPr id="55" name="TextBox 54"/>
          <p:cNvSpPr txBox="1"/>
          <p:nvPr/>
        </p:nvSpPr>
        <p:spPr>
          <a:xfrm>
            <a:off x="4096512" y="3401385"/>
            <a:ext cx="1506016" cy="146304"/>
          </a:xfrm>
          <a:prstGeom prst="rect">
            <a:avLst/>
          </a:prstGeom>
          <a:noFill/>
        </p:spPr>
        <p:txBody>
          <a:bodyPr wrap="square" lIns="0" rIns="0" tIns="0" bIns="0" anchor="t">
            <a:spAutoFit/>
          </a:bodyPr>
          <a:lstStyle/>
          <a:p>
            <a:pPr algn="l">
              <a:lnSpc>
                <a:spcPct val="100000"/>
              </a:lnSpc>
            </a:pPr>
            <a:r>
              <a:rPr sz="700" b="1" i="0" lang="en-US">
                <a:solidFill>
                  <a:srgbClr val="FFFFFF"/>
                </a:solidFill>
                <a:latin typeface="Segoe UI"/>
              </a:rPr>
              <a:t>14:00 – 14:45</a:t>
            </a:r>
          </a:p>
        </p:txBody>
      </p:sp>
      <p:sp>
        <p:nvSpPr>
          <p:cNvPr id="56" name="TextBox 55"/>
          <p:cNvSpPr txBox="1"/>
          <p:nvPr/>
        </p:nvSpPr>
        <p:spPr>
          <a:xfrm>
            <a:off x="5860938" y="3291657"/>
            <a:ext cx="1338681" cy="118872"/>
          </a:xfrm>
          <a:prstGeom prst="rect">
            <a:avLst/>
          </a:prstGeom>
          <a:noFill/>
        </p:spPr>
        <p:txBody>
          <a:bodyPr wrap="square" lIns="0" rIns="0" tIns="0" bIns="0" anchor="t">
            <a:spAutoFit/>
          </a:bodyPr>
          <a:lstStyle/>
          <a:p>
            <a:pPr algn="l">
              <a:lnSpc>
                <a:spcPct val="100000"/>
              </a:lnSpc>
            </a:pPr>
            <a:r>
              <a:rPr sz="550" b="1" i="0" lang="en-US">
                <a:solidFill>
                  <a:srgbClr val="6FB2E8"/>
                </a:solidFill>
                <a:latin typeface="Segoe UI"/>
              </a:rPr>
              <a:t>Venue</a:t>
            </a:r>
          </a:p>
        </p:txBody>
      </p:sp>
      <p:sp>
        <p:nvSpPr>
          <p:cNvPr id="57" name="TextBox 56"/>
          <p:cNvSpPr txBox="1"/>
          <p:nvPr/>
        </p:nvSpPr>
        <p:spPr>
          <a:xfrm>
            <a:off x="5860938" y="3401385"/>
            <a:ext cx="1338681" cy="146304"/>
          </a:xfrm>
          <a:prstGeom prst="rect">
            <a:avLst/>
          </a:prstGeom>
          <a:noFill/>
        </p:spPr>
        <p:txBody>
          <a:bodyPr wrap="square" lIns="0" rIns="0" tIns="0" bIns="0" anchor="t">
            <a:spAutoFit/>
          </a:bodyPr>
          <a:lstStyle/>
          <a:p>
            <a:pPr algn="l">
              <a:lnSpc>
                <a:spcPct val="100000"/>
              </a:lnSpc>
            </a:pPr>
            <a:r>
              <a:rPr sz="700" b="1" i="0" lang="en-US">
                <a:solidFill>
                  <a:srgbClr val="FFFFFF"/>
                </a:solidFill>
                <a:latin typeface="Segoe UI"/>
              </a:rPr>
              <a:t>Foyer</a:t>
            </a:r>
          </a:p>
        </p:txBody>
      </p:sp>
      <p:sp>
        <p:nvSpPr>
          <p:cNvPr id="58" name="Rounded Rectangle 57"/>
          <p:cNvSpPr/>
          <p:nvPr/>
        </p:nvSpPr>
        <p:spPr>
          <a:xfrm>
            <a:off x="5399532" y="3511113"/>
            <a:ext cx="521208" cy="182880"/>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5399532" y="3545860"/>
            <a:ext cx="521208" cy="128016"/>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Foyer</a:t>
            </a:r>
          </a:p>
        </p:txBody>
      </p:sp>
      <p:sp>
        <p:nvSpPr>
          <p:cNvPr id="60" name="Rounded Rectangle 59"/>
          <p:cNvSpPr/>
          <p:nvPr/>
        </p:nvSpPr>
        <p:spPr>
          <a:xfrm>
            <a:off x="3986784" y="3730569"/>
            <a:ext cx="3346704" cy="365942"/>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3986784" y="3730569"/>
            <a:ext cx="36576" cy="36594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4096512" y="3794577"/>
            <a:ext cx="3127248" cy="146304"/>
          </a:xfrm>
          <a:prstGeom prst="rect">
            <a:avLst/>
          </a:prstGeom>
          <a:noFill/>
        </p:spPr>
        <p:txBody>
          <a:bodyPr wrap="square" lIns="0" rIns="0" tIns="0" bIns="0" anchor="t">
            <a:spAutoFit/>
          </a:bodyPr>
          <a:lstStyle/>
          <a:p>
            <a:pPr algn="l">
              <a:lnSpc>
                <a:spcPct val="100000"/>
              </a:lnSpc>
            </a:pPr>
            <a:r>
              <a:rPr sz="650" b="0" i="0" lang="en-US">
                <a:solidFill>
                  <a:srgbClr val="D5E4F0"/>
                </a:solidFill>
                <a:latin typeface="Segoe UI"/>
              </a:rPr>
              <a:t>next: Reception · 17:00</a:t>
            </a:r>
          </a:p>
        </p:txBody>
      </p:sp>
      <p:sp>
        <p:nvSpPr>
          <p:cNvPr id="63" name="TextBox 62"/>
          <p:cNvSpPr txBox="1"/>
          <p:nvPr/>
        </p:nvSpPr>
        <p:spPr>
          <a:xfrm>
            <a:off x="566928" y="4169664"/>
            <a:ext cx="6766560" cy="182880"/>
          </a:xfrm>
          <a:prstGeom prst="rect">
            <a:avLst/>
          </a:prstGeom>
          <a:noFill/>
        </p:spPr>
        <p:txBody>
          <a:bodyPr wrap="square" lIns="0" rIns="0" tIns="0" bIns="0" anchor="t">
            <a:spAutoFit/>
          </a:bodyPr>
          <a:lstStyle/>
          <a:p>
            <a:pPr algn="ctr">
              <a:lnSpc>
                <a:spcPct val="100000"/>
              </a:lnSpc>
            </a:pPr>
            <a:r>
              <a:rPr sz="800" b="0" i="0" lang="en-US">
                <a:solidFill>
                  <a:srgbClr val="4E7A9E"/>
                </a:solidFill>
                <a:latin typeface="Consolas"/>
              </a:rPr>
              <a:t>[event_monitor venue="Hall A, Room 2, Stage, Foyer"]   →   2 × 2</a:t>
            </a:r>
          </a:p>
        </p:txBody>
      </p:sp>
      <p:sp>
        <p:nvSpPr>
          <p:cNvPr id="64" name="TextBox 63"/>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split screen</a:t>
            </a:r>
          </a:p>
        </p:txBody>
      </p:sp>
      <p:sp>
        <p:nvSpPr>
          <p:cNvPr id="65" name="TextBox 64"/>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Separate them with a comma</a:t>
            </a:r>
          </a:p>
        </p:txBody>
      </p:sp>
      <p:sp>
        <p:nvSpPr>
          <p:cNvPr id="66" name="TextBox 65"/>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Consolas"/>
              </a:rPr>
              <a:t>[event_monitor venue="Hall A, Room 2, Stage, Foyer"]</a:t>
            </a:r>
            <a:r>
              <a:rPr sz="1000" b="0" i="0" lang="en-US">
                <a:solidFill>
                  <a:srgbClr val="3B4A57"/>
                </a:solidFill>
                <a:latin typeface="Segoe UI"/>
              </a:rPr>
              <a:t> – every room gets its own tile.</a:t>
            </a:r>
          </a:p>
        </p:txBody>
      </p:sp>
      <p:sp>
        <p:nvSpPr>
          <p:cNvPr id="67" name="TextBox 66"/>
          <p:cNvSpPr txBox="1"/>
          <p:nvPr/>
        </p:nvSpPr>
        <p:spPr>
          <a:xfrm>
            <a:off x="7744967" y="2486406"/>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grid arranges itself</a:t>
            </a:r>
          </a:p>
        </p:txBody>
      </p:sp>
      <p:sp>
        <p:nvSpPr>
          <p:cNvPr id="68" name="TextBox 67"/>
          <p:cNvSpPr txBox="1"/>
          <p:nvPr/>
        </p:nvSpPr>
        <p:spPr>
          <a:xfrm>
            <a:off x="7744967" y="2706116"/>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Two side by side, four as 2 × 2, nine as 3 × 3 – like a surveillance wall.</a:t>
            </a:r>
          </a:p>
        </p:txBody>
      </p:sp>
      <p:sp>
        <p:nvSpPr>
          <p:cNvPr id="69" name="TextBox 68"/>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Three rooms: a special case</a:t>
            </a:r>
          </a:p>
        </p:txBody>
      </p:sp>
      <p:sp>
        <p:nvSpPr>
          <p:cNvPr id="70" name="TextBox 69"/>
          <p:cNvSpPr txBox="1"/>
          <p:nvPr/>
        </p:nvSpPr>
        <p:spPr>
          <a:xfrm>
            <a:off x="7744967" y="3455161"/>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They appear as </a:t>
            </a:r>
            <a:r>
              <a:rPr sz="1000" b="1" i="0" lang="en-US">
                <a:solidFill>
                  <a:srgbClr val="3B4A57"/>
                </a:solidFill>
                <a:latin typeface="Segoe UI"/>
              </a:rPr>
              <a:t>one large and two small</a:t>
            </a:r>
            <a:r>
              <a:rPr sz="1000" b="0" i="0" lang="en-US">
                <a:solidFill>
                  <a:srgbClr val="3B4A57"/>
                </a:solidFill>
                <a:latin typeface="Segoe UI"/>
              </a:rPr>
              <a:t> panes, not as three narrow strips.</a:t>
            </a:r>
          </a:p>
        </p:txBody>
      </p:sp>
      <p:sp>
        <p:nvSpPr>
          <p:cNvPr id="71" name="TextBox 70"/>
          <p:cNvSpPr txBox="1"/>
          <p:nvPr/>
        </p:nvSpPr>
        <p:spPr>
          <a:xfrm>
            <a:off x="7744967" y="3984498"/>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Portrait rotates the grid</a:t>
            </a:r>
          </a:p>
        </p:txBody>
      </p:sp>
      <p:sp>
        <p:nvSpPr>
          <p:cNvPr id="72" name="TextBox 71"/>
          <p:cNvSpPr txBox="1"/>
          <p:nvPr/>
        </p:nvSpPr>
        <p:spPr>
          <a:xfrm>
            <a:off x="7744967" y="4204208"/>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Rows and columns swap roles. If a tile is left over, the last pane fills the remainder of its row.</a:t>
            </a:r>
          </a:p>
        </p:txBody>
      </p:sp>
      <p:sp>
        <p:nvSpPr>
          <p:cNvPr id="73" name="TextBox 72"/>
          <p:cNvSpPr txBox="1"/>
          <p:nvPr/>
        </p:nvSpPr>
        <p:spPr>
          <a:xfrm>
            <a:off x="7744967" y="4733544"/>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With no venue at all</a:t>
            </a:r>
          </a:p>
        </p:txBody>
      </p:sp>
      <p:sp>
        <p:nvSpPr>
          <p:cNvPr id="74" name="TextBox 73"/>
          <p:cNvSpPr txBox="1"/>
          <p:nvPr/>
        </p:nvSpPr>
        <p:spPr>
          <a:xfrm>
            <a:off x="7744967" y="4953254"/>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Consolas"/>
              </a:rPr>
              <a:t>[event_monitor]</a:t>
            </a:r>
            <a:r>
              <a:rPr sz="1000" b="0" i="0" lang="en-US">
                <a:solidFill>
                  <a:srgbClr val="3B4A57"/>
                </a:solidFill>
                <a:latin typeface="Segoe UI"/>
              </a:rPr>
              <a:t> shows every room mixed together and names the room of each item – the overview monitor for the foyer.</a:t>
            </a:r>
          </a:p>
        </p:txBody>
      </p:sp>
      <p:sp>
        <p:nvSpPr>
          <p:cNvPr id="75" name="Rectangle 7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8" name="TextBox 7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room badge sits on the dividing line in every tile – exactly as on a single monitor. Each tile is scaled down as a whole, so nothing can overflow. How many rooms stay readable is decided by the screen size.</a:t>
            </a:r>
          </a:p>
        </p:txBody>
      </p:sp>
      <p:sp>
        <p:nvSpPr>
          <p:cNvPr id="79" name="Rectangle 7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room monitor</a:t>
            </a:r>
          </a:p>
        </p:txBody>
      </p:sp>
      <p:sp>
        <p:nvSpPr>
          <p:cNvPr id="81" name="TextBox 8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 / 22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most useful additions for the monitor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204205"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Addition</a:t>
            </a:r>
          </a:p>
        </p:txBody>
      </p:sp>
      <p:sp>
        <p:nvSpPr>
          <p:cNvPr id="8" name="TextBox 7"/>
          <p:cNvSpPr txBox="1"/>
          <p:nvPr/>
        </p:nvSpPr>
        <p:spPr>
          <a:xfrm>
            <a:off x="4063741" y="1435608"/>
            <a:ext cx="7487873"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Effect</a:t>
            </a:r>
          </a:p>
        </p:txBody>
      </p:sp>
      <p:sp>
        <p:nvSpPr>
          <p:cNvPr id="9" name="TextBox 8"/>
          <p:cNvSpPr txBox="1"/>
          <p:nvPr/>
        </p:nvSpPr>
        <p:spPr>
          <a:xfrm>
            <a:off x="676656" y="1856232"/>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venue="Hall A"</a:t>
            </a:r>
          </a:p>
        </p:txBody>
      </p:sp>
      <p:sp>
        <p:nvSpPr>
          <p:cNvPr id="10" name="TextBox 9"/>
          <p:cNvSpPr txBox="1"/>
          <p:nvPr/>
        </p:nvSpPr>
        <p:spPr>
          <a:xfrm>
            <a:off x="4063741" y="1856232"/>
            <a:ext cx="748787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Which room is displayed? Several rooms comma-separated – they automatically become a tile grid. Without it: every room.</a:t>
            </a:r>
          </a:p>
        </p:txBody>
      </p:sp>
      <p:sp>
        <p:nvSpPr>
          <p:cNvPr id="11" name="Rectangle 10"/>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9811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90140"/>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parent_id="12"</a:t>
            </a:r>
          </a:p>
        </p:txBody>
      </p:sp>
      <p:sp>
        <p:nvSpPr>
          <p:cNvPr id="14" name="TextBox 13"/>
          <p:cNvSpPr txBox="1"/>
          <p:nvPr/>
        </p:nvSpPr>
        <p:spPr>
          <a:xfrm>
            <a:off x="4063741" y="2390140"/>
            <a:ext cx="748787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Restricts to one main event – useful when several events take place in the same room.</a:t>
            </a:r>
          </a:p>
        </p:txBody>
      </p:sp>
      <p:sp>
        <p:nvSpPr>
          <p:cNvPr id="15" name="Rectangle 14"/>
          <p:cNvSpPr/>
          <p:nvPr/>
        </p:nvSpPr>
        <p:spPr>
          <a:xfrm>
            <a:off x="566928" y="273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924048"/>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category="Concert"</a:t>
            </a:r>
          </a:p>
        </p:txBody>
      </p:sp>
      <p:sp>
        <p:nvSpPr>
          <p:cNvPr id="17" name="TextBox 16"/>
          <p:cNvSpPr txBox="1"/>
          <p:nvPr/>
        </p:nvSpPr>
        <p:spPr>
          <a:xfrm>
            <a:off x="4063741" y="2924048"/>
            <a:ext cx="748787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Restricts to one category.</a:t>
            </a:r>
          </a:p>
        </p:txBody>
      </p:sp>
      <p:sp>
        <p:nvSpPr>
          <p:cNvPr id="18" name="Rectangle 17"/>
          <p:cNvSpPr/>
          <p:nvPr/>
        </p:nvSpPr>
        <p:spPr>
          <a:xfrm>
            <a:off x="566928" y="3265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265931"/>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457955"/>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count="4"</a:t>
            </a:r>
          </a:p>
        </p:txBody>
      </p:sp>
      <p:sp>
        <p:nvSpPr>
          <p:cNvPr id="21" name="TextBox 20"/>
          <p:cNvSpPr txBox="1"/>
          <p:nvPr/>
        </p:nvSpPr>
        <p:spPr>
          <a:xfrm>
            <a:off x="4063741" y="3457955"/>
            <a:ext cx="748787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How many rows appear below the main area – including the info rows of running cancellations. Default: 4.</a:t>
            </a:r>
          </a:p>
        </p:txBody>
      </p:sp>
      <p:sp>
        <p:nvSpPr>
          <p:cNvPr id="22" name="Rectangle 21"/>
          <p:cNvSpPr/>
          <p:nvPr/>
        </p:nvSpPr>
        <p:spPr>
          <a:xfrm>
            <a:off x="566928" y="37998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991863"/>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show_upcoming_roll="true"</a:t>
            </a:r>
          </a:p>
        </p:txBody>
      </p:sp>
      <p:sp>
        <p:nvSpPr>
          <p:cNvPr id="24" name="TextBox 23"/>
          <p:cNvSpPr txBox="1"/>
          <p:nvPr/>
        </p:nvSpPr>
        <p:spPr>
          <a:xfrm>
            <a:off x="4063741" y="3991863"/>
            <a:ext cx="748787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Rotates the preview list when more items are due than there is room for.</a:t>
            </a:r>
          </a:p>
        </p:txBody>
      </p:sp>
      <p:sp>
        <p:nvSpPr>
          <p:cNvPr id="25" name="Rectangle 24"/>
          <p:cNvSpPr/>
          <p:nvPr/>
        </p:nvSpPr>
        <p:spPr>
          <a:xfrm>
            <a:off x="566928" y="43337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333747"/>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4525771"/>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roll_interval="10000"</a:t>
            </a:r>
          </a:p>
        </p:txBody>
      </p:sp>
      <p:sp>
        <p:nvSpPr>
          <p:cNvPr id="28" name="TextBox 27"/>
          <p:cNvSpPr txBox="1"/>
          <p:nvPr/>
        </p:nvSpPr>
        <p:spPr>
          <a:xfrm>
            <a:off x="4063741" y="4525771"/>
            <a:ext cx="748787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pace of the rotation in milliseconds. 10000 is ten seconds.</a:t>
            </a:r>
          </a:p>
        </p:txBody>
      </p:sp>
      <p:sp>
        <p:nvSpPr>
          <p:cNvPr id="29" name="Rectangle 28"/>
          <p:cNvSpPr/>
          <p:nvPr/>
        </p:nvSpPr>
        <p:spPr>
          <a:xfrm>
            <a:off x="566928" y="48676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5059679"/>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fake_now="2026-06-21 13:00"</a:t>
            </a:r>
          </a:p>
        </p:txBody>
      </p:sp>
      <p:sp>
        <p:nvSpPr>
          <p:cNvPr id="31" name="TextBox 30"/>
          <p:cNvSpPr txBox="1"/>
          <p:nvPr/>
        </p:nvSpPr>
        <p:spPr>
          <a:xfrm>
            <a:off x="4063741" y="5059679"/>
            <a:ext cx="748787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For testing and preview pages only: pretends it is that moment in time.</a:t>
            </a:r>
          </a:p>
        </p:txBody>
      </p:sp>
      <p:sp>
        <p:nvSpPr>
          <p:cNvPr id="32" name="Rectangle 31"/>
          <p:cNvSpPr/>
          <p:nvPr/>
        </p:nvSpPr>
        <p:spPr>
          <a:xfrm>
            <a:off x="566928" y="54015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5602731"/>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5602731"/>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49808" y="5721603"/>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6" name="TextBox 35"/>
          <p:cNvSpPr txBox="1"/>
          <p:nvPr/>
        </p:nvSpPr>
        <p:spPr>
          <a:xfrm>
            <a:off x="1773936" y="5721603"/>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preload window and limit are </a:t>
            </a:r>
            <a:r>
              <a:rPr sz="1000" b="1" i="0" lang="en-US">
                <a:solidFill>
                  <a:srgbClr val="2B3844"/>
                </a:solidFill>
                <a:latin typeface="Segoe UI"/>
              </a:rPr>
              <a:t>not</a:t>
            </a:r>
            <a:r>
              <a:rPr sz="1000" b="0" i="0" lang="en-US">
                <a:solidFill>
                  <a:srgbClr val="2B3844"/>
                </a:solidFill>
                <a:latin typeface="Segoe UI"/>
              </a:rPr>
              <a:t> set on the block but centrally in the “Room Monitor &amp; Kiosk Hub” card of the settings. For a single room monitor, 24 hours and 20 programme items are often enough.</a:t>
            </a:r>
          </a:p>
        </p:txBody>
      </p:sp>
      <p:sp>
        <p:nvSpPr>
          <p:cNvPr id="37" name="Rectangle 3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room monitor</a:t>
            </a:r>
          </a:p>
        </p:txBody>
      </p:sp>
      <p:sp>
        <p:nvSpPr>
          <p:cNvPr id="39" name="TextBox 3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 / 22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1.5 · CANCELLATIONS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When a programme item is cancelled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3108960"/>
          </a:xfrm>
          <a:prstGeom prst="rect">
            <a:avLst/>
          </a:prstGeom>
          <a:solidFill>
            <a:srgbClr val="0A121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1883664"/>
          </a:xfrm>
          <a:prstGeom prst="rect">
            <a:avLst/>
          </a:prstGeom>
          <a:solidFill>
            <a:srgbClr val="1428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566928" y="1353312"/>
            <a:ext cx="73152" cy="1883664"/>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4773168" y="1499616"/>
            <a:ext cx="2011680" cy="164592"/>
          </a:xfrm>
          <a:prstGeom prst="rect">
            <a:avLst/>
          </a:prstGeom>
          <a:noFill/>
        </p:spPr>
        <p:txBody>
          <a:bodyPr wrap="square" lIns="0" rIns="0" tIns="0" bIns="0" anchor="t">
            <a:spAutoFit/>
          </a:bodyPr>
          <a:lstStyle/>
          <a:p>
            <a:pPr algn="r">
              <a:lnSpc>
                <a:spcPct val="100000"/>
              </a:lnSpc>
            </a:pPr>
            <a:r>
              <a:rPr sz="650" b="0" i="0" lang="en-US">
                <a:solidFill>
                  <a:srgbClr val="4E7A9E"/>
                </a:solidFill>
                <a:latin typeface="Segoe UI"/>
              </a:rPr>
              <a:t>Room image as the background</a:t>
            </a:r>
          </a:p>
        </p:txBody>
      </p:sp>
      <p:sp>
        <p:nvSpPr>
          <p:cNvPr id="10" name="Rounded Rectangle 9"/>
          <p:cNvSpPr/>
          <p:nvPr/>
        </p:nvSpPr>
        <p:spPr>
          <a:xfrm>
            <a:off x="786384" y="1536192"/>
            <a:ext cx="395020" cy="182880"/>
          </a:xfrm>
          <a:prstGeom prst="roundRect">
            <a:avLst>
              <a:gd name="adj" fmla="val 50000"/>
            </a:avLst>
          </a:prstGeom>
          <a:solidFill>
            <a:srgbClr val="1E8E5A"/>
          </a:solidFill>
          <a:ln w="889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86384" y="1561795"/>
            <a:ext cx="395020"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LIVE</a:t>
            </a:r>
          </a:p>
        </p:txBody>
      </p:sp>
      <p:sp>
        <p:nvSpPr>
          <p:cNvPr id="12" name="TextBox 11"/>
          <p:cNvSpPr txBox="1"/>
          <p:nvPr/>
        </p:nvSpPr>
        <p:spPr>
          <a:xfrm>
            <a:off x="786384" y="1828800"/>
            <a:ext cx="2743200" cy="146304"/>
          </a:xfrm>
          <a:prstGeom prst="rect">
            <a:avLst/>
          </a:prstGeom>
          <a:noFill/>
        </p:spPr>
        <p:txBody>
          <a:bodyPr wrap="square" lIns="0" rIns="0" tIns="0" bIns="0" anchor="t">
            <a:spAutoFit/>
          </a:bodyPr>
          <a:lstStyle/>
          <a:p>
            <a:pPr algn="l">
              <a:lnSpc>
                <a:spcPct val="100000"/>
              </a:lnSpc>
            </a:pPr>
            <a:r>
              <a:rPr sz="700" b="1" i="0" lang="en-US">
                <a:solidFill>
                  <a:srgbClr val="C25708"/>
                </a:solidFill>
                <a:latin typeface="Segoe UI"/>
              </a:rPr>
              <a:t>TALK</a:t>
            </a:r>
          </a:p>
        </p:txBody>
      </p:sp>
      <p:sp>
        <p:nvSpPr>
          <p:cNvPr id="13" name="TextBox 12"/>
          <p:cNvSpPr txBox="1"/>
          <p:nvPr/>
        </p:nvSpPr>
        <p:spPr>
          <a:xfrm>
            <a:off x="786384" y="2029968"/>
            <a:ext cx="5577840" cy="384048"/>
          </a:xfrm>
          <a:prstGeom prst="rect">
            <a:avLst/>
          </a:prstGeom>
          <a:noFill/>
        </p:spPr>
        <p:txBody>
          <a:bodyPr wrap="square" lIns="0" rIns="0" tIns="0" bIns="0" anchor="t">
            <a:spAutoFit/>
          </a:bodyPr>
          <a:lstStyle/>
          <a:p>
            <a:pPr algn="l">
              <a:lnSpc>
                <a:spcPct val="115000"/>
              </a:lnSpc>
            </a:pPr>
            <a:r>
              <a:rPr sz="1350" b="1" i="0" lang="en-US">
                <a:solidFill>
                  <a:srgbClr val="FFFFFF"/>
                </a:solidFill>
                <a:latin typeface="Segoe UI"/>
              </a:rPr>
              <a:t>Replacement programme:</a:t>
            </a:r>
          </a:p>
          <a:p>
            <a:pPr algn="l">
              <a:lnSpc>
                <a:spcPct val="115000"/>
              </a:lnSpc>
            </a:pPr>
            <a:r>
              <a:rPr sz="1350" b="1" i="0" lang="en-US">
                <a:solidFill>
                  <a:srgbClr val="FFFFFF"/>
                </a:solidFill>
                <a:latin typeface="Segoe UI"/>
              </a:rPr>
              <a:t>Reading with Jan Winter</a:t>
            </a:r>
          </a:p>
        </p:txBody>
      </p:sp>
      <p:sp>
        <p:nvSpPr>
          <p:cNvPr id="14" name="Oval 13"/>
          <p:cNvSpPr/>
          <p:nvPr/>
        </p:nvSpPr>
        <p:spPr>
          <a:xfrm>
            <a:off x="786384" y="2702052"/>
            <a:ext cx="91440" cy="91440"/>
          </a:xfrm>
          <a:prstGeom prst="ellipse">
            <a:avLst/>
          </a:prstGeom>
          <a:solidFill>
            <a:srgbClr val="6FB2E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950976" y="2670048"/>
            <a:ext cx="1767840" cy="146304"/>
          </a:xfrm>
          <a:prstGeom prst="rect">
            <a:avLst/>
          </a:prstGeom>
          <a:noFill/>
        </p:spPr>
        <p:txBody>
          <a:bodyPr wrap="square" lIns="0" rIns="0" tIns="0" bIns="0" anchor="t">
            <a:spAutoFit/>
          </a:bodyPr>
          <a:lstStyle/>
          <a:p>
            <a:pPr algn="l">
              <a:lnSpc>
                <a:spcPct val="100000"/>
              </a:lnSpc>
            </a:pPr>
            <a:r>
              <a:rPr sz="650" b="1" i="0" lang="en-US">
                <a:solidFill>
                  <a:srgbClr val="6FB2E8"/>
                </a:solidFill>
                <a:latin typeface="Segoe UI"/>
              </a:rPr>
              <a:t>Time</a:t>
            </a:r>
          </a:p>
        </p:txBody>
      </p:sp>
      <p:sp>
        <p:nvSpPr>
          <p:cNvPr id="16" name="TextBox 15"/>
          <p:cNvSpPr txBox="1"/>
          <p:nvPr/>
        </p:nvSpPr>
        <p:spPr>
          <a:xfrm>
            <a:off x="950976" y="2834640"/>
            <a:ext cx="1767840" cy="182880"/>
          </a:xfrm>
          <a:prstGeom prst="rect">
            <a:avLst/>
          </a:prstGeom>
          <a:noFill/>
        </p:spPr>
        <p:txBody>
          <a:bodyPr wrap="square" lIns="0" rIns="0" tIns="0" bIns="0" anchor="t">
            <a:spAutoFit/>
          </a:bodyPr>
          <a:lstStyle/>
          <a:p>
            <a:pPr algn="l">
              <a:lnSpc>
                <a:spcPct val="100000"/>
              </a:lnSpc>
            </a:pPr>
            <a:r>
              <a:rPr sz="900" b="1" i="0" lang="en-US">
                <a:solidFill>
                  <a:srgbClr val="FFFFFF"/>
                </a:solidFill>
                <a:latin typeface="Segoe UI"/>
              </a:rPr>
              <a:t>14:00 – 15:00</a:t>
            </a:r>
          </a:p>
        </p:txBody>
      </p:sp>
      <p:sp>
        <p:nvSpPr>
          <p:cNvPr id="17" name="Oval 16"/>
          <p:cNvSpPr/>
          <p:nvPr/>
        </p:nvSpPr>
        <p:spPr>
          <a:xfrm>
            <a:off x="2773680" y="2702052"/>
            <a:ext cx="91440" cy="91440"/>
          </a:xfrm>
          <a:prstGeom prst="ellipse">
            <a:avLst/>
          </a:prstGeom>
          <a:solidFill>
            <a:srgbClr val="6FB2E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2938272" y="2670048"/>
            <a:ext cx="1767840" cy="146304"/>
          </a:xfrm>
          <a:prstGeom prst="rect">
            <a:avLst/>
          </a:prstGeom>
          <a:noFill/>
        </p:spPr>
        <p:txBody>
          <a:bodyPr wrap="square" lIns="0" rIns="0" tIns="0" bIns="0" anchor="t">
            <a:spAutoFit/>
          </a:bodyPr>
          <a:lstStyle/>
          <a:p>
            <a:pPr algn="l">
              <a:lnSpc>
                <a:spcPct val="100000"/>
              </a:lnSpc>
            </a:pPr>
            <a:r>
              <a:rPr sz="650" b="1" i="0" lang="en-US">
                <a:solidFill>
                  <a:srgbClr val="6FB2E8"/>
                </a:solidFill>
                <a:latin typeface="Segoe UI"/>
              </a:rPr>
              <a:t>Speaker</a:t>
            </a:r>
          </a:p>
        </p:txBody>
      </p:sp>
      <p:sp>
        <p:nvSpPr>
          <p:cNvPr id="19" name="TextBox 18"/>
          <p:cNvSpPr txBox="1"/>
          <p:nvPr/>
        </p:nvSpPr>
        <p:spPr>
          <a:xfrm>
            <a:off x="2938272" y="2834640"/>
            <a:ext cx="1767840" cy="182880"/>
          </a:xfrm>
          <a:prstGeom prst="rect">
            <a:avLst/>
          </a:prstGeom>
          <a:noFill/>
        </p:spPr>
        <p:txBody>
          <a:bodyPr wrap="square" lIns="0" rIns="0" tIns="0" bIns="0" anchor="t">
            <a:spAutoFit/>
          </a:bodyPr>
          <a:lstStyle/>
          <a:p>
            <a:pPr algn="l">
              <a:lnSpc>
                <a:spcPct val="100000"/>
              </a:lnSpc>
            </a:pPr>
            <a:r>
              <a:rPr sz="900" b="1" i="0" lang="en-US">
                <a:solidFill>
                  <a:srgbClr val="FFFFFF"/>
                </a:solidFill>
                <a:latin typeface="Segoe UI"/>
              </a:rPr>
              <a:t>Dr Anna Berg</a:t>
            </a:r>
          </a:p>
        </p:txBody>
      </p:sp>
      <p:sp>
        <p:nvSpPr>
          <p:cNvPr id="20" name="Oval 19"/>
          <p:cNvSpPr/>
          <p:nvPr/>
        </p:nvSpPr>
        <p:spPr>
          <a:xfrm>
            <a:off x="4760976" y="2702052"/>
            <a:ext cx="91440" cy="91440"/>
          </a:xfrm>
          <a:prstGeom prst="ellipse">
            <a:avLst/>
          </a:prstGeom>
          <a:solidFill>
            <a:srgbClr val="6FB2E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925568" y="2670048"/>
            <a:ext cx="1767840" cy="146304"/>
          </a:xfrm>
          <a:prstGeom prst="rect">
            <a:avLst/>
          </a:prstGeom>
          <a:noFill/>
        </p:spPr>
        <p:txBody>
          <a:bodyPr wrap="square" lIns="0" rIns="0" tIns="0" bIns="0" anchor="t">
            <a:spAutoFit/>
          </a:bodyPr>
          <a:lstStyle/>
          <a:p>
            <a:pPr algn="l">
              <a:lnSpc>
                <a:spcPct val="100000"/>
              </a:lnSpc>
            </a:pPr>
            <a:r>
              <a:rPr sz="650" b="1" i="0" lang="en-US">
                <a:solidFill>
                  <a:srgbClr val="6FB2E8"/>
                </a:solidFill>
                <a:latin typeface="Segoe UI"/>
              </a:rPr>
              <a:t>Language</a:t>
            </a:r>
          </a:p>
        </p:txBody>
      </p:sp>
      <p:sp>
        <p:nvSpPr>
          <p:cNvPr id="22" name="TextBox 21"/>
          <p:cNvSpPr txBox="1"/>
          <p:nvPr/>
        </p:nvSpPr>
        <p:spPr>
          <a:xfrm>
            <a:off x="4925568" y="2834640"/>
            <a:ext cx="1767840" cy="182880"/>
          </a:xfrm>
          <a:prstGeom prst="rect">
            <a:avLst/>
          </a:prstGeom>
          <a:noFill/>
        </p:spPr>
        <p:txBody>
          <a:bodyPr wrap="square" lIns="0" rIns="0" tIns="0" bIns="0" anchor="t">
            <a:spAutoFit/>
          </a:bodyPr>
          <a:lstStyle/>
          <a:p>
            <a:pPr algn="l">
              <a:lnSpc>
                <a:spcPct val="100000"/>
              </a:lnSpc>
            </a:pPr>
            <a:r>
              <a:rPr sz="900" b="1" i="0" lang="en-US">
                <a:solidFill>
                  <a:srgbClr val="FFFFFF"/>
                </a:solidFill>
                <a:latin typeface="Segoe UI"/>
              </a:rPr>
              <a:t>German</a:t>
            </a:r>
          </a:p>
        </p:txBody>
      </p:sp>
      <p:sp>
        <p:nvSpPr>
          <p:cNvPr id="23" name="Rounded Rectangle 22"/>
          <p:cNvSpPr/>
          <p:nvPr/>
        </p:nvSpPr>
        <p:spPr>
          <a:xfrm>
            <a:off x="3310128" y="3127248"/>
            <a:ext cx="914400" cy="219456"/>
          </a:xfrm>
          <a:prstGeom prst="roundRect">
            <a:avLst>
              <a:gd name="adj" fmla="val 25000"/>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3310128" y="3171139"/>
            <a:ext cx="914400" cy="146304"/>
          </a:xfrm>
          <a:prstGeom prst="rect">
            <a:avLst/>
          </a:prstGeom>
          <a:noFill/>
        </p:spPr>
        <p:txBody>
          <a:bodyPr wrap="square" lIns="0" rIns="0" tIns="0" bIns="0" anchor="t">
            <a:spAutoFit/>
          </a:bodyPr>
          <a:lstStyle/>
          <a:p>
            <a:pPr algn="ctr">
              <a:lnSpc>
                <a:spcPct val="100000"/>
              </a:lnSpc>
            </a:pPr>
            <a:r>
              <a:rPr sz="850" b="1" i="0" lang="en-US">
                <a:solidFill>
                  <a:srgbClr val="FFFFFF"/>
                </a:solidFill>
                <a:latin typeface="Segoe UI"/>
              </a:rPr>
              <a:t>Hall A</a:t>
            </a:r>
          </a:p>
        </p:txBody>
      </p:sp>
      <p:sp>
        <p:nvSpPr>
          <p:cNvPr id="25" name="TextBox 24"/>
          <p:cNvSpPr txBox="1"/>
          <p:nvPr/>
        </p:nvSpPr>
        <p:spPr>
          <a:xfrm>
            <a:off x="786384" y="3364992"/>
            <a:ext cx="3291840" cy="164592"/>
          </a:xfrm>
          <a:prstGeom prst="rect">
            <a:avLst/>
          </a:prstGeom>
          <a:noFill/>
        </p:spPr>
        <p:txBody>
          <a:bodyPr wrap="square" lIns="0" rIns="0" tIns="0" bIns="0" anchor="t">
            <a:spAutoFit/>
          </a:bodyPr>
          <a:lstStyle/>
          <a:p>
            <a:pPr algn="l">
              <a:lnSpc>
                <a:spcPct val="100000"/>
              </a:lnSpc>
            </a:pPr>
            <a:r>
              <a:rPr sz="700" b="1" i="0" lang="en-US">
                <a:solidFill>
                  <a:srgbClr val="6FB2E8"/>
                </a:solidFill>
                <a:latin typeface="Segoe UI"/>
              </a:rPr>
              <a:t>UPCOMING EVENTS</a:t>
            </a:r>
          </a:p>
        </p:txBody>
      </p:sp>
      <p:sp>
        <p:nvSpPr>
          <p:cNvPr id="26" name="Rounded Rectangle 25"/>
          <p:cNvSpPr/>
          <p:nvPr/>
        </p:nvSpPr>
        <p:spPr>
          <a:xfrm>
            <a:off x="786384" y="3584448"/>
            <a:ext cx="5961888" cy="310896"/>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786384" y="3584448"/>
            <a:ext cx="45720" cy="310896"/>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950976" y="3653028"/>
            <a:ext cx="685800" cy="164592"/>
          </a:xfrm>
          <a:prstGeom prst="rect">
            <a:avLst/>
          </a:prstGeom>
          <a:noFill/>
        </p:spPr>
        <p:txBody>
          <a:bodyPr wrap="square" lIns="0" rIns="0" tIns="0" bIns="0" anchor="t">
            <a:spAutoFit/>
          </a:bodyPr>
          <a:lstStyle/>
          <a:p>
            <a:pPr algn="l">
              <a:lnSpc>
                <a:spcPct val="100000"/>
              </a:lnSpc>
            </a:pPr>
            <a:r>
              <a:rPr sz="850" b="1" i="0" lang="en-US">
                <a:solidFill>
                  <a:srgbClr val="C0392B"/>
                </a:solidFill>
                <a:latin typeface="Segoe UI"/>
              </a:rPr>
              <a:t>Cancelled:</a:t>
            </a:r>
          </a:p>
        </p:txBody>
      </p:sp>
      <p:sp>
        <p:nvSpPr>
          <p:cNvPr id="29" name="TextBox 28"/>
          <p:cNvSpPr txBox="1"/>
          <p:nvPr/>
        </p:nvSpPr>
        <p:spPr>
          <a:xfrm>
            <a:off x="1636776" y="3653028"/>
            <a:ext cx="4343400" cy="164592"/>
          </a:xfrm>
          <a:prstGeom prst="rect">
            <a:avLst/>
          </a:prstGeom>
          <a:noFill/>
        </p:spPr>
        <p:txBody>
          <a:bodyPr wrap="square" lIns="0" rIns="0" tIns="0" bIns="0" anchor="t">
            <a:spAutoFit/>
          </a:bodyPr>
          <a:lstStyle/>
          <a:p>
            <a:pPr algn="l">
              <a:lnSpc>
                <a:spcPct val="100000"/>
              </a:lnSpc>
            </a:pPr>
            <a:r>
              <a:rPr sz="850" b="0" i="0" lang="en-US">
                <a:solidFill>
                  <a:srgbClr val="8A9AA8"/>
                </a:solidFill>
                <a:latin typeface="Segoe UI"/>
              </a:rPr>
              <a:t>Opening Keynote: The Future of Reading</a:t>
            </a:r>
          </a:p>
        </p:txBody>
      </p:sp>
      <p:sp>
        <p:nvSpPr>
          <p:cNvPr id="30" name="TextBox 29"/>
          <p:cNvSpPr txBox="1"/>
          <p:nvPr/>
        </p:nvSpPr>
        <p:spPr>
          <a:xfrm>
            <a:off x="6080760" y="3653028"/>
            <a:ext cx="640080" cy="164592"/>
          </a:xfrm>
          <a:prstGeom prst="rect">
            <a:avLst/>
          </a:prstGeom>
          <a:noFill/>
        </p:spPr>
        <p:txBody>
          <a:bodyPr wrap="square" lIns="0" rIns="0" tIns="0" bIns="0" anchor="t">
            <a:spAutoFit/>
          </a:bodyPr>
          <a:lstStyle/>
          <a:p>
            <a:pPr algn="r">
              <a:lnSpc>
                <a:spcPct val="100000"/>
              </a:lnSpc>
            </a:pPr>
            <a:r>
              <a:rPr sz="850" b="1" i="0" lang="en-US">
                <a:solidFill>
                  <a:srgbClr val="8A9AA8"/>
                </a:solidFill>
                <a:latin typeface="Segoe UI"/>
              </a:rPr>
              <a:t>14:00</a:t>
            </a:r>
          </a:p>
        </p:txBody>
      </p:sp>
      <p:sp>
        <p:nvSpPr>
          <p:cNvPr id="31" name="Rounded Rectangle 30"/>
          <p:cNvSpPr/>
          <p:nvPr/>
        </p:nvSpPr>
        <p:spPr>
          <a:xfrm>
            <a:off x="786384" y="3968496"/>
            <a:ext cx="5961888" cy="310896"/>
          </a:xfrm>
          <a:prstGeom prst="roundRect">
            <a:avLst>
              <a:gd name="adj" fmla="val 5000"/>
            </a:avLst>
          </a:prstGeom>
          <a:solidFill>
            <a:srgbClr val="101C2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786384" y="3968496"/>
            <a:ext cx="45720" cy="31089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950976" y="4037076"/>
            <a:ext cx="5029200" cy="164592"/>
          </a:xfrm>
          <a:prstGeom prst="rect">
            <a:avLst/>
          </a:prstGeom>
          <a:noFill/>
        </p:spPr>
        <p:txBody>
          <a:bodyPr wrap="square" lIns="0" rIns="0" tIns="0" bIns="0" anchor="t">
            <a:spAutoFit/>
          </a:bodyPr>
          <a:lstStyle/>
          <a:p>
            <a:pPr algn="l">
              <a:lnSpc>
                <a:spcPct val="100000"/>
              </a:lnSpc>
            </a:pPr>
            <a:r>
              <a:rPr sz="850" b="0" i="0" lang="en-US">
                <a:solidFill>
                  <a:srgbClr val="D5E4F0"/>
                </a:solidFill>
                <a:latin typeface="Segoe UI"/>
              </a:rPr>
              <a:t>Writing Workshop for Beginners</a:t>
            </a:r>
          </a:p>
        </p:txBody>
      </p:sp>
      <p:sp>
        <p:nvSpPr>
          <p:cNvPr id="34" name="TextBox 33"/>
          <p:cNvSpPr txBox="1"/>
          <p:nvPr/>
        </p:nvSpPr>
        <p:spPr>
          <a:xfrm>
            <a:off x="6080760" y="4037076"/>
            <a:ext cx="640080" cy="164592"/>
          </a:xfrm>
          <a:prstGeom prst="rect">
            <a:avLst/>
          </a:prstGeom>
          <a:noFill/>
        </p:spPr>
        <p:txBody>
          <a:bodyPr wrap="square" lIns="0" rIns="0" tIns="0" bIns="0" anchor="t">
            <a:spAutoFit/>
          </a:bodyPr>
          <a:lstStyle/>
          <a:p>
            <a:pPr algn="r">
              <a:lnSpc>
                <a:spcPct val="100000"/>
              </a:lnSpc>
            </a:pPr>
            <a:r>
              <a:rPr sz="850" b="1" i="0" lang="en-US">
                <a:solidFill>
                  <a:srgbClr val="C25708"/>
                </a:solidFill>
                <a:latin typeface="Segoe UI"/>
              </a:rPr>
              <a:t>15:30</a:t>
            </a:r>
          </a:p>
        </p:txBody>
      </p:sp>
      <p:sp>
        <p:nvSpPr>
          <p:cNvPr id="35" name="TextBox 34"/>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Cancellation with a replacement</a:t>
            </a:r>
          </a:p>
        </p:txBody>
      </p:sp>
      <p:sp>
        <p:nvSpPr>
          <p:cNvPr id="36" name="TextBox 35"/>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replacement fills the screen</a:t>
            </a:r>
          </a:p>
        </p:txBody>
      </p:sp>
      <p:sp>
        <p:nvSpPr>
          <p:cNvPr id="37" name="TextBox 36"/>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If a cancellation and its replacement run at the same time, the monitor shows the </a:t>
            </a:r>
            <a:r>
              <a:rPr sz="1000" b="1" i="0" lang="en-US">
                <a:solidFill>
                  <a:srgbClr val="3B4A57"/>
                </a:solidFill>
                <a:latin typeface="Segoe UI"/>
              </a:rPr>
              <a:t>replacement</a:t>
            </a:r>
            <a:r>
              <a:rPr sz="1000" b="0" i="0" lang="en-US">
                <a:solidFill>
                  <a:srgbClr val="3B4A57"/>
                </a:solidFill>
                <a:latin typeface="Segoe UI"/>
              </a:rPr>
              <a:t> with “LIVE”.</a:t>
            </a:r>
          </a:p>
        </p:txBody>
      </p:sp>
      <p:sp>
        <p:nvSpPr>
          <p:cNvPr id="38" name="TextBox 37"/>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cancellation stays visible</a:t>
            </a:r>
          </a:p>
        </p:txBody>
      </p:sp>
      <p:sp>
        <p:nvSpPr>
          <p:cNvPr id="39" name="TextBox 38"/>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It moves to the </a:t>
            </a:r>
            <a:r>
              <a:rPr sz="1000" b="1" i="0" lang="en-US">
                <a:solidFill>
                  <a:srgbClr val="3B4A57"/>
                </a:solidFill>
                <a:latin typeface="Segoe UI"/>
              </a:rPr>
              <a:t>top of the list</a:t>
            </a:r>
            <a:r>
              <a:rPr sz="1000" b="0" i="0" lang="en-US">
                <a:solidFill>
                  <a:srgbClr val="3B4A57"/>
                </a:solidFill>
                <a:latin typeface="Segoe UI"/>
              </a:rPr>
              <a:t> as a grey row with a red “Cancelled:” – and disappears by itself once the item is over.</a:t>
            </a:r>
          </a:p>
        </p:txBody>
      </p:sp>
      <p:sp>
        <p:nvSpPr>
          <p:cNvPr id="40" name="TextBox 39"/>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Only cancelled items running</a:t>
            </a:r>
          </a:p>
        </p:txBody>
      </p:sp>
      <p:sp>
        <p:nvSpPr>
          <p:cNvPr id="41" name="TextBox 40"/>
          <p:cNvSpPr txBox="1"/>
          <p:nvPr/>
        </p:nvSpPr>
        <p:spPr>
          <a:xfrm>
            <a:off x="7379208" y="3455161"/>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Then a cancelled item is in the main area – with a red “Cancelled” instead of “LIVE”.</a:t>
            </a:r>
          </a:p>
        </p:txBody>
      </p:sp>
      <p:sp>
        <p:nvSpPr>
          <p:cNvPr id="42" name="TextBox 41"/>
          <p:cNvSpPr txBox="1"/>
          <p:nvPr/>
        </p:nvSpPr>
        <p:spPr>
          <a:xfrm>
            <a:off x="7379208" y="3984498"/>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Without a reload</a:t>
            </a:r>
          </a:p>
        </p:txBody>
      </p:sp>
      <p:sp>
        <p:nvSpPr>
          <p:cNvPr id="43" name="TextBox 42"/>
          <p:cNvSpPr txBox="1"/>
          <p:nvPr/>
        </p:nvSpPr>
        <p:spPr>
          <a:xfrm>
            <a:off x="7379208" y="4204208"/>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If the replacement only starts while the display is running, the monitor switches on the full minute by itself – even without a connection.</a:t>
            </a:r>
          </a:p>
        </p:txBody>
      </p:sp>
      <p:sp>
        <p:nvSpPr>
          <p:cNvPr id="44" name="Rectangle 43"/>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7" name="TextBox 46"/>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info row counts towards </a:t>
            </a:r>
            <a:r>
              <a:rPr sz="1000" b="0" i="0" lang="en-US">
                <a:solidFill>
                  <a:srgbClr val="2B3844"/>
                </a:solidFill>
                <a:latin typeface="Consolas"/>
              </a:rPr>
              <a:t>count</a:t>
            </a:r>
            <a:r>
              <a:rPr sz="1000" b="0" i="0" lang="en-US">
                <a:solidFill>
                  <a:srgbClr val="2B3844"/>
                </a:solidFill>
                <a:latin typeface="Segoe UI"/>
              </a:rPr>
              <a:t>: with </a:t>
            </a:r>
            <a:r>
              <a:rPr sz="1000" b="0" i="0" lang="en-US">
                <a:solidFill>
                  <a:srgbClr val="2B3844"/>
                </a:solidFill>
                <a:latin typeface="Consolas"/>
              </a:rPr>
              <a:t>count="2"</a:t>
            </a:r>
            <a:r>
              <a:rPr sz="1000" b="0" i="0" lang="en-US">
                <a:solidFill>
                  <a:srgbClr val="2B3844"/>
                </a:solidFill>
                <a:latin typeface="Segoe UI"/>
              </a:rPr>
              <a:t> one upcoming item is shown beside it. On a split screen the rule applies per tile.</a:t>
            </a:r>
          </a:p>
        </p:txBody>
      </p:sp>
      <p:sp>
        <p:nvSpPr>
          <p:cNvPr id="48" name="Rectangle 4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room monitor</a:t>
            </a:r>
          </a:p>
        </p:txBody>
      </p:sp>
      <p:sp>
        <p:nvSpPr>
          <p:cNvPr id="50" name="TextBox 4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 / 22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2</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The monitor hub</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One page for every display device: tap instead of typing addresses.</a:t>
            </a:r>
          </a:p>
        </p:txBody>
      </p:sp>
      <p:sp>
        <p:nvSpPr>
          <p:cNvPr id="9" name="Rectangle 8"/>
          <p:cNvSpPr/>
          <p:nvPr/>
        </p:nvSpPr>
        <p:spPr>
          <a:xfrm>
            <a:off x="7434072" y="1783080"/>
            <a:ext cx="32004" cy="124358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principle</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Recording the locations</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Operating it on the device</a:t>
            </a:r>
          </a:p>
        </p:txBody>
      </p:sp>
      <p:sp>
        <p:nvSpPr>
          <p:cNvPr id="19" name="Rectangle 18"/>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2 · The monitor hub</a:t>
            </a:r>
          </a:p>
        </p:txBody>
      </p:sp>
      <p:sp>
        <p:nvSpPr>
          <p:cNvPr id="21" name="TextBox 2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11 / 22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monitor hub: the principle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62225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622259"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You register the displays</a:t>
            </a:r>
          </a:p>
        </p:txBody>
      </p:sp>
      <p:sp>
        <p:nvSpPr>
          <p:cNvPr id="11" name="TextBox 10"/>
          <p:cNvSpPr txBox="1"/>
          <p:nvPr/>
        </p:nvSpPr>
        <p:spPr>
          <a:xfrm>
            <a:off x="713232"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Once, in the settings: which location has which ticker and which room monitors.</a:t>
            </a:r>
          </a:p>
        </p:txBody>
      </p:sp>
      <p:sp>
        <p:nvSpPr>
          <p:cNvPr id="12" name="Right Arrow 11"/>
          <p:cNvSpPr/>
          <p:nvPr/>
        </p:nvSpPr>
        <p:spPr>
          <a:xfrm>
            <a:off x="312564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3427399"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3427399"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4482731"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4482731"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3573703"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The hub shows tiles</a:t>
            </a:r>
          </a:p>
        </p:txBody>
      </p:sp>
      <p:sp>
        <p:nvSpPr>
          <p:cNvPr id="18" name="TextBox 17"/>
          <p:cNvSpPr txBox="1"/>
          <p:nvPr/>
        </p:nvSpPr>
        <p:spPr>
          <a:xfrm>
            <a:off x="3573703"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On a single page every location appears, and after a choice, its displays.</a:t>
            </a:r>
          </a:p>
        </p:txBody>
      </p:sp>
      <p:sp>
        <p:nvSpPr>
          <p:cNvPr id="19" name="Right Arrow 18"/>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287871"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287871"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7343203"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3203"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6434175"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A tap is enough</a:t>
            </a:r>
          </a:p>
        </p:txBody>
      </p:sp>
      <p:sp>
        <p:nvSpPr>
          <p:cNvPr id="25" name="TextBox 24"/>
          <p:cNvSpPr txBox="1"/>
          <p:nvPr/>
        </p:nvSpPr>
        <p:spPr>
          <a:xfrm>
            <a:off x="6434175"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Whoever sets the screen up picks the right tile on site – no typing long addresses.</a:t>
            </a:r>
          </a:p>
        </p:txBody>
      </p:sp>
      <p:sp>
        <p:nvSpPr>
          <p:cNvPr id="26" name="Right Arrow 25"/>
          <p:cNvSpPr/>
          <p:nvPr/>
        </p:nvSpPr>
        <p:spPr>
          <a:xfrm>
            <a:off x="8846591"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48343"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9148343"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1020367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20367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4</a:t>
            </a:r>
          </a:p>
        </p:txBody>
      </p:sp>
      <p:sp>
        <p:nvSpPr>
          <p:cNvPr id="31" name="TextBox 30"/>
          <p:cNvSpPr txBox="1"/>
          <p:nvPr/>
        </p:nvSpPr>
        <p:spPr>
          <a:xfrm>
            <a:off x="9294647"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The screen remembers</a:t>
            </a:r>
          </a:p>
        </p:txBody>
      </p:sp>
      <p:sp>
        <p:nvSpPr>
          <p:cNvPr id="32" name="TextBox 31"/>
          <p:cNvSpPr txBox="1"/>
          <p:nvPr/>
        </p:nvSpPr>
        <p:spPr>
          <a:xfrm>
            <a:off x="9294647"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“Set as default” – the next time it is switched on, the display starts by itself after a short, cancellable countdown.</a:t>
            </a:r>
          </a:p>
        </p:txBody>
      </p:sp>
      <p:sp>
        <p:nvSpPr>
          <p:cNvPr id="33" name="TextBox 32"/>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en-US">
                <a:solidFill>
                  <a:srgbClr val="6B7A88"/>
                </a:solidFill>
                <a:latin typeface="Segoe UI"/>
              </a:rPr>
              <a:t>The hub replaces none of the displays. It is the selection page in front of them – for the set-up day with many screens just as much as for a mobile display that is assigned to a different room during the day.</a:t>
            </a:r>
          </a:p>
        </p:txBody>
      </p:sp>
      <p:sp>
        <p:nvSpPr>
          <p:cNvPr id="34" name="Rectangle 33"/>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7" name="TextBox 36"/>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hub shows no programme data itself. It is pure navigation and therefore needs no settings on the block.</a:t>
            </a:r>
          </a:p>
        </p:txBody>
      </p:sp>
      <p:sp>
        <p:nvSpPr>
          <p:cNvPr id="38" name="Rectangle 3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The monitor hub</a:t>
            </a:r>
          </a:p>
        </p:txBody>
      </p:sp>
      <p:sp>
        <p:nvSpPr>
          <p:cNvPr id="40" name="TextBox 3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 / 22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Recording the locations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First create the pages for the ticker and the room monitors and note their addresses.</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947418"/>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a:t>
            </a:r>
            <a:r>
              <a:rPr sz="1150" b="0" i="0" lang="en-US">
                <a:solidFill>
                  <a:srgbClr val="25333F"/>
                </a:solidFill>
                <a:latin typeface="Consolas"/>
              </a:rPr>
              <a:t>Events → Settings → Live-Ticker &amp; Monitor</a:t>
            </a:r>
            <a:r>
              <a:rPr sz="1150" b="0" i="0" lang="en-US">
                <a:solidFill>
                  <a:srgbClr val="25333F"/>
                </a:solidFill>
                <a:latin typeface="Segoe UI"/>
              </a:rPr>
              <a:t> and find the field </a:t>
            </a:r>
            <a:r>
              <a:rPr sz="1150" b="1" i="0" lang="en-US">
                <a:solidFill>
                  <a:srgbClr val="25333F"/>
                </a:solidFill>
                <a:latin typeface="Segoe UI"/>
              </a:rPr>
              <a:t>Hub Locations</a:t>
            </a:r>
            <a:r>
              <a:rPr sz="1150" b="0" i="0" lang="en-US">
                <a:solidFill>
                  <a:srgbClr val="25333F"/>
                </a:solidFill>
                <a:latin typeface="Segoe UI"/>
              </a:rPr>
              <a:t>.</a:t>
            </a:r>
          </a:p>
        </p:txBody>
      </p:sp>
      <p:sp>
        <p:nvSpPr>
          <p:cNvPr id="12" name="Oval 11"/>
          <p:cNvSpPr/>
          <p:nvPr/>
        </p:nvSpPr>
        <p:spPr>
          <a:xfrm>
            <a:off x="566928" y="25506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59181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541524"/>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One line per location</a:t>
            </a:r>
            <a:r>
              <a:rPr sz="1150" b="0" i="0" lang="en-US">
                <a:solidFill>
                  <a:srgbClr val="25333F"/>
                </a:solidFill>
                <a:latin typeface="Segoe UI"/>
              </a:rPr>
              <a:t>: name, ticker address, monitors as </a:t>
            </a:r>
            <a:r>
              <a:rPr sz="1150" b="0" i="0" lang="en-US">
                <a:solidFill>
                  <a:srgbClr val="25333F"/>
                </a:solidFill>
                <a:latin typeface="Consolas"/>
              </a:rPr>
              <a:t>Name=address</a:t>
            </a:r>
            <a:r>
              <a:rPr sz="1150" b="0" i="0" lang="en-US">
                <a:solidFill>
                  <a:srgbClr val="25333F"/>
                </a:solidFill>
                <a:latin typeface="Segoe UI"/>
              </a:rPr>
              <a:t>.</a:t>
            </a:r>
          </a:p>
        </p:txBody>
      </p:sp>
      <p:sp>
        <p:nvSpPr>
          <p:cNvPr id="15" name="TextBox 14"/>
          <p:cNvSpPr txBox="1"/>
          <p:nvPr/>
        </p:nvSpPr>
        <p:spPr>
          <a:xfrm>
            <a:off x="950976" y="2943606"/>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 vertical bar separates the parts, a comma several monitors. Without names the tiles are called “Monitor 1”, “Monitor 2”.</a:t>
            </a:r>
          </a:p>
        </p:txBody>
      </p:sp>
      <p:sp>
        <p:nvSpPr>
          <p:cNvPr id="16" name="Oval 15"/>
          <p:cNvSpPr/>
          <p:nvPr/>
        </p:nvSpPr>
        <p:spPr>
          <a:xfrm>
            <a:off x="566928" y="348005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521202"/>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3470910"/>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Save.</a:t>
            </a:r>
          </a:p>
        </p:txBody>
      </p:sp>
      <p:sp>
        <p:nvSpPr>
          <p:cNvPr id="19" name="Oval 18"/>
          <p:cNvSpPr/>
          <p:nvPr/>
        </p:nvSpPr>
        <p:spPr>
          <a:xfrm>
            <a:off x="566928" y="389597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393712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1" name="TextBox 20"/>
          <p:cNvSpPr txBox="1"/>
          <p:nvPr/>
        </p:nvSpPr>
        <p:spPr>
          <a:xfrm>
            <a:off x="950976" y="3886834"/>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Create a new, </a:t>
            </a:r>
            <a:r>
              <a:rPr sz="1150" b="1" i="0" lang="en-US">
                <a:solidFill>
                  <a:srgbClr val="25333F"/>
                </a:solidFill>
                <a:latin typeface="Segoe UI"/>
              </a:rPr>
              <a:t>unlinked</a:t>
            </a:r>
            <a:r>
              <a:rPr sz="1150" b="0" i="0" lang="en-US">
                <a:solidFill>
                  <a:srgbClr val="25333F"/>
                </a:solidFill>
                <a:latin typeface="Segoe UI"/>
              </a:rPr>
              <a:t> page, e.g. </a:t>
            </a:r>
            <a:r>
              <a:rPr sz="1150" b="0" i="0" lang="en-US">
                <a:solidFill>
                  <a:srgbClr val="25333F"/>
                </a:solidFill>
                <a:latin typeface="Consolas"/>
              </a:rPr>
              <a:t>/displays/</a:t>
            </a:r>
            <a:r>
              <a:rPr sz="1150" b="0" i="0" lang="en-US">
                <a:solidFill>
                  <a:srgbClr val="25333F"/>
                </a:solidFill>
                <a:latin typeface="Segoe UI"/>
              </a:rPr>
              <a:t>, and insert </a:t>
            </a:r>
            <a:r>
              <a:rPr sz="1150" b="0" i="0" lang="en-US">
                <a:solidFill>
                  <a:srgbClr val="25333F"/>
                </a:solidFill>
                <a:latin typeface="Consolas"/>
              </a:rPr>
              <a:t>[event_monitor_hub]</a:t>
            </a:r>
            <a:r>
              <a:rPr sz="1150" b="0" i="0" lang="en-US">
                <a:solidFill>
                  <a:srgbClr val="25333F"/>
                </a:solidFill>
                <a:latin typeface="Segoe UI"/>
              </a:rPr>
              <a:t> there.</a:t>
            </a:r>
          </a:p>
        </p:txBody>
      </p:sp>
      <p:sp>
        <p:nvSpPr>
          <p:cNvPr id="22" name="TextBox 21"/>
          <p:cNvSpPr txBox="1"/>
          <p:nvPr/>
        </p:nvSpPr>
        <p:spPr>
          <a:xfrm>
            <a:off x="950976" y="4288916"/>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hub needs no further settings – it reads everything from the settings page.</a:t>
            </a:r>
          </a:p>
        </p:txBody>
      </p:sp>
      <p:sp>
        <p:nvSpPr>
          <p:cNvPr id="23" name="Oval 22"/>
          <p:cNvSpPr/>
          <p:nvPr/>
        </p:nvSpPr>
        <p:spPr>
          <a:xfrm>
            <a:off x="566928" y="482536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4866512"/>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5" name="TextBox 24"/>
          <p:cNvSpPr txBox="1"/>
          <p:nvPr/>
        </p:nvSpPr>
        <p:spPr>
          <a:xfrm>
            <a:off x="950976" y="4816221"/>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This single address becomes the start page of every screen device.</a:t>
            </a:r>
          </a:p>
        </p:txBody>
      </p:sp>
      <p:sp>
        <p:nvSpPr>
          <p:cNvPr id="26" name="Rectangle 25"/>
          <p:cNvSpPr/>
          <p:nvPr/>
        </p:nvSpPr>
        <p:spPr>
          <a:xfrm>
            <a:off x="5315407" y="1371600"/>
            <a:ext cx="630936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315407" y="1371600"/>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06847" y="1412748"/>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Congress</a:t>
            </a:r>
          </a:p>
        </p:txBody>
      </p:sp>
      <p:sp>
        <p:nvSpPr>
          <p:cNvPr id="29" name="Rectangle 28"/>
          <p:cNvSpPr/>
          <p:nvPr/>
        </p:nvSpPr>
        <p:spPr>
          <a:xfrm>
            <a:off x="5315407" y="1591056"/>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61711" y="169621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1" name="Rectangle 30"/>
          <p:cNvSpPr/>
          <p:nvPr/>
        </p:nvSpPr>
        <p:spPr>
          <a:xfrm>
            <a:off x="5315407" y="1892808"/>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61711" y="1933956"/>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Events</a:t>
            </a:r>
          </a:p>
        </p:txBody>
      </p:sp>
      <p:sp>
        <p:nvSpPr>
          <p:cNvPr id="33" name="Rectangle 32"/>
          <p:cNvSpPr/>
          <p:nvPr/>
        </p:nvSpPr>
        <p:spPr>
          <a:xfrm>
            <a:off x="5315407" y="2130552"/>
            <a:ext cx="1481328" cy="20665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589727" y="217170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5" name="TextBox 34"/>
          <p:cNvSpPr txBox="1"/>
          <p:nvPr/>
        </p:nvSpPr>
        <p:spPr>
          <a:xfrm>
            <a:off x="5589727" y="235458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All Events</a:t>
            </a:r>
          </a:p>
        </p:txBody>
      </p:sp>
      <p:sp>
        <p:nvSpPr>
          <p:cNvPr id="36" name="TextBox 35"/>
          <p:cNvSpPr txBox="1"/>
          <p:nvPr/>
        </p:nvSpPr>
        <p:spPr>
          <a:xfrm>
            <a:off x="5589727" y="253746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New Event</a:t>
            </a:r>
          </a:p>
        </p:txBody>
      </p:sp>
      <p:sp>
        <p:nvSpPr>
          <p:cNvPr id="37" name="TextBox 36"/>
          <p:cNvSpPr txBox="1"/>
          <p:nvPr/>
        </p:nvSpPr>
        <p:spPr>
          <a:xfrm>
            <a:off x="5589727" y="272034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Speakers</a:t>
            </a:r>
          </a:p>
        </p:txBody>
      </p:sp>
      <p:sp>
        <p:nvSpPr>
          <p:cNvPr id="38" name="TextBox 37"/>
          <p:cNvSpPr txBox="1"/>
          <p:nvPr/>
        </p:nvSpPr>
        <p:spPr>
          <a:xfrm>
            <a:off x="5589727" y="290322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9" name="TextBox 38"/>
          <p:cNvSpPr txBox="1"/>
          <p:nvPr/>
        </p:nvSpPr>
        <p:spPr>
          <a:xfrm>
            <a:off x="5589727" y="308610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Venues</a:t>
            </a:r>
          </a:p>
        </p:txBody>
      </p:sp>
      <p:sp>
        <p:nvSpPr>
          <p:cNvPr id="40" name="TextBox 39"/>
          <p:cNvSpPr txBox="1"/>
          <p:nvPr/>
        </p:nvSpPr>
        <p:spPr>
          <a:xfrm>
            <a:off x="5589727" y="326898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Roles</a:t>
            </a:r>
          </a:p>
        </p:txBody>
      </p:sp>
      <p:sp>
        <p:nvSpPr>
          <p:cNvPr id="41" name="TextBox 40"/>
          <p:cNvSpPr txBox="1"/>
          <p:nvPr/>
        </p:nvSpPr>
        <p:spPr>
          <a:xfrm>
            <a:off x="5589727" y="345186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Master Editor</a:t>
            </a:r>
          </a:p>
        </p:txBody>
      </p:sp>
      <p:sp>
        <p:nvSpPr>
          <p:cNvPr id="42" name="TextBox 41"/>
          <p:cNvSpPr txBox="1"/>
          <p:nvPr/>
        </p:nvSpPr>
        <p:spPr>
          <a:xfrm>
            <a:off x="5589727" y="363474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43" name="TextBox 42"/>
          <p:cNvSpPr txBox="1"/>
          <p:nvPr/>
        </p:nvSpPr>
        <p:spPr>
          <a:xfrm>
            <a:off x="5589727" y="3817620"/>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44" name="TextBox 43"/>
          <p:cNvSpPr txBox="1"/>
          <p:nvPr/>
        </p:nvSpPr>
        <p:spPr>
          <a:xfrm>
            <a:off x="5589727" y="4000500"/>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5" name="TextBox 44"/>
          <p:cNvSpPr txBox="1"/>
          <p:nvPr/>
        </p:nvSpPr>
        <p:spPr>
          <a:xfrm>
            <a:off x="5461711" y="425653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6" name="Rectangle 45"/>
          <p:cNvSpPr/>
          <p:nvPr/>
        </p:nvSpPr>
        <p:spPr>
          <a:xfrm>
            <a:off x="6997903" y="1719072"/>
            <a:ext cx="56159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6997903" y="1796795"/>
            <a:ext cx="56159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Options</a:t>
            </a:r>
          </a:p>
        </p:txBody>
      </p:sp>
      <p:sp>
        <p:nvSpPr>
          <p:cNvPr id="48" name="Rectangle 47"/>
          <p:cNvSpPr/>
          <p:nvPr/>
        </p:nvSpPr>
        <p:spPr>
          <a:xfrm>
            <a:off x="7596076" y="1719072"/>
            <a:ext cx="48081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596076" y="1796795"/>
            <a:ext cx="48081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Text &amp; Labels</a:t>
            </a:r>
          </a:p>
        </p:txBody>
      </p:sp>
      <p:sp>
        <p:nvSpPr>
          <p:cNvPr id="50" name="Rectangle 49"/>
          <p:cNvSpPr/>
          <p:nvPr/>
        </p:nvSpPr>
        <p:spPr>
          <a:xfrm>
            <a:off x="8113471" y="1719072"/>
            <a:ext cx="58852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8113471" y="1796795"/>
            <a:ext cx="58852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52" name="Rectangle 51"/>
          <p:cNvSpPr/>
          <p:nvPr/>
        </p:nvSpPr>
        <p:spPr>
          <a:xfrm>
            <a:off x="8738569" y="1719072"/>
            <a:ext cx="696226"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8738569" y="1719072"/>
            <a:ext cx="696226"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8738569" y="1796795"/>
            <a:ext cx="696226"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Live-Ticker &amp; Monitor</a:t>
            </a:r>
          </a:p>
        </p:txBody>
      </p:sp>
      <p:sp>
        <p:nvSpPr>
          <p:cNvPr id="55" name="Rectangle 54"/>
          <p:cNvSpPr/>
          <p:nvPr/>
        </p:nvSpPr>
        <p:spPr>
          <a:xfrm>
            <a:off x="9471372" y="1719072"/>
            <a:ext cx="72315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9471372" y="1796795"/>
            <a:ext cx="72315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57" name="Rectangle 56"/>
          <p:cNvSpPr/>
          <p:nvPr/>
        </p:nvSpPr>
        <p:spPr>
          <a:xfrm>
            <a:off x="10231100" y="1719072"/>
            <a:ext cx="21156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231100" y="1796795"/>
            <a:ext cx="21156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59" name="Rectangle 58"/>
          <p:cNvSpPr/>
          <p:nvPr/>
        </p:nvSpPr>
        <p:spPr>
          <a:xfrm>
            <a:off x="10479236" y="1719072"/>
            <a:ext cx="64237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0479236" y="1796795"/>
            <a:ext cx="64237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61" name="Rectangle 60"/>
          <p:cNvSpPr/>
          <p:nvPr/>
        </p:nvSpPr>
        <p:spPr>
          <a:xfrm>
            <a:off x="11158187" y="1719072"/>
            <a:ext cx="2654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11158187" y="1796795"/>
            <a:ext cx="2654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63" name="Rectangle 62"/>
          <p:cNvSpPr/>
          <p:nvPr/>
        </p:nvSpPr>
        <p:spPr>
          <a:xfrm>
            <a:off x="6997903" y="1993391"/>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97903" y="2139696"/>
            <a:ext cx="4425696" cy="21031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6997903" y="2139696"/>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6997903" y="2414015"/>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107631" y="2208276"/>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 Room Monitor &amp; Kiosk Hub</a:t>
            </a:r>
          </a:p>
        </p:txBody>
      </p:sp>
      <p:sp>
        <p:nvSpPr>
          <p:cNvPr id="68" name="TextBox 67"/>
          <p:cNvSpPr txBox="1"/>
          <p:nvPr/>
        </p:nvSpPr>
        <p:spPr>
          <a:xfrm>
            <a:off x="7125919" y="2542032"/>
            <a:ext cx="2002536"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Monitor: Preload Window</a:t>
            </a:r>
          </a:p>
        </p:txBody>
      </p:sp>
      <p:sp>
        <p:nvSpPr>
          <p:cNvPr id="69" name="Rounded Rectangle 68"/>
          <p:cNvSpPr/>
          <p:nvPr/>
        </p:nvSpPr>
        <p:spPr>
          <a:xfrm>
            <a:off x="7125919" y="2752344"/>
            <a:ext cx="2002536"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217359" y="2802636"/>
            <a:ext cx="1618488"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336</a:t>
            </a:r>
          </a:p>
        </p:txBody>
      </p:sp>
      <p:sp>
        <p:nvSpPr>
          <p:cNvPr id="71" name="TextBox 70"/>
          <p:cNvSpPr txBox="1"/>
          <p:nvPr/>
        </p:nvSpPr>
        <p:spPr>
          <a:xfrm>
            <a:off x="9293047" y="2542032"/>
            <a:ext cx="2002536"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Monitor: Preload Limit</a:t>
            </a:r>
          </a:p>
        </p:txBody>
      </p:sp>
      <p:sp>
        <p:nvSpPr>
          <p:cNvPr id="72" name="Rounded Rectangle 71"/>
          <p:cNvSpPr/>
          <p:nvPr/>
        </p:nvSpPr>
        <p:spPr>
          <a:xfrm>
            <a:off x="9293047" y="2752344"/>
            <a:ext cx="2002536"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9384487" y="2802636"/>
            <a:ext cx="1618488"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100</a:t>
            </a:r>
          </a:p>
        </p:txBody>
      </p:sp>
      <p:sp>
        <p:nvSpPr>
          <p:cNvPr id="74" name="TextBox 73"/>
          <p:cNvSpPr txBox="1"/>
          <p:nvPr/>
        </p:nvSpPr>
        <p:spPr>
          <a:xfrm>
            <a:off x="7125919" y="3145536"/>
            <a:ext cx="4169663"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Hub Locations</a:t>
            </a:r>
          </a:p>
        </p:txBody>
      </p:sp>
      <p:sp>
        <p:nvSpPr>
          <p:cNvPr id="75" name="Rectangle 74"/>
          <p:cNvSpPr/>
          <p:nvPr/>
        </p:nvSpPr>
        <p:spPr>
          <a:xfrm>
            <a:off x="7125919" y="3346703"/>
            <a:ext cx="4169663" cy="676656"/>
          </a:xfrm>
          <a:prstGeom prst="rect">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217359" y="3401568"/>
            <a:ext cx="3986783" cy="164592"/>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Consolas"/>
              </a:rPr>
              <a:t>Main Hall | https://…/ticker | Hall A=https://…/hall-a,</a:t>
            </a:r>
          </a:p>
        </p:txBody>
      </p:sp>
      <p:sp>
        <p:nvSpPr>
          <p:cNvPr id="77" name="TextBox 76"/>
          <p:cNvSpPr txBox="1"/>
          <p:nvPr/>
        </p:nvSpPr>
        <p:spPr>
          <a:xfrm>
            <a:off x="7217359" y="3602735"/>
            <a:ext cx="3986783" cy="164592"/>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Consolas"/>
              </a:rPr>
              <a:t>            Room 2=https://…/room-2</a:t>
            </a:r>
          </a:p>
        </p:txBody>
      </p:sp>
      <p:sp>
        <p:nvSpPr>
          <p:cNvPr id="78" name="TextBox 77"/>
          <p:cNvSpPr txBox="1"/>
          <p:nvPr/>
        </p:nvSpPr>
        <p:spPr>
          <a:xfrm>
            <a:off x="7217359" y="3803904"/>
            <a:ext cx="3986783" cy="164592"/>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Consolas"/>
              </a:rPr>
              <a:t>Annexe | https://…/ticker-annexe | Foyer=https://…/foyer</a:t>
            </a:r>
          </a:p>
        </p:txBody>
      </p:sp>
      <p:sp>
        <p:nvSpPr>
          <p:cNvPr id="79" name="TextBox 78"/>
          <p:cNvSpPr txBox="1"/>
          <p:nvPr/>
        </p:nvSpPr>
        <p:spPr>
          <a:xfrm>
            <a:off x="7125919" y="4096511"/>
            <a:ext cx="4169663" cy="164592"/>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Location name  |  ticker address  |  monitor name=address, …</a:t>
            </a:r>
          </a:p>
        </p:txBody>
      </p:sp>
      <p:sp>
        <p:nvSpPr>
          <p:cNvPr id="80" name="Rounded Rectangle 79"/>
          <p:cNvSpPr/>
          <p:nvPr/>
        </p:nvSpPr>
        <p:spPr>
          <a:xfrm>
            <a:off x="7125919" y="4334256"/>
            <a:ext cx="954633"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7125919" y="4384548"/>
            <a:ext cx="954633"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Save Changes</a:t>
            </a:r>
          </a:p>
        </p:txBody>
      </p:sp>
      <p:sp>
        <p:nvSpPr>
          <p:cNvPr id="82" name="Oval 81"/>
          <p:cNvSpPr/>
          <p:nvPr/>
        </p:nvSpPr>
        <p:spPr>
          <a:xfrm>
            <a:off x="11396167" y="27340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11396167" y="2793491"/>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4" name="Oval 83"/>
          <p:cNvSpPr/>
          <p:nvPr/>
        </p:nvSpPr>
        <p:spPr>
          <a:xfrm>
            <a:off x="11396167" y="35478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11396167" y="36073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6" name="Oval 85"/>
          <p:cNvSpPr/>
          <p:nvPr/>
        </p:nvSpPr>
        <p:spPr>
          <a:xfrm>
            <a:off x="8150047" y="43251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8150047" y="43845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8" name="Rectangle 87"/>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Rectangle 88"/>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1" name="TextBox 90"/>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Check the addresses once in a browser before the set-up day begins. If the hub shows no tiles, a line is usually missing its location name or ticker address.</a:t>
            </a:r>
          </a:p>
        </p:txBody>
      </p:sp>
      <p:sp>
        <p:nvSpPr>
          <p:cNvPr id="92" name="Rectangle 9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The monitor hub</a:t>
            </a:r>
          </a:p>
        </p:txBody>
      </p:sp>
      <p:sp>
        <p:nvSpPr>
          <p:cNvPr id="94" name="TextBox 9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 / 22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Operating the hub on the device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the hub address – the </a:t>
            </a:r>
            <a:r>
              <a:rPr sz="1150" b="1" i="0" lang="en-US">
                <a:solidFill>
                  <a:srgbClr val="25333F"/>
                </a:solidFill>
                <a:latin typeface="Segoe UI"/>
              </a:rPr>
              <a:t>locations</a:t>
            </a:r>
            <a:r>
              <a:rPr sz="1150" b="0" i="0" lang="en-US">
                <a:solidFill>
                  <a:srgbClr val="25333F"/>
                </a:solidFill>
                <a:latin typeface="Segoe UI"/>
              </a:rPr>
              <a:t> appear as tiles.</a:t>
            </a:r>
          </a:p>
        </p:txBody>
      </p:sp>
      <p:sp>
        <p:nvSpPr>
          <p:cNvPr id="9" name="TextBox 8"/>
          <p:cNvSpPr txBox="1"/>
          <p:nvPr/>
        </p:nvSpPr>
        <p:spPr>
          <a:xfrm>
            <a:off x="950976" y="1577213"/>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 only one location the hub skips this step.</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195973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Tap a location. Now its </a:t>
            </a:r>
            <a:r>
              <a:rPr sz="1150" b="1" i="0" lang="en-US">
                <a:solidFill>
                  <a:srgbClr val="25333F"/>
                </a:solidFill>
                <a:latin typeface="Segoe UI"/>
              </a:rPr>
              <a:t>live ticker</a:t>
            </a:r>
            <a:r>
              <a:rPr sz="1150" b="0" i="0" lang="en-US">
                <a:solidFill>
                  <a:srgbClr val="25333F"/>
                </a:solidFill>
                <a:latin typeface="Segoe UI"/>
              </a:rPr>
              <a:t> and all </a:t>
            </a:r>
            <a:r>
              <a:rPr sz="1150" b="1" i="0" lang="en-US">
                <a:solidFill>
                  <a:srgbClr val="25333F"/>
                </a:solidFill>
                <a:latin typeface="Segoe UI"/>
              </a:rPr>
              <a:t>room monitors</a:t>
            </a:r>
            <a:r>
              <a:rPr sz="1150" b="0" i="0" lang="en-US">
                <a:solidFill>
                  <a:srgbClr val="25333F"/>
                </a:solidFill>
                <a:latin typeface="Segoe UI"/>
              </a:rPr>
              <a:t> appear.</a:t>
            </a:r>
          </a:p>
        </p:txBody>
      </p:sp>
      <p:sp>
        <p:nvSpPr>
          <p:cNvPr id="13" name="Oval 12"/>
          <p:cNvSpPr/>
          <p:nvPr/>
        </p:nvSpPr>
        <p:spPr>
          <a:xfrm>
            <a:off x="566928" y="25629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6041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553843"/>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Tap the display you want. It opens immediately.</a:t>
            </a:r>
          </a:p>
        </p:txBody>
      </p:sp>
      <p:sp>
        <p:nvSpPr>
          <p:cNvPr id="16" name="Oval 15"/>
          <p:cNvSpPr/>
          <p:nvPr/>
        </p:nvSpPr>
        <p:spPr>
          <a:xfrm>
            <a:off x="566928" y="297891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02006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2969768"/>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Tap </a:t>
            </a:r>
            <a:r>
              <a:rPr sz="1150" b="1" i="0" lang="en-US">
                <a:solidFill>
                  <a:srgbClr val="25333F"/>
                </a:solidFill>
                <a:latin typeface="Segoe UI"/>
              </a:rPr>
              <a:t>“Set as default”</a:t>
            </a:r>
            <a:r>
              <a:rPr sz="1150" b="0" i="0" lang="en-US">
                <a:solidFill>
                  <a:srgbClr val="25333F"/>
                </a:solidFill>
                <a:latin typeface="Segoe UI"/>
              </a:rPr>
              <a:t> so this device starts that display by itself in future.</a:t>
            </a:r>
          </a:p>
        </p:txBody>
      </p:sp>
      <p:sp>
        <p:nvSpPr>
          <p:cNvPr id="19" name="TextBox 18"/>
          <p:cNvSpPr txBox="1"/>
          <p:nvPr/>
        </p:nvSpPr>
        <p:spPr>
          <a:xfrm>
            <a:off x="950976" y="3371850"/>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next time, a short countdown runs that can be cancelled.</a:t>
            </a:r>
          </a:p>
        </p:txBody>
      </p:sp>
      <p:sp>
        <p:nvSpPr>
          <p:cNvPr id="20" name="Oval 19"/>
          <p:cNvSpPr/>
          <p:nvPr/>
        </p:nvSpPr>
        <p:spPr>
          <a:xfrm>
            <a:off x="566928" y="376351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80466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754373"/>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If the device should later show something else: </a:t>
            </a:r>
            <a:r>
              <a:rPr sz="1150" b="1" i="0" lang="en-US">
                <a:solidFill>
                  <a:srgbClr val="25333F"/>
                </a:solidFill>
                <a:latin typeface="Segoe UI"/>
              </a:rPr>
              <a:t>“Reset Default”</a:t>
            </a:r>
            <a:r>
              <a:rPr sz="1150" b="0" i="0" lang="en-US">
                <a:solidFill>
                  <a:srgbClr val="25333F"/>
                </a:solidFill>
                <a:latin typeface="Segoe UI"/>
              </a:rPr>
              <a:t>.</a:t>
            </a:r>
          </a:p>
        </p:txBody>
      </p:sp>
      <p:sp>
        <p:nvSpPr>
          <p:cNvPr id="23" name="Rounded Rectangle 22"/>
          <p:cNvSpPr/>
          <p:nvPr/>
        </p:nvSpPr>
        <p:spPr>
          <a:xfrm>
            <a:off x="5223967" y="1353312"/>
            <a:ext cx="6400800" cy="310896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223967" y="1353312"/>
            <a:ext cx="640080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Oval 24"/>
          <p:cNvSpPr/>
          <p:nvPr/>
        </p:nvSpPr>
        <p:spPr>
          <a:xfrm>
            <a:off x="5351983"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Oval 25"/>
          <p:cNvSpPr/>
          <p:nvPr/>
        </p:nvSpPr>
        <p:spPr>
          <a:xfrm>
            <a:off x="5507431"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Oval 26"/>
          <p:cNvSpPr/>
          <p:nvPr/>
        </p:nvSpPr>
        <p:spPr>
          <a:xfrm>
            <a:off x="5662879"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ounded Rectangle 27"/>
          <p:cNvSpPr/>
          <p:nvPr/>
        </p:nvSpPr>
        <p:spPr>
          <a:xfrm>
            <a:off x="5882335" y="1421892"/>
            <a:ext cx="561441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982919" y="1444752"/>
            <a:ext cx="548640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https://my-congress.com/displays</a:t>
            </a:r>
          </a:p>
        </p:txBody>
      </p:sp>
      <p:sp>
        <p:nvSpPr>
          <p:cNvPr id="30" name="TextBox 29"/>
          <p:cNvSpPr txBox="1"/>
          <p:nvPr/>
        </p:nvSpPr>
        <p:spPr>
          <a:xfrm>
            <a:off x="5425135" y="1828800"/>
            <a:ext cx="3657600" cy="219456"/>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Main Hall</a:t>
            </a:r>
          </a:p>
        </p:txBody>
      </p:sp>
      <p:sp>
        <p:nvSpPr>
          <p:cNvPr id="31" name="TextBox 30"/>
          <p:cNvSpPr txBox="1"/>
          <p:nvPr/>
        </p:nvSpPr>
        <p:spPr>
          <a:xfrm>
            <a:off x="5425135" y="2066544"/>
            <a:ext cx="4572000" cy="164592"/>
          </a:xfrm>
          <a:prstGeom prst="rect">
            <a:avLst/>
          </a:prstGeom>
          <a:noFill/>
        </p:spPr>
        <p:txBody>
          <a:bodyPr wrap="square" lIns="0" rIns="0" tIns="0" bIns="0" anchor="t">
            <a:spAutoFit/>
          </a:bodyPr>
          <a:lstStyle/>
          <a:p>
            <a:pPr algn="l">
              <a:lnSpc>
                <a:spcPct val="100000"/>
              </a:lnSpc>
            </a:pPr>
            <a:r>
              <a:rPr sz="850" b="0" i="0" lang="en-US">
                <a:solidFill>
                  <a:srgbClr val="6B7A88"/>
                </a:solidFill>
                <a:latin typeface="Segoe UI"/>
              </a:rPr>
              <a:t>Which display should this screen show?</a:t>
            </a:r>
          </a:p>
        </p:txBody>
      </p:sp>
      <p:sp>
        <p:nvSpPr>
          <p:cNvPr id="32" name="Rounded Rectangle 31"/>
          <p:cNvSpPr/>
          <p:nvPr/>
        </p:nvSpPr>
        <p:spPr>
          <a:xfrm>
            <a:off x="5425135" y="2377440"/>
            <a:ext cx="1389888" cy="1005840"/>
          </a:xfrm>
          <a:prstGeom prst="roundRect">
            <a:avLst>
              <a:gd name="adj" fmla="val 6000"/>
            </a:avLst>
          </a:prstGeom>
          <a:solidFill>
            <a:srgbClr val="FFFFFF"/>
          </a:solidFill>
          <a:ln w="1778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425135" y="2377440"/>
            <a:ext cx="1389888" cy="5486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516575" y="2688336"/>
            <a:ext cx="1207008" cy="219456"/>
          </a:xfrm>
          <a:prstGeom prst="rect">
            <a:avLst/>
          </a:prstGeom>
          <a:noFill/>
        </p:spPr>
        <p:txBody>
          <a:bodyPr wrap="square" lIns="0" rIns="0" tIns="0" bIns="0" anchor="t">
            <a:spAutoFit/>
          </a:bodyPr>
          <a:lstStyle/>
          <a:p>
            <a:pPr algn="ctr">
              <a:lnSpc>
                <a:spcPct val="100000"/>
              </a:lnSpc>
            </a:pPr>
            <a:r>
              <a:rPr sz="1050" b="1" i="0" lang="en-US">
                <a:solidFill>
                  <a:srgbClr val="0B3A5D"/>
                </a:solidFill>
                <a:latin typeface="Segoe UI"/>
              </a:rPr>
              <a:t>Live Ticker</a:t>
            </a:r>
          </a:p>
        </p:txBody>
      </p:sp>
      <p:sp>
        <p:nvSpPr>
          <p:cNvPr id="35" name="TextBox 34"/>
          <p:cNvSpPr txBox="1"/>
          <p:nvPr/>
        </p:nvSpPr>
        <p:spPr>
          <a:xfrm>
            <a:off x="5516575" y="2962656"/>
            <a:ext cx="1207008"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everything on site</a:t>
            </a:r>
          </a:p>
        </p:txBody>
      </p:sp>
      <p:sp>
        <p:nvSpPr>
          <p:cNvPr id="36" name="Rounded Rectangle 35"/>
          <p:cNvSpPr/>
          <p:nvPr/>
        </p:nvSpPr>
        <p:spPr>
          <a:xfrm>
            <a:off x="6961327" y="2377440"/>
            <a:ext cx="1389888" cy="1005840"/>
          </a:xfrm>
          <a:prstGeom prst="roundRect">
            <a:avLst>
              <a:gd name="adj" fmla="val 6000"/>
            </a:avLst>
          </a:prstGeom>
          <a:solidFill>
            <a:srgbClr val="FFFFFF"/>
          </a:solidFill>
          <a:ln w="17780">
            <a:solidFill>
              <a:srgbClr val="0B3A5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6961327" y="2377440"/>
            <a:ext cx="1389888" cy="5486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052767" y="2688336"/>
            <a:ext cx="1207008" cy="219456"/>
          </a:xfrm>
          <a:prstGeom prst="rect">
            <a:avLst/>
          </a:prstGeom>
          <a:noFill/>
        </p:spPr>
        <p:txBody>
          <a:bodyPr wrap="square" lIns="0" rIns="0" tIns="0" bIns="0" anchor="t">
            <a:spAutoFit/>
          </a:bodyPr>
          <a:lstStyle/>
          <a:p>
            <a:pPr algn="ctr">
              <a:lnSpc>
                <a:spcPct val="100000"/>
              </a:lnSpc>
            </a:pPr>
            <a:r>
              <a:rPr sz="1050" b="1" i="0" lang="en-US">
                <a:solidFill>
                  <a:srgbClr val="0B3A5D"/>
                </a:solidFill>
                <a:latin typeface="Segoe UI"/>
              </a:rPr>
              <a:t>Hall A</a:t>
            </a:r>
          </a:p>
        </p:txBody>
      </p:sp>
      <p:sp>
        <p:nvSpPr>
          <p:cNvPr id="39" name="TextBox 38"/>
          <p:cNvSpPr txBox="1"/>
          <p:nvPr/>
        </p:nvSpPr>
        <p:spPr>
          <a:xfrm>
            <a:off x="7052767" y="2962656"/>
            <a:ext cx="1207008"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room monitor</a:t>
            </a:r>
          </a:p>
        </p:txBody>
      </p:sp>
      <p:sp>
        <p:nvSpPr>
          <p:cNvPr id="40" name="Rounded Rectangle 39"/>
          <p:cNvSpPr/>
          <p:nvPr/>
        </p:nvSpPr>
        <p:spPr>
          <a:xfrm>
            <a:off x="8497519" y="2377440"/>
            <a:ext cx="1389888" cy="1005840"/>
          </a:xfrm>
          <a:prstGeom prst="roundRect">
            <a:avLst>
              <a:gd name="adj" fmla="val 6000"/>
            </a:avLst>
          </a:prstGeom>
          <a:solidFill>
            <a:srgbClr val="FFFFFF"/>
          </a:solidFill>
          <a:ln w="17780">
            <a:solidFill>
              <a:srgbClr val="0B3A5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8497519" y="2377440"/>
            <a:ext cx="1389888" cy="5486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8588959" y="2688336"/>
            <a:ext cx="1207008" cy="219456"/>
          </a:xfrm>
          <a:prstGeom prst="rect">
            <a:avLst/>
          </a:prstGeom>
          <a:noFill/>
        </p:spPr>
        <p:txBody>
          <a:bodyPr wrap="square" lIns="0" rIns="0" tIns="0" bIns="0" anchor="t">
            <a:spAutoFit/>
          </a:bodyPr>
          <a:lstStyle/>
          <a:p>
            <a:pPr algn="ctr">
              <a:lnSpc>
                <a:spcPct val="100000"/>
              </a:lnSpc>
            </a:pPr>
            <a:r>
              <a:rPr sz="1050" b="1" i="0" lang="en-US">
                <a:solidFill>
                  <a:srgbClr val="0B3A5D"/>
                </a:solidFill>
                <a:latin typeface="Segoe UI"/>
              </a:rPr>
              <a:t>Room 2</a:t>
            </a:r>
          </a:p>
        </p:txBody>
      </p:sp>
      <p:sp>
        <p:nvSpPr>
          <p:cNvPr id="43" name="TextBox 42"/>
          <p:cNvSpPr txBox="1"/>
          <p:nvPr/>
        </p:nvSpPr>
        <p:spPr>
          <a:xfrm>
            <a:off x="8588959" y="2962656"/>
            <a:ext cx="1207008"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room monitor</a:t>
            </a:r>
          </a:p>
        </p:txBody>
      </p:sp>
      <p:sp>
        <p:nvSpPr>
          <p:cNvPr id="44" name="Rounded Rectangle 43"/>
          <p:cNvSpPr/>
          <p:nvPr/>
        </p:nvSpPr>
        <p:spPr>
          <a:xfrm>
            <a:off x="10033711" y="2377440"/>
            <a:ext cx="1389888" cy="1005840"/>
          </a:xfrm>
          <a:prstGeom prst="roundRect">
            <a:avLst>
              <a:gd name="adj" fmla="val 6000"/>
            </a:avLst>
          </a:prstGeom>
          <a:solidFill>
            <a:srgbClr val="FFFFFF"/>
          </a:solidFill>
          <a:ln w="17780">
            <a:solidFill>
              <a:srgbClr val="0B3A5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10033711" y="2377440"/>
            <a:ext cx="1389888" cy="5486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10125151" y="2688336"/>
            <a:ext cx="1207008" cy="219456"/>
          </a:xfrm>
          <a:prstGeom prst="rect">
            <a:avLst/>
          </a:prstGeom>
          <a:noFill/>
        </p:spPr>
        <p:txBody>
          <a:bodyPr wrap="square" lIns="0" rIns="0" tIns="0" bIns="0" anchor="t">
            <a:spAutoFit/>
          </a:bodyPr>
          <a:lstStyle/>
          <a:p>
            <a:pPr algn="ctr">
              <a:lnSpc>
                <a:spcPct val="100000"/>
              </a:lnSpc>
            </a:pPr>
            <a:r>
              <a:rPr sz="1050" b="1" i="0" lang="en-US">
                <a:solidFill>
                  <a:srgbClr val="0B3A5D"/>
                </a:solidFill>
                <a:latin typeface="Segoe UI"/>
              </a:rPr>
              <a:t>Stage</a:t>
            </a:r>
          </a:p>
        </p:txBody>
      </p:sp>
      <p:sp>
        <p:nvSpPr>
          <p:cNvPr id="47" name="TextBox 46"/>
          <p:cNvSpPr txBox="1"/>
          <p:nvPr/>
        </p:nvSpPr>
        <p:spPr>
          <a:xfrm>
            <a:off x="10125151" y="2962656"/>
            <a:ext cx="1207008"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room monitor</a:t>
            </a:r>
          </a:p>
        </p:txBody>
      </p:sp>
      <p:sp>
        <p:nvSpPr>
          <p:cNvPr id="48" name="Rounded Rectangle 47"/>
          <p:cNvSpPr/>
          <p:nvPr/>
        </p:nvSpPr>
        <p:spPr>
          <a:xfrm>
            <a:off x="5425135" y="3584448"/>
            <a:ext cx="1068019"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5425135" y="3634740"/>
            <a:ext cx="1068019"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Set as default</a:t>
            </a:r>
          </a:p>
        </p:txBody>
      </p:sp>
      <p:sp>
        <p:nvSpPr>
          <p:cNvPr id="50" name="Rounded Rectangle 49"/>
          <p:cNvSpPr/>
          <p:nvPr/>
        </p:nvSpPr>
        <p:spPr>
          <a:xfrm>
            <a:off x="6741871" y="3584448"/>
            <a:ext cx="1011326"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41871" y="3634740"/>
            <a:ext cx="1011326"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Reset Default</a:t>
            </a:r>
          </a:p>
        </p:txBody>
      </p:sp>
      <p:sp>
        <p:nvSpPr>
          <p:cNvPr id="52" name="TextBox 51"/>
          <p:cNvSpPr txBox="1"/>
          <p:nvPr/>
        </p:nvSpPr>
        <p:spPr>
          <a:xfrm>
            <a:off x="5425135" y="3986784"/>
            <a:ext cx="5998464" cy="164592"/>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Next time, the remembered display starts after a short countdown.</a:t>
            </a:r>
          </a:p>
        </p:txBody>
      </p:sp>
      <p:sp>
        <p:nvSpPr>
          <p:cNvPr id="53" name="Oval 52"/>
          <p:cNvSpPr/>
          <p:nvPr/>
        </p:nvSpPr>
        <p:spPr>
          <a:xfrm>
            <a:off x="5159959" y="17830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5159959" y="18425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55" name="Oval 54"/>
          <p:cNvSpPr/>
          <p:nvPr/>
        </p:nvSpPr>
        <p:spPr>
          <a:xfrm>
            <a:off x="5159959"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5159959" y="28026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57" name="Oval 56"/>
          <p:cNvSpPr/>
          <p:nvPr/>
        </p:nvSpPr>
        <p:spPr>
          <a:xfrm>
            <a:off x="5159959" y="35478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5159959" y="36073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59" name="Rectangle 5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2" name="TextBox 6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memory works </a:t>
            </a:r>
            <a:r>
              <a:rPr sz="1000" b="1" i="0" lang="en-US">
                <a:solidFill>
                  <a:srgbClr val="2B3844"/>
                </a:solidFill>
                <a:latin typeface="Segoe UI"/>
              </a:rPr>
              <a:t>per device and per browser</a:t>
            </a:r>
            <a:r>
              <a:rPr sz="1000" b="0" i="0" lang="en-US">
                <a:solidFill>
                  <a:srgbClr val="2B3844"/>
                </a:solidFill>
                <a:latin typeface="Segoe UI"/>
              </a:rPr>
              <a:t> and lives only there – not on the server. Twenty devices remember twenty different displays: which is exactly the point.</a:t>
            </a:r>
          </a:p>
        </p:txBody>
      </p:sp>
      <p:sp>
        <p:nvSpPr>
          <p:cNvPr id="63" name="Rectangle 6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The monitor hub</a:t>
            </a:r>
          </a:p>
        </p:txBody>
      </p:sp>
      <p:sp>
        <p:nvSpPr>
          <p:cNvPr id="65" name="TextBox 6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14 / 22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3</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Continuous operation</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Set up once, running for days without intervention – even after a power cut.</a:t>
            </a:r>
          </a:p>
        </p:txBody>
      </p:sp>
      <p:sp>
        <p:nvSpPr>
          <p:cNvPr id="9" name="Rectangle 8"/>
          <p:cNvSpPr/>
          <p:nvPr/>
        </p:nvSpPr>
        <p:spPr>
          <a:xfrm>
            <a:off x="7434072" y="1783080"/>
            <a:ext cx="32004" cy="162763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Setting up autostart</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Why it keeps running offline</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Checklist before the set-up</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When something is wrong</a:t>
            </a:r>
          </a:p>
        </p:txBody>
      </p:sp>
      <p:sp>
        <p:nvSpPr>
          <p:cNvPr id="22" name="Rectangle 21"/>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3 · Continuous operation</a:t>
            </a:r>
          </a:p>
        </p:txBody>
      </p:sp>
      <p:sp>
        <p:nvSpPr>
          <p:cNvPr id="24" name="TextBox 2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15 / 22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Back on its own after a power cut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62225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622259"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The device boots</a:t>
            </a:r>
          </a:p>
        </p:txBody>
      </p:sp>
      <p:sp>
        <p:nvSpPr>
          <p:cNvPr id="11" name="TextBox 10"/>
          <p:cNvSpPr txBox="1"/>
          <p:nvPr/>
        </p:nvSpPr>
        <p:spPr>
          <a:xfrm>
            <a:off x="713232"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After a power cut or a restart, the computer behind the screen starts up again.</a:t>
            </a:r>
          </a:p>
        </p:txBody>
      </p:sp>
      <p:sp>
        <p:nvSpPr>
          <p:cNvPr id="12" name="Right Arrow 11"/>
          <p:cNvSpPr/>
          <p:nvPr/>
        </p:nvSpPr>
        <p:spPr>
          <a:xfrm>
            <a:off x="312564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3427399"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3427399"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4482731"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4482731"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3573703"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The browser starts with it</a:t>
            </a:r>
          </a:p>
        </p:txBody>
      </p:sp>
      <p:sp>
        <p:nvSpPr>
          <p:cNvPr id="18" name="TextBox 17"/>
          <p:cNvSpPr txBox="1"/>
          <p:nvPr/>
        </p:nvSpPr>
        <p:spPr>
          <a:xfrm>
            <a:off x="3573703"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An autostart entry opens the hub page in full screen – without anybody clicking anything.</a:t>
            </a:r>
          </a:p>
        </p:txBody>
      </p:sp>
      <p:sp>
        <p:nvSpPr>
          <p:cNvPr id="19" name="Right Arrow 18"/>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287871"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287871"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7343203"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3203"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6434175"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The hub remembers</a:t>
            </a:r>
          </a:p>
        </p:txBody>
      </p:sp>
      <p:sp>
        <p:nvSpPr>
          <p:cNvPr id="25" name="TextBox 24"/>
          <p:cNvSpPr txBox="1"/>
          <p:nvPr/>
        </p:nvSpPr>
        <p:spPr>
          <a:xfrm>
            <a:off x="6434175"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Thanks to </a:t>
            </a:r>
            <a:r>
              <a:rPr sz="950" b="1" i="0" lang="en-US">
                <a:solidFill>
                  <a:srgbClr val="3B4A57"/>
                </a:solidFill>
                <a:latin typeface="Segoe UI"/>
              </a:rPr>
              <a:t>“Set as default”</a:t>
            </a:r>
            <a:r>
              <a:rPr sz="950" b="0" i="0" lang="en-US">
                <a:solidFill>
                  <a:srgbClr val="3B4A57"/>
                </a:solidFill>
                <a:latin typeface="Segoe UI"/>
              </a:rPr>
              <a:t> the device knows its display and starts it after a short countdown.</a:t>
            </a:r>
          </a:p>
        </p:txBody>
      </p:sp>
      <p:sp>
        <p:nvSpPr>
          <p:cNvPr id="26" name="Right Arrow 25"/>
          <p:cNvSpPr/>
          <p:nvPr/>
        </p:nvSpPr>
        <p:spPr>
          <a:xfrm>
            <a:off x="8846591"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48343"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9148343"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1020367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20367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4</a:t>
            </a:r>
          </a:p>
        </p:txBody>
      </p:sp>
      <p:sp>
        <p:nvSpPr>
          <p:cNvPr id="31" name="TextBox 30"/>
          <p:cNvSpPr txBox="1"/>
          <p:nvPr/>
        </p:nvSpPr>
        <p:spPr>
          <a:xfrm>
            <a:off x="9294647"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The right room is back</a:t>
            </a:r>
          </a:p>
        </p:txBody>
      </p:sp>
      <p:sp>
        <p:nvSpPr>
          <p:cNvPr id="32" name="TextBox 31"/>
          <p:cNvSpPr txBox="1"/>
          <p:nvPr/>
        </p:nvSpPr>
        <p:spPr>
          <a:xfrm>
            <a:off x="9294647"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Nobody has to drive to the venue to reconfigure twenty screens.</a:t>
            </a:r>
          </a:p>
        </p:txBody>
      </p:sp>
      <p:sp>
        <p:nvSpPr>
          <p:cNvPr id="33" name="TextBox 32"/>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en-US">
                <a:solidFill>
                  <a:srgbClr val="6B7A88"/>
                </a:solidFill>
                <a:latin typeface="Segoe UI"/>
              </a:rPr>
              <a:t>Only the combination makes the installation truly unattended: the autostart brings the browser to the hub page, “Set as default” brings the right room from there.</a:t>
            </a:r>
          </a:p>
        </p:txBody>
      </p:sp>
      <p:sp>
        <p:nvSpPr>
          <p:cNvPr id="34" name="Rectangle 33"/>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7" name="TextBox 36"/>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Point the autostart at the </a:t>
            </a:r>
            <a:r>
              <a:rPr sz="1000" b="1" i="0" lang="en-US">
                <a:solidFill>
                  <a:srgbClr val="2B3844"/>
                </a:solidFill>
                <a:latin typeface="Segoe UI"/>
              </a:rPr>
              <a:t>hub page</a:t>
            </a:r>
            <a:r>
              <a:rPr sz="1000" b="0" i="0" lang="en-US">
                <a:solidFill>
                  <a:srgbClr val="2B3844"/>
                </a:solidFill>
                <a:latin typeface="Segoe UI"/>
              </a:rPr>
              <a:t>, not directly at a monitor page. The room can then be changed on the device later without touching the autostart.</a:t>
            </a:r>
          </a:p>
        </p:txBody>
      </p:sp>
      <p:sp>
        <p:nvSpPr>
          <p:cNvPr id="38" name="Rectangle 3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Continuous operation</a:t>
            </a:r>
          </a:p>
        </p:txBody>
      </p:sp>
      <p:sp>
        <p:nvSpPr>
          <p:cNvPr id="40" name="TextBox 3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16 / 22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Setting up autostart: Windows and Linux</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5300319" cy="237744"/>
          </a:xfrm>
          <a:prstGeom prst="rect">
            <a:avLst/>
          </a:prstGeom>
          <a:noFill/>
        </p:spPr>
        <p:txBody>
          <a:bodyPr wrap="square" lIns="0" rIns="0" tIns="0" bIns="0" anchor="t">
            <a:spAutoFit/>
          </a:bodyPr>
          <a:lstStyle/>
          <a:p>
            <a:pPr algn="l">
              <a:lnSpc>
                <a:spcPct val="100000"/>
              </a:lnSpc>
            </a:pPr>
            <a:r>
              <a:rPr sz="1400" b="1" i="0" lang="en-US">
                <a:solidFill>
                  <a:srgbClr val="0B3A5D"/>
                </a:solidFill>
                <a:latin typeface="Segoe UI"/>
              </a:rPr>
              <a:t>Windows</a:t>
            </a:r>
          </a:p>
        </p:txBody>
      </p:sp>
      <p:sp>
        <p:nvSpPr>
          <p:cNvPr id="7" name="TextBox 6"/>
          <p:cNvSpPr txBox="1"/>
          <p:nvPr/>
        </p:nvSpPr>
        <p:spPr>
          <a:xfrm>
            <a:off x="566928" y="1645920"/>
            <a:ext cx="5300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Save as </a:t>
            </a:r>
            <a:r>
              <a:rPr sz="1000" b="0" i="0" lang="en-US">
                <a:solidFill>
                  <a:srgbClr val="3B4A57"/>
                </a:solidFill>
                <a:latin typeface="Consolas"/>
              </a:rPr>
              <a:t>monitor.bat</a:t>
            </a:r>
            <a:r>
              <a:rPr sz="1000" b="0" i="0" lang="en-US">
                <a:solidFill>
                  <a:srgbClr val="3B4A57"/>
                </a:solidFill>
                <a:latin typeface="Segoe UI"/>
              </a:rPr>
              <a:t>, then press the Windows key + R, enter </a:t>
            </a:r>
            <a:r>
              <a:rPr sz="1000" b="0" i="0" lang="en-US">
                <a:solidFill>
                  <a:srgbClr val="3B4A57"/>
                </a:solidFill>
                <a:latin typeface="Consolas"/>
              </a:rPr>
              <a:t>shell:startup</a:t>
            </a:r>
            <a:r>
              <a:rPr sz="1000" b="0" i="0" lang="en-US">
                <a:solidFill>
                  <a:srgbClr val="3B4A57"/>
                </a:solidFill>
                <a:latin typeface="Segoe UI"/>
              </a:rPr>
              <a:t> and put the file into that folder.</a:t>
            </a:r>
          </a:p>
        </p:txBody>
      </p:sp>
      <p:sp>
        <p:nvSpPr>
          <p:cNvPr id="8" name="Rounded Rectangle 7"/>
          <p:cNvSpPr/>
          <p:nvPr/>
        </p:nvSpPr>
        <p:spPr>
          <a:xfrm>
            <a:off x="566928" y="2194560"/>
            <a:ext cx="5300319" cy="2065020"/>
          </a:xfrm>
          <a:prstGeom prst="roundRect">
            <a:avLst>
              <a:gd name="adj" fmla="val 3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694944" y="228600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@echo off</a:t>
            </a:r>
          </a:p>
        </p:txBody>
      </p:sp>
      <p:sp>
        <p:nvSpPr>
          <p:cNvPr id="10" name="TextBox 9"/>
          <p:cNvSpPr txBox="1"/>
          <p:nvPr/>
        </p:nvSpPr>
        <p:spPr>
          <a:xfrm>
            <a:off x="694944" y="2430780"/>
            <a:ext cx="5044287" cy="144780"/>
          </a:xfrm>
          <a:prstGeom prst="rect">
            <a:avLst/>
          </a:prstGeom>
          <a:noFill/>
        </p:spPr>
        <p:txBody>
          <a:bodyPr wrap="square" lIns="0" rIns="0" tIns="0" bIns="0" anchor="t">
            <a:spAutoFit/>
          </a:bodyPr>
          <a:lstStyle/>
          <a:p>
            <a:pPr algn="l">
              <a:lnSpc>
                <a:spcPct val="100000"/>
              </a:lnSpc>
            </a:pPr>
            <a:r>
              <a:rPr sz="750" b="0" i="0" lang="en-US">
                <a:solidFill>
                  <a:srgbClr val="7F9AB0"/>
                </a:solidFill>
                <a:latin typeface="Consolas"/>
              </a:rPr>
              <a:t>:: 1. open the hub page in the default browser</a:t>
            </a:r>
          </a:p>
        </p:txBody>
      </p:sp>
      <p:sp>
        <p:nvSpPr>
          <p:cNvPr id="11" name="TextBox 10"/>
          <p:cNvSpPr txBox="1"/>
          <p:nvPr/>
        </p:nvSpPr>
        <p:spPr>
          <a:xfrm>
            <a:off x="694944" y="257556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start "" "https://my-congress.com/displays"</a:t>
            </a:r>
          </a:p>
        </p:txBody>
      </p:sp>
      <p:sp>
        <p:nvSpPr>
          <p:cNvPr id="12" name="TextBox 11"/>
          <p:cNvSpPr txBox="1"/>
          <p:nvPr/>
        </p:nvSpPr>
        <p:spPr>
          <a:xfrm>
            <a:off x="694944" y="2720340"/>
            <a:ext cx="5044287" cy="144780"/>
          </a:xfrm>
          <a:prstGeom prst="rect">
            <a:avLst/>
          </a:prstGeom>
          <a:noFill/>
        </p:spPr>
        <p:txBody>
          <a:bodyPr wrap="square" lIns="0" rIns="0" tIns="0" bIns="0" anchor="t">
            <a:spAutoFit/>
          </a:bodyPr>
          <a:lstStyle/>
          <a:p>
            <a:pPr algn="l">
              <a:lnSpc>
                <a:spcPct val="100000"/>
              </a:lnSpc>
            </a:pPr>
          </a:p>
        </p:txBody>
      </p:sp>
      <p:sp>
        <p:nvSpPr>
          <p:cNvPr id="13" name="TextBox 12"/>
          <p:cNvSpPr txBox="1"/>
          <p:nvPr/>
        </p:nvSpPr>
        <p:spPr>
          <a:xfrm>
            <a:off x="694944" y="2865120"/>
            <a:ext cx="5044287" cy="144780"/>
          </a:xfrm>
          <a:prstGeom prst="rect">
            <a:avLst/>
          </a:prstGeom>
          <a:noFill/>
        </p:spPr>
        <p:txBody>
          <a:bodyPr wrap="square" lIns="0" rIns="0" tIns="0" bIns="0" anchor="t">
            <a:spAutoFit/>
          </a:bodyPr>
          <a:lstStyle/>
          <a:p>
            <a:pPr algn="l">
              <a:lnSpc>
                <a:spcPct val="100000"/>
              </a:lnSpc>
            </a:pPr>
            <a:r>
              <a:rPr sz="750" b="0" i="0" lang="en-US">
                <a:solidFill>
                  <a:srgbClr val="7F9AB0"/>
                </a:solidFill>
                <a:latin typeface="Consolas"/>
              </a:rPr>
              <a:t>:: 2. wait until the page has loaded</a:t>
            </a:r>
          </a:p>
        </p:txBody>
      </p:sp>
      <p:sp>
        <p:nvSpPr>
          <p:cNvPr id="14" name="TextBox 13"/>
          <p:cNvSpPr txBox="1"/>
          <p:nvPr/>
        </p:nvSpPr>
        <p:spPr>
          <a:xfrm>
            <a:off x="694944" y="300990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timeout /t 5 /nobreak &gt;nul</a:t>
            </a:r>
          </a:p>
        </p:txBody>
      </p:sp>
      <p:sp>
        <p:nvSpPr>
          <p:cNvPr id="15" name="TextBox 14"/>
          <p:cNvSpPr txBox="1"/>
          <p:nvPr/>
        </p:nvSpPr>
        <p:spPr>
          <a:xfrm>
            <a:off x="694944" y="3154680"/>
            <a:ext cx="5044287" cy="144780"/>
          </a:xfrm>
          <a:prstGeom prst="rect">
            <a:avLst/>
          </a:prstGeom>
          <a:noFill/>
        </p:spPr>
        <p:txBody>
          <a:bodyPr wrap="square" lIns="0" rIns="0" tIns="0" bIns="0" anchor="t">
            <a:spAutoFit/>
          </a:bodyPr>
          <a:lstStyle/>
          <a:p>
            <a:pPr algn="l">
              <a:lnSpc>
                <a:spcPct val="100000"/>
              </a:lnSpc>
            </a:pPr>
          </a:p>
        </p:txBody>
      </p:sp>
      <p:sp>
        <p:nvSpPr>
          <p:cNvPr id="16" name="TextBox 15"/>
          <p:cNvSpPr txBox="1"/>
          <p:nvPr/>
        </p:nvSpPr>
        <p:spPr>
          <a:xfrm>
            <a:off x="694944" y="3299460"/>
            <a:ext cx="5044287" cy="144780"/>
          </a:xfrm>
          <a:prstGeom prst="rect">
            <a:avLst/>
          </a:prstGeom>
          <a:noFill/>
        </p:spPr>
        <p:txBody>
          <a:bodyPr wrap="square" lIns="0" rIns="0" tIns="0" bIns="0" anchor="t">
            <a:spAutoFit/>
          </a:bodyPr>
          <a:lstStyle/>
          <a:p>
            <a:pPr algn="l">
              <a:lnSpc>
                <a:spcPct val="100000"/>
              </a:lnSpc>
            </a:pPr>
            <a:r>
              <a:rPr sz="750" b="0" i="0" lang="en-US">
                <a:solidFill>
                  <a:srgbClr val="7F9AB0"/>
                </a:solidFill>
                <a:latin typeface="Consolas"/>
              </a:rPr>
              <a:t>:: 3. send F11 - the browser switches to full screen</a:t>
            </a:r>
          </a:p>
        </p:txBody>
      </p:sp>
      <p:sp>
        <p:nvSpPr>
          <p:cNvPr id="17" name="TextBox 16"/>
          <p:cNvSpPr txBox="1"/>
          <p:nvPr/>
        </p:nvSpPr>
        <p:spPr>
          <a:xfrm>
            <a:off x="694944" y="344424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echo Set s = CreateObject("WScript.Shell") &gt; "%temp%\fs.vbs"</a:t>
            </a:r>
          </a:p>
        </p:txBody>
      </p:sp>
      <p:sp>
        <p:nvSpPr>
          <p:cNvPr id="18" name="TextBox 17"/>
          <p:cNvSpPr txBox="1"/>
          <p:nvPr/>
        </p:nvSpPr>
        <p:spPr>
          <a:xfrm>
            <a:off x="694944" y="358902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echo s.SendKeys "{F11}" &gt;&gt; "%temp%\fs.vbs"</a:t>
            </a:r>
          </a:p>
        </p:txBody>
      </p:sp>
      <p:sp>
        <p:nvSpPr>
          <p:cNvPr id="19" name="TextBox 18"/>
          <p:cNvSpPr txBox="1"/>
          <p:nvPr/>
        </p:nvSpPr>
        <p:spPr>
          <a:xfrm>
            <a:off x="694944" y="373380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wscript.exe "%temp%\fs.vbs"</a:t>
            </a:r>
          </a:p>
        </p:txBody>
      </p:sp>
      <p:sp>
        <p:nvSpPr>
          <p:cNvPr id="20" name="TextBox 19"/>
          <p:cNvSpPr txBox="1"/>
          <p:nvPr/>
        </p:nvSpPr>
        <p:spPr>
          <a:xfrm>
            <a:off x="694944" y="387858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del "%temp%\fs.vbs"</a:t>
            </a:r>
          </a:p>
        </p:txBody>
      </p:sp>
      <p:sp>
        <p:nvSpPr>
          <p:cNvPr id="21" name="TextBox 20"/>
          <p:cNvSpPr txBox="1"/>
          <p:nvPr/>
        </p:nvSpPr>
        <p:spPr>
          <a:xfrm>
            <a:off x="694944" y="402336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exit</a:t>
            </a:r>
          </a:p>
        </p:txBody>
      </p:sp>
      <p:sp>
        <p:nvSpPr>
          <p:cNvPr id="22" name="TextBox 21"/>
          <p:cNvSpPr txBox="1"/>
          <p:nvPr/>
        </p:nvSpPr>
        <p:spPr>
          <a:xfrm>
            <a:off x="566928" y="4387596"/>
            <a:ext cx="5300319" cy="457200"/>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More reliable if Chrome or Edge is installed – then the F11 detour is not needed at all:</a:t>
            </a:r>
          </a:p>
        </p:txBody>
      </p:sp>
      <p:sp>
        <p:nvSpPr>
          <p:cNvPr id="23" name="Rounded Rectangle 22"/>
          <p:cNvSpPr/>
          <p:nvPr/>
        </p:nvSpPr>
        <p:spPr>
          <a:xfrm>
            <a:off x="566928" y="4735068"/>
            <a:ext cx="5300319" cy="453136"/>
          </a:xfrm>
          <a:prstGeom prst="roundRect">
            <a:avLst>
              <a:gd name="adj" fmla="val 3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94944" y="4826508"/>
            <a:ext cx="5044287" cy="135128"/>
          </a:xfrm>
          <a:prstGeom prst="rect">
            <a:avLst/>
          </a:prstGeom>
          <a:noFill/>
        </p:spPr>
        <p:txBody>
          <a:bodyPr wrap="square" lIns="0" rIns="0" tIns="0" bIns="0" anchor="t">
            <a:spAutoFit/>
          </a:bodyPr>
          <a:lstStyle/>
          <a:p>
            <a:pPr algn="l">
              <a:lnSpc>
                <a:spcPct val="100000"/>
              </a:lnSpc>
            </a:pPr>
            <a:r>
              <a:rPr sz="700" b="0" i="0" lang="en-US">
                <a:solidFill>
                  <a:srgbClr val="9CDCFE"/>
                </a:solidFill>
                <a:latin typeface="Consolas"/>
              </a:rPr>
              <a:t>start msedge --kiosk "https://my-congress.com/displays"</a:t>
            </a:r>
          </a:p>
        </p:txBody>
      </p:sp>
      <p:sp>
        <p:nvSpPr>
          <p:cNvPr id="25" name="TextBox 24"/>
          <p:cNvSpPr txBox="1"/>
          <p:nvPr/>
        </p:nvSpPr>
        <p:spPr>
          <a:xfrm>
            <a:off x="694944" y="4961636"/>
            <a:ext cx="5044287" cy="135128"/>
          </a:xfrm>
          <a:prstGeom prst="rect">
            <a:avLst/>
          </a:prstGeom>
          <a:noFill/>
        </p:spPr>
        <p:txBody>
          <a:bodyPr wrap="square" lIns="0" rIns="0" tIns="0" bIns="0" anchor="t">
            <a:spAutoFit/>
          </a:bodyPr>
          <a:lstStyle/>
          <a:p>
            <a:pPr algn="l">
              <a:lnSpc>
                <a:spcPct val="100000"/>
              </a:lnSpc>
            </a:pPr>
            <a:r>
              <a:rPr sz="700" b="0" i="0" lang="en-US">
                <a:solidFill>
                  <a:srgbClr val="9CDCFE"/>
                </a:solidFill>
                <a:latin typeface="Consolas"/>
              </a:rPr>
              <a:t>  --edge-kiosk-type=fullscreen</a:t>
            </a:r>
          </a:p>
        </p:txBody>
      </p:sp>
      <p:sp>
        <p:nvSpPr>
          <p:cNvPr id="26" name="TextBox 25"/>
          <p:cNvSpPr txBox="1"/>
          <p:nvPr/>
        </p:nvSpPr>
        <p:spPr>
          <a:xfrm>
            <a:off x="6324447" y="1353312"/>
            <a:ext cx="5300319" cy="237744"/>
          </a:xfrm>
          <a:prstGeom prst="rect">
            <a:avLst/>
          </a:prstGeom>
          <a:noFill/>
        </p:spPr>
        <p:txBody>
          <a:bodyPr wrap="square" lIns="0" rIns="0" tIns="0" bIns="0" anchor="t">
            <a:spAutoFit/>
          </a:bodyPr>
          <a:lstStyle/>
          <a:p>
            <a:pPr algn="l">
              <a:lnSpc>
                <a:spcPct val="100000"/>
              </a:lnSpc>
            </a:pPr>
            <a:r>
              <a:rPr sz="1400" b="1" i="0" lang="en-US">
                <a:solidFill>
                  <a:srgbClr val="0B3A5D"/>
                </a:solidFill>
                <a:latin typeface="Segoe UI"/>
              </a:rPr>
              <a:t>Linux</a:t>
            </a:r>
          </a:p>
        </p:txBody>
      </p:sp>
      <p:sp>
        <p:nvSpPr>
          <p:cNvPr id="27" name="TextBox 26"/>
          <p:cNvSpPr txBox="1"/>
          <p:nvPr/>
        </p:nvSpPr>
        <p:spPr>
          <a:xfrm>
            <a:off x="6324447" y="1645920"/>
            <a:ext cx="53003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Create as </a:t>
            </a:r>
            <a:r>
              <a:rPr sz="1000" b="0" i="0" lang="en-US">
                <a:solidFill>
                  <a:srgbClr val="3B4A57"/>
                </a:solidFill>
                <a:latin typeface="Consolas"/>
              </a:rPr>
              <a:t>~/.config/autostart/monitor.desktop</a:t>
            </a:r>
            <a:r>
              <a:rPr sz="1000" b="0" i="0" lang="en-US">
                <a:solidFill>
                  <a:srgbClr val="3B4A57"/>
                </a:solidFill>
                <a:latin typeface="Segoe UI"/>
              </a:rPr>
              <a:t>. Works on Raspberry Pi OS and most desktop systems.</a:t>
            </a:r>
          </a:p>
        </p:txBody>
      </p:sp>
      <p:sp>
        <p:nvSpPr>
          <p:cNvPr id="28" name="Rounded Rectangle 27"/>
          <p:cNvSpPr/>
          <p:nvPr/>
        </p:nvSpPr>
        <p:spPr>
          <a:xfrm>
            <a:off x="6324447" y="2194560"/>
            <a:ext cx="5300319" cy="1196340"/>
          </a:xfrm>
          <a:prstGeom prst="roundRect">
            <a:avLst>
              <a:gd name="adj" fmla="val 3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6452463" y="228600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[Desktop Entry]</a:t>
            </a:r>
          </a:p>
        </p:txBody>
      </p:sp>
      <p:sp>
        <p:nvSpPr>
          <p:cNvPr id="30" name="TextBox 29"/>
          <p:cNvSpPr txBox="1"/>
          <p:nvPr/>
        </p:nvSpPr>
        <p:spPr>
          <a:xfrm>
            <a:off x="6452463" y="243078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Type=Application</a:t>
            </a:r>
          </a:p>
        </p:txBody>
      </p:sp>
      <p:sp>
        <p:nvSpPr>
          <p:cNvPr id="31" name="TextBox 30"/>
          <p:cNvSpPr txBox="1"/>
          <p:nvPr/>
        </p:nvSpPr>
        <p:spPr>
          <a:xfrm>
            <a:off x="6452463" y="257556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Name=Room monitor</a:t>
            </a:r>
          </a:p>
        </p:txBody>
      </p:sp>
      <p:sp>
        <p:nvSpPr>
          <p:cNvPr id="32" name="TextBox 31"/>
          <p:cNvSpPr txBox="1"/>
          <p:nvPr/>
        </p:nvSpPr>
        <p:spPr>
          <a:xfrm>
            <a:off x="6452463" y="272034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Exec=chromium-browser --kiosk --noerrdialogs</a:t>
            </a:r>
          </a:p>
        </p:txBody>
      </p:sp>
      <p:sp>
        <p:nvSpPr>
          <p:cNvPr id="33" name="TextBox 32"/>
          <p:cNvSpPr txBox="1"/>
          <p:nvPr/>
        </p:nvSpPr>
        <p:spPr>
          <a:xfrm>
            <a:off x="6452463" y="286512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  --disable-infobars</a:t>
            </a:r>
          </a:p>
        </p:txBody>
      </p:sp>
      <p:sp>
        <p:nvSpPr>
          <p:cNvPr id="34" name="TextBox 33"/>
          <p:cNvSpPr txBox="1"/>
          <p:nvPr/>
        </p:nvSpPr>
        <p:spPr>
          <a:xfrm>
            <a:off x="6452463" y="300990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  https://my-congress.com/displays</a:t>
            </a:r>
          </a:p>
        </p:txBody>
      </p:sp>
      <p:sp>
        <p:nvSpPr>
          <p:cNvPr id="35" name="TextBox 34"/>
          <p:cNvSpPr txBox="1"/>
          <p:nvPr/>
        </p:nvSpPr>
        <p:spPr>
          <a:xfrm>
            <a:off x="6452463" y="3154680"/>
            <a:ext cx="5044287" cy="144780"/>
          </a:xfrm>
          <a:prstGeom prst="rect">
            <a:avLst/>
          </a:prstGeom>
          <a:noFill/>
        </p:spPr>
        <p:txBody>
          <a:bodyPr wrap="square" lIns="0" rIns="0" tIns="0" bIns="0" anchor="t">
            <a:spAutoFit/>
          </a:bodyPr>
          <a:lstStyle/>
          <a:p>
            <a:pPr algn="l">
              <a:lnSpc>
                <a:spcPct val="100000"/>
              </a:lnSpc>
            </a:pPr>
            <a:r>
              <a:rPr sz="750" b="0" i="0" lang="en-US">
                <a:solidFill>
                  <a:srgbClr val="9CDCFE"/>
                </a:solidFill>
                <a:latin typeface="Consolas"/>
              </a:rPr>
              <a:t>X-GNOME-Autostart-enabled=true</a:t>
            </a:r>
          </a:p>
        </p:txBody>
      </p:sp>
      <p:sp>
        <p:nvSpPr>
          <p:cNvPr id="36" name="TextBox 35"/>
          <p:cNvSpPr txBox="1"/>
          <p:nvPr/>
        </p:nvSpPr>
        <p:spPr>
          <a:xfrm>
            <a:off x="6324447" y="3518916"/>
            <a:ext cx="5300319" cy="457200"/>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So the screen does not go dark, add this to the autostart file or to </a:t>
            </a:r>
            <a:r>
              <a:rPr sz="950" b="0" i="0" lang="en-US">
                <a:solidFill>
                  <a:srgbClr val="6B7A88"/>
                </a:solidFill>
                <a:latin typeface="Consolas"/>
              </a:rPr>
              <a:t>~/.xprofile</a:t>
            </a:r>
            <a:r>
              <a:rPr sz="950" b="0" i="0" lang="en-US">
                <a:solidFill>
                  <a:srgbClr val="6B7A88"/>
                </a:solidFill>
                <a:latin typeface="Segoe UI"/>
              </a:rPr>
              <a:t>:</a:t>
            </a:r>
          </a:p>
        </p:txBody>
      </p:sp>
      <p:sp>
        <p:nvSpPr>
          <p:cNvPr id="37" name="Rounded Rectangle 36"/>
          <p:cNvSpPr/>
          <p:nvPr/>
        </p:nvSpPr>
        <p:spPr>
          <a:xfrm>
            <a:off x="6324447" y="3866388"/>
            <a:ext cx="5300319" cy="588264"/>
          </a:xfrm>
          <a:prstGeom prst="roundRect">
            <a:avLst>
              <a:gd name="adj" fmla="val 3000"/>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452463" y="3957828"/>
            <a:ext cx="5044287" cy="135128"/>
          </a:xfrm>
          <a:prstGeom prst="rect">
            <a:avLst/>
          </a:prstGeom>
          <a:noFill/>
        </p:spPr>
        <p:txBody>
          <a:bodyPr wrap="square" lIns="0" rIns="0" tIns="0" bIns="0" anchor="t">
            <a:spAutoFit/>
          </a:bodyPr>
          <a:lstStyle/>
          <a:p>
            <a:pPr algn="l">
              <a:lnSpc>
                <a:spcPct val="100000"/>
              </a:lnSpc>
            </a:pPr>
            <a:r>
              <a:rPr sz="700" b="0" i="0" lang="en-US">
                <a:solidFill>
                  <a:srgbClr val="9CDCFE"/>
                </a:solidFill>
                <a:latin typeface="Consolas"/>
              </a:rPr>
              <a:t>xset s off</a:t>
            </a:r>
          </a:p>
        </p:txBody>
      </p:sp>
      <p:sp>
        <p:nvSpPr>
          <p:cNvPr id="39" name="TextBox 38"/>
          <p:cNvSpPr txBox="1"/>
          <p:nvPr/>
        </p:nvSpPr>
        <p:spPr>
          <a:xfrm>
            <a:off x="6452463" y="4092956"/>
            <a:ext cx="5044287" cy="135128"/>
          </a:xfrm>
          <a:prstGeom prst="rect">
            <a:avLst/>
          </a:prstGeom>
          <a:noFill/>
        </p:spPr>
        <p:txBody>
          <a:bodyPr wrap="square" lIns="0" rIns="0" tIns="0" bIns="0" anchor="t">
            <a:spAutoFit/>
          </a:bodyPr>
          <a:lstStyle/>
          <a:p>
            <a:pPr algn="l">
              <a:lnSpc>
                <a:spcPct val="100000"/>
              </a:lnSpc>
            </a:pPr>
            <a:r>
              <a:rPr sz="700" b="0" i="0" lang="en-US">
                <a:solidFill>
                  <a:srgbClr val="9CDCFE"/>
                </a:solidFill>
                <a:latin typeface="Consolas"/>
              </a:rPr>
              <a:t>xset -dpms</a:t>
            </a:r>
          </a:p>
        </p:txBody>
      </p:sp>
      <p:sp>
        <p:nvSpPr>
          <p:cNvPr id="40" name="TextBox 39"/>
          <p:cNvSpPr txBox="1"/>
          <p:nvPr/>
        </p:nvSpPr>
        <p:spPr>
          <a:xfrm>
            <a:off x="6452463" y="4228084"/>
            <a:ext cx="5044287" cy="135128"/>
          </a:xfrm>
          <a:prstGeom prst="rect">
            <a:avLst/>
          </a:prstGeom>
          <a:noFill/>
        </p:spPr>
        <p:txBody>
          <a:bodyPr wrap="square" lIns="0" rIns="0" tIns="0" bIns="0" anchor="t">
            <a:spAutoFit/>
          </a:bodyPr>
          <a:lstStyle/>
          <a:p>
            <a:pPr algn="l">
              <a:lnSpc>
                <a:spcPct val="100000"/>
              </a:lnSpc>
            </a:pPr>
            <a:r>
              <a:rPr sz="700" b="0" i="0" lang="en-US">
                <a:solidFill>
                  <a:srgbClr val="9CDCFE"/>
                </a:solidFill>
                <a:latin typeface="Consolas"/>
              </a:rPr>
              <a:t>xset s noblank</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Continuous operation</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17 / 22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Setting up autostart: Android with Fully Kiosk Browser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4101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Install and open </a:t>
            </a:r>
            <a:r>
              <a:rPr sz="1150" b="1" i="0" lang="en-US">
                <a:solidFill>
                  <a:srgbClr val="25333F"/>
                </a:solidFill>
                <a:latin typeface="Segoe UI"/>
              </a:rPr>
              <a:t>Fully Kiosk Browser</a:t>
            </a:r>
            <a:r>
              <a:rPr sz="1150" b="0" i="0" lang="en-US">
                <a:solidFill>
                  <a:srgbClr val="25333F"/>
                </a:solidFill>
                <a:latin typeface="Segoe UI"/>
              </a:rPr>
              <a:t>.</a:t>
            </a:r>
          </a:p>
        </p:txBody>
      </p:sp>
      <p:sp>
        <p:nvSpPr>
          <p:cNvPr id="9" name="TextBox 8"/>
          <p:cNvSpPr txBox="1"/>
          <p:nvPr/>
        </p:nvSpPr>
        <p:spPr>
          <a:xfrm>
            <a:off x="950976" y="1577213"/>
            <a:ext cx="44101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free edition is enough for continuous operation.</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1959737"/>
            <a:ext cx="44101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Under </a:t>
            </a:r>
            <a:r>
              <a:rPr sz="1150" b="1" i="0" lang="en-US">
                <a:solidFill>
                  <a:srgbClr val="25333F"/>
                </a:solidFill>
                <a:latin typeface="Segoe UI"/>
              </a:rPr>
              <a:t>Web Content Settings</a:t>
            </a:r>
            <a:r>
              <a:rPr sz="1150" b="0" i="0" lang="en-US">
                <a:solidFill>
                  <a:srgbClr val="25333F"/>
                </a:solidFill>
                <a:latin typeface="Segoe UI"/>
              </a:rPr>
              <a:t>, enter the address of your hub page as the </a:t>
            </a:r>
            <a:r>
              <a:rPr sz="1150" b="1" i="0" lang="en-US">
                <a:solidFill>
                  <a:srgbClr val="25333F"/>
                </a:solidFill>
                <a:latin typeface="Segoe UI"/>
              </a:rPr>
              <a:t>Start URL</a:t>
            </a:r>
            <a:r>
              <a:rPr sz="1150" b="0" i="0" lang="en-US">
                <a:solidFill>
                  <a:srgbClr val="25333F"/>
                </a:solidFill>
                <a:latin typeface="Segoe UI"/>
              </a:rPr>
              <a:t>.</a:t>
            </a:r>
          </a:p>
        </p:txBody>
      </p:sp>
      <p:sp>
        <p:nvSpPr>
          <p:cNvPr id="13" name="Oval 12"/>
          <p:cNvSpPr/>
          <p:nvPr/>
        </p:nvSpPr>
        <p:spPr>
          <a:xfrm>
            <a:off x="566928" y="25629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6041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553843"/>
            <a:ext cx="44101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Under </a:t>
            </a:r>
            <a:r>
              <a:rPr sz="1150" b="1" i="0" lang="en-US">
                <a:solidFill>
                  <a:srgbClr val="25333F"/>
                </a:solidFill>
                <a:latin typeface="Segoe UI"/>
              </a:rPr>
              <a:t>Device Management</a:t>
            </a:r>
            <a:r>
              <a:rPr sz="1150" b="0" i="0" lang="en-US">
                <a:solidFill>
                  <a:srgbClr val="25333F"/>
                </a:solidFill>
                <a:latin typeface="Segoe UI"/>
              </a:rPr>
              <a:t>, switch on </a:t>
            </a:r>
            <a:r>
              <a:rPr sz="1150" b="1" i="0" lang="en-US">
                <a:solidFill>
                  <a:srgbClr val="25333F"/>
                </a:solidFill>
                <a:latin typeface="Segoe UI"/>
              </a:rPr>
              <a:t>Keep Screen On</a:t>
            </a:r>
            <a:r>
              <a:rPr sz="1150" b="0" i="0" lang="en-US">
                <a:solidFill>
                  <a:srgbClr val="25333F"/>
                </a:solidFill>
                <a:latin typeface="Segoe UI"/>
              </a:rPr>
              <a:t> and </a:t>
            </a:r>
            <a:r>
              <a:rPr sz="1150" b="1" i="0" lang="en-US">
                <a:solidFill>
                  <a:srgbClr val="25333F"/>
                </a:solidFill>
                <a:latin typeface="Segoe UI"/>
              </a:rPr>
              <a:t>Launch on Boot</a:t>
            </a:r>
            <a:r>
              <a:rPr sz="1150" b="0" i="0" lang="en-US">
                <a:solidFill>
                  <a:srgbClr val="25333F"/>
                </a:solidFill>
                <a:latin typeface="Segoe UI"/>
              </a:rPr>
              <a:t>.</a:t>
            </a:r>
          </a:p>
        </p:txBody>
      </p:sp>
      <p:sp>
        <p:nvSpPr>
          <p:cNvPr id="16" name="TextBox 15"/>
          <p:cNvSpPr txBox="1"/>
          <p:nvPr/>
        </p:nvSpPr>
        <p:spPr>
          <a:xfrm>
            <a:off x="950976" y="2955925"/>
            <a:ext cx="44101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screen then stays on, and the app starts by itself after every restart.</a:t>
            </a:r>
          </a:p>
        </p:txBody>
      </p:sp>
      <p:sp>
        <p:nvSpPr>
          <p:cNvPr id="17" name="Oval 16"/>
          <p:cNvSpPr/>
          <p:nvPr/>
        </p:nvSpPr>
        <p:spPr>
          <a:xfrm>
            <a:off x="566928" y="334759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8874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338449"/>
            <a:ext cx="44101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Optionally enable </a:t>
            </a:r>
            <a:r>
              <a:rPr sz="1150" b="1" i="0" lang="en-US">
                <a:solidFill>
                  <a:srgbClr val="25333F"/>
                </a:solidFill>
                <a:latin typeface="Segoe UI"/>
              </a:rPr>
              <a:t>Kiosk Mode</a:t>
            </a:r>
            <a:r>
              <a:rPr sz="1150" b="0" i="0" lang="en-US">
                <a:solidFill>
                  <a:srgbClr val="25333F"/>
                </a:solidFill>
                <a:latin typeface="Segoe UI"/>
              </a:rPr>
              <a:t> so the display cannot be left by accident.</a:t>
            </a:r>
          </a:p>
        </p:txBody>
      </p:sp>
      <p:sp>
        <p:nvSpPr>
          <p:cNvPr id="20" name="Oval 19"/>
          <p:cNvSpPr/>
          <p:nvPr/>
        </p:nvSpPr>
        <p:spPr>
          <a:xfrm>
            <a:off x="566928" y="394169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982847"/>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932555"/>
            <a:ext cx="44101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Restart the app once, pick the room on the hub and tap </a:t>
            </a:r>
            <a:r>
              <a:rPr sz="1150" b="1" i="0" lang="en-US">
                <a:solidFill>
                  <a:srgbClr val="25333F"/>
                </a:solidFill>
                <a:latin typeface="Segoe UI"/>
              </a:rPr>
              <a:t>“Set as default”</a:t>
            </a:r>
            <a:r>
              <a:rPr sz="1150" b="0" i="0" lang="en-US">
                <a:solidFill>
                  <a:srgbClr val="25333F"/>
                </a:solidFill>
                <a:latin typeface="Segoe UI"/>
              </a:rPr>
              <a:t>.</a:t>
            </a:r>
          </a:p>
        </p:txBody>
      </p:sp>
      <p:sp>
        <p:nvSpPr>
          <p:cNvPr id="23" name="TextBox 22"/>
          <p:cNvSpPr txBox="1"/>
          <p:nvPr/>
        </p:nvSpPr>
        <p:spPr>
          <a:xfrm>
            <a:off x="950976" y="4334637"/>
            <a:ext cx="44101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From now on the device finds its way back to its room after every restart.</a:t>
            </a:r>
          </a:p>
        </p:txBody>
      </p:sp>
      <p:sp>
        <p:nvSpPr>
          <p:cNvPr id="24" name="Rectangle 23"/>
          <p:cNvSpPr/>
          <p:nvPr/>
        </p:nvSpPr>
        <p:spPr>
          <a:xfrm>
            <a:off x="5772607" y="1353312"/>
            <a:ext cx="5852160" cy="301752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772607" y="1353312"/>
            <a:ext cx="5852160" cy="329184"/>
          </a:xfrm>
          <a:prstGeom prst="rect">
            <a:avLst/>
          </a:prstGeom>
          <a:solidFill>
            <a:srgbClr val="2C3E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900623" y="1444752"/>
            <a:ext cx="5577840" cy="182880"/>
          </a:xfrm>
          <a:prstGeom prst="rect">
            <a:avLst/>
          </a:prstGeom>
          <a:noFill/>
        </p:spPr>
        <p:txBody>
          <a:bodyPr wrap="square" lIns="0" rIns="0" tIns="0" bIns="0" anchor="t">
            <a:spAutoFit/>
          </a:bodyPr>
          <a:lstStyle/>
          <a:p>
            <a:pPr algn="l">
              <a:lnSpc>
                <a:spcPct val="100000"/>
              </a:lnSpc>
            </a:pPr>
            <a:r>
              <a:rPr sz="900" b="1" i="0" lang="en-US">
                <a:solidFill>
                  <a:srgbClr val="FFFFFF"/>
                </a:solidFill>
                <a:latin typeface="Segoe UI"/>
              </a:rPr>
              <a:t>Fully Kiosk Browser · Settings</a:t>
            </a:r>
          </a:p>
        </p:txBody>
      </p:sp>
      <p:sp>
        <p:nvSpPr>
          <p:cNvPr id="27" name="Rectangle 26"/>
          <p:cNvSpPr/>
          <p:nvPr/>
        </p:nvSpPr>
        <p:spPr>
          <a:xfrm>
            <a:off x="5772607" y="1755648"/>
            <a:ext cx="5852160" cy="201168"/>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900623" y="1787652"/>
            <a:ext cx="5577840" cy="164592"/>
          </a:xfrm>
          <a:prstGeom prst="rect">
            <a:avLst/>
          </a:prstGeom>
          <a:noFill/>
        </p:spPr>
        <p:txBody>
          <a:bodyPr wrap="square" lIns="0" rIns="0" tIns="0" bIns="0" anchor="t">
            <a:spAutoFit/>
          </a:bodyPr>
          <a:lstStyle/>
          <a:p>
            <a:pPr algn="l">
              <a:lnSpc>
                <a:spcPct val="100000"/>
              </a:lnSpc>
            </a:pPr>
            <a:r>
              <a:rPr sz="700" b="1" i="0" lang="en-US">
                <a:solidFill>
                  <a:srgbClr val="2271B1"/>
                </a:solidFill>
                <a:latin typeface="Segoe UI"/>
              </a:rPr>
              <a:t>WEB CONTENT SETTINGS</a:t>
            </a:r>
          </a:p>
        </p:txBody>
      </p:sp>
      <p:sp>
        <p:nvSpPr>
          <p:cNvPr id="29" name="TextBox 28"/>
          <p:cNvSpPr txBox="1"/>
          <p:nvPr/>
        </p:nvSpPr>
        <p:spPr>
          <a:xfrm>
            <a:off x="5900623" y="2029968"/>
            <a:ext cx="1828800" cy="146304"/>
          </a:xfrm>
          <a:prstGeom prst="rect">
            <a:avLst/>
          </a:prstGeom>
          <a:noFill/>
        </p:spPr>
        <p:txBody>
          <a:bodyPr wrap="square" lIns="0" rIns="0" tIns="0" bIns="0" anchor="t">
            <a:spAutoFit/>
          </a:bodyPr>
          <a:lstStyle/>
          <a:p>
            <a:pPr algn="l">
              <a:lnSpc>
                <a:spcPct val="100000"/>
              </a:lnSpc>
            </a:pPr>
            <a:r>
              <a:rPr sz="850" b="1" i="0" lang="en-US">
                <a:solidFill>
                  <a:srgbClr val="1F2933"/>
                </a:solidFill>
                <a:latin typeface="Segoe UI"/>
              </a:rPr>
              <a:t>Start URL</a:t>
            </a:r>
          </a:p>
        </p:txBody>
      </p:sp>
      <p:sp>
        <p:nvSpPr>
          <p:cNvPr id="30" name="Rectangle 29"/>
          <p:cNvSpPr/>
          <p:nvPr/>
        </p:nvSpPr>
        <p:spPr>
          <a:xfrm>
            <a:off x="5900623" y="2212848"/>
            <a:ext cx="5596128" cy="237744"/>
          </a:xfrm>
          <a:prstGeom prst="rect">
            <a:avLst/>
          </a:prstGeom>
          <a:solidFill>
            <a:srgbClr val="F7FAFC"/>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992063" y="2263140"/>
            <a:ext cx="5413248" cy="164592"/>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Consolas"/>
              </a:rPr>
              <a:t>https://my-congress.com/displays</a:t>
            </a:r>
          </a:p>
        </p:txBody>
      </p:sp>
      <p:sp>
        <p:nvSpPr>
          <p:cNvPr id="32" name="Rectangle 31"/>
          <p:cNvSpPr/>
          <p:nvPr/>
        </p:nvSpPr>
        <p:spPr>
          <a:xfrm>
            <a:off x="5772607" y="2596896"/>
            <a:ext cx="5852160" cy="201168"/>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900623" y="2628900"/>
            <a:ext cx="5577840" cy="164592"/>
          </a:xfrm>
          <a:prstGeom prst="rect">
            <a:avLst/>
          </a:prstGeom>
          <a:noFill/>
        </p:spPr>
        <p:txBody>
          <a:bodyPr wrap="square" lIns="0" rIns="0" tIns="0" bIns="0" anchor="t">
            <a:spAutoFit/>
          </a:bodyPr>
          <a:lstStyle/>
          <a:p>
            <a:pPr algn="l">
              <a:lnSpc>
                <a:spcPct val="100000"/>
              </a:lnSpc>
            </a:pPr>
            <a:r>
              <a:rPr sz="700" b="1" i="0" lang="en-US">
                <a:solidFill>
                  <a:srgbClr val="2271B1"/>
                </a:solidFill>
                <a:latin typeface="Segoe UI"/>
              </a:rPr>
              <a:t>DEVICE MANAGEMENT</a:t>
            </a:r>
          </a:p>
        </p:txBody>
      </p:sp>
      <p:sp>
        <p:nvSpPr>
          <p:cNvPr id="34" name="TextBox 33"/>
          <p:cNvSpPr txBox="1"/>
          <p:nvPr/>
        </p:nvSpPr>
        <p:spPr>
          <a:xfrm>
            <a:off x="5900623" y="2889504"/>
            <a:ext cx="5212080" cy="146304"/>
          </a:xfrm>
          <a:prstGeom prst="rect">
            <a:avLst/>
          </a:prstGeom>
          <a:noFill/>
        </p:spPr>
        <p:txBody>
          <a:bodyPr wrap="square" lIns="0" rIns="0" tIns="0" bIns="0" anchor="t">
            <a:spAutoFit/>
          </a:bodyPr>
          <a:lstStyle/>
          <a:p>
            <a:pPr algn="l">
              <a:lnSpc>
                <a:spcPct val="100000"/>
              </a:lnSpc>
            </a:pPr>
            <a:r>
              <a:rPr sz="850" b="1" i="0" lang="en-US">
                <a:solidFill>
                  <a:srgbClr val="1F2933"/>
                </a:solidFill>
                <a:latin typeface="Segoe UI"/>
              </a:rPr>
              <a:t>Keep Screen On</a:t>
            </a:r>
          </a:p>
        </p:txBody>
      </p:sp>
      <p:sp>
        <p:nvSpPr>
          <p:cNvPr id="35" name="TextBox 34"/>
          <p:cNvSpPr txBox="1"/>
          <p:nvPr/>
        </p:nvSpPr>
        <p:spPr>
          <a:xfrm>
            <a:off x="5900623" y="3044952"/>
            <a:ext cx="5212080" cy="128016"/>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the screen stays on</a:t>
            </a:r>
          </a:p>
        </p:txBody>
      </p:sp>
      <p:sp>
        <p:nvSpPr>
          <p:cNvPr id="36" name="Rounded Rectangle 35"/>
          <p:cNvSpPr/>
          <p:nvPr/>
        </p:nvSpPr>
        <p:spPr>
          <a:xfrm>
            <a:off x="11204143" y="2926080"/>
            <a:ext cx="274320" cy="146304"/>
          </a:xfrm>
          <a:prstGeom prst="roundRect">
            <a:avLst>
              <a:gd name="adj" fmla="val 50000"/>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Oval 36"/>
          <p:cNvSpPr/>
          <p:nvPr/>
        </p:nvSpPr>
        <p:spPr>
          <a:xfrm>
            <a:off x="11350447" y="2939796"/>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900623" y="3227832"/>
            <a:ext cx="559612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900623" y="3328416"/>
            <a:ext cx="5212080" cy="146304"/>
          </a:xfrm>
          <a:prstGeom prst="rect">
            <a:avLst/>
          </a:prstGeom>
          <a:noFill/>
        </p:spPr>
        <p:txBody>
          <a:bodyPr wrap="square" lIns="0" rIns="0" tIns="0" bIns="0" anchor="t">
            <a:spAutoFit/>
          </a:bodyPr>
          <a:lstStyle/>
          <a:p>
            <a:pPr algn="l">
              <a:lnSpc>
                <a:spcPct val="100000"/>
              </a:lnSpc>
            </a:pPr>
            <a:r>
              <a:rPr sz="850" b="1" i="0" lang="en-US">
                <a:solidFill>
                  <a:srgbClr val="1F2933"/>
                </a:solidFill>
                <a:latin typeface="Segoe UI"/>
              </a:rPr>
              <a:t>Launch on Boot</a:t>
            </a:r>
          </a:p>
        </p:txBody>
      </p:sp>
      <p:sp>
        <p:nvSpPr>
          <p:cNvPr id="40" name="TextBox 39"/>
          <p:cNvSpPr txBox="1"/>
          <p:nvPr/>
        </p:nvSpPr>
        <p:spPr>
          <a:xfrm>
            <a:off x="5900623" y="3483864"/>
            <a:ext cx="5212080" cy="128016"/>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starts after every restart</a:t>
            </a:r>
          </a:p>
        </p:txBody>
      </p:sp>
      <p:sp>
        <p:nvSpPr>
          <p:cNvPr id="41" name="Rounded Rectangle 40"/>
          <p:cNvSpPr/>
          <p:nvPr/>
        </p:nvSpPr>
        <p:spPr>
          <a:xfrm>
            <a:off x="11204143" y="3364992"/>
            <a:ext cx="274320" cy="146304"/>
          </a:xfrm>
          <a:prstGeom prst="roundRect">
            <a:avLst>
              <a:gd name="adj" fmla="val 50000"/>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Oval 41"/>
          <p:cNvSpPr/>
          <p:nvPr/>
        </p:nvSpPr>
        <p:spPr>
          <a:xfrm>
            <a:off x="11350447" y="3378708"/>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5900623" y="3666744"/>
            <a:ext cx="559612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900623" y="3767328"/>
            <a:ext cx="5212080" cy="146304"/>
          </a:xfrm>
          <a:prstGeom prst="rect">
            <a:avLst/>
          </a:prstGeom>
          <a:noFill/>
        </p:spPr>
        <p:txBody>
          <a:bodyPr wrap="square" lIns="0" rIns="0" tIns="0" bIns="0" anchor="t">
            <a:spAutoFit/>
          </a:bodyPr>
          <a:lstStyle/>
          <a:p>
            <a:pPr algn="l">
              <a:lnSpc>
                <a:spcPct val="100000"/>
              </a:lnSpc>
            </a:pPr>
            <a:r>
              <a:rPr sz="850" b="1" i="0" lang="en-US">
                <a:solidFill>
                  <a:srgbClr val="1F2933"/>
                </a:solidFill>
                <a:latin typeface="Segoe UI"/>
              </a:rPr>
              <a:t>Kiosk Mode</a:t>
            </a:r>
          </a:p>
        </p:txBody>
      </p:sp>
      <p:sp>
        <p:nvSpPr>
          <p:cNvPr id="45" name="TextBox 44"/>
          <p:cNvSpPr txBox="1"/>
          <p:nvPr/>
        </p:nvSpPr>
        <p:spPr>
          <a:xfrm>
            <a:off x="5900623" y="3922776"/>
            <a:ext cx="5212080" cy="128016"/>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the app cannot be left</a:t>
            </a:r>
          </a:p>
        </p:txBody>
      </p:sp>
      <p:sp>
        <p:nvSpPr>
          <p:cNvPr id="46" name="Rounded Rectangle 45"/>
          <p:cNvSpPr/>
          <p:nvPr/>
        </p:nvSpPr>
        <p:spPr>
          <a:xfrm>
            <a:off x="11204143" y="3803904"/>
            <a:ext cx="274320" cy="146304"/>
          </a:xfrm>
          <a:prstGeom prst="roundRect">
            <a:avLst>
              <a:gd name="adj" fmla="val 50000"/>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Oval 46"/>
          <p:cNvSpPr/>
          <p:nvPr/>
        </p:nvSpPr>
        <p:spPr>
          <a:xfrm>
            <a:off x="11213287" y="3817620"/>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900623" y="4105656"/>
            <a:ext cx="559612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Oval 48"/>
          <p:cNvSpPr/>
          <p:nvPr/>
        </p:nvSpPr>
        <p:spPr>
          <a:xfrm>
            <a:off x="5452567" y="21945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5452567" y="22539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51" name="Oval 50"/>
          <p:cNvSpPr/>
          <p:nvPr/>
        </p:nvSpPr>
        <p:spPr>
          <a:xfrm>
            <a:off x="5452567" y="29169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452567" y="29763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53" name="Oval 52"/>
          <p:cNvSpPr/>
          <p:nvPr/>
        </p:nvSpPr>
        <p:spPr>
          <a:xfrm>
            <a:off x="5452567" y="33558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5452567" y="34152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55" name="Rectangle 5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8" name="TextBox 5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labels may differ slightly between versions. </a:t>
            </a:r>
            <a:r>
              <a:rPr sz="1000" b="1" i="0" lang="en-US">
                <a:solidFill>
                  <a:srgbClr val="2B3844"/>
                </a:solidFill>
                <a:latin typeface="Segoe UI"/>
              </a:rPr>
              <a:t>Keep Screen On</a:t>
            </a:r>
            <a:r>
              <a:rPr sz="1000" b="0" i="0" lang="en-US">
                <a:solidFill>
                  <a:srgbClr val="2B3844"/>
                </a:solidFill>
                <a:latin typeface="Segoe UI"/>
              </a:rPr>
              <a:t> only keeps the screen awake – leave the tablet on its power supply anyway, or the battery will be empty on the second day.</a:t>
            </a: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Continuous operation</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18 / 22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Why the display keeps running without the internet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387092"/>
            <a:ext cx="11057839" cy="238353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387092"/>
            <a:ext cx="54864" cy="238353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07716"/>
            <a:ext cx="9777679" cy="88391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Time keeps running in the device. Only the data comes from the server.</a:t>
            </a:r>
          </a:p>
        </p:txBody>
      </p:sp>
      <p:sp>
        <p:nvSpPr>
          <p:cNvPr id="9" name="TextBox 8"/>
          <p:cNvSpPr txBox="1"/>
          <p:nvPr/>
        </p:nvSpPr>
        <p:spPr>
          <a:xfrm>
            <a:off x="1207007" y="3819652"/>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The switch from the preview into the large area and the removal of finished items are calculated by the browser </a:t>
            </a:r>
            <a:r>
              <a:rPr sz="1200" b="1" i="0" lang="en-US">
                <a:solidFill>
                  <a:srgbClr val="4A5D6E"/>
                </a:solidFill>
                <a:latin typeface="Segoe UI"/>
              </a:rPr>
              <a:t>every minute</a:t>
            </a:r>
            <a:r>
              <a:rPr sz="1200" b="0" i="0" lang="en-US">
                <a:solidFill>
                  <a:srgbClr val="4A5D6E"/>
                </a:solidFill>
                <a:latin typeface="Segoe UI"/>
              </a:rPr>
              <a:t> – from the events it received with the last request. Only the sync with the server runs at the configured rate, by default every 15 minutes. So if the network drops briefly, the display still switches on time and fetches the data as soon as the connection returns.</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Continuous operation</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19 / 22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Check before continuous operation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room exists under </a:t>
            </a:r>
            <a:r>
              <a:rPr sz="1150" b="1" i="0" lang="en-US">
                <a:solidFill>
                  <a:srgbClr val="2B3844"/>
                </a:solidFill>
                <a:latin typeface="Segoe UI"/>
              </a:rPr>
              <a:t>Venues</a:t>
            </a:r>
            <a:r>
              <a:rPr sz="1150" b="0" i="0" lang="en-US">
                <a:solidFill>
                  <a:srgbClr val="2B3844"/>
                </a:solidFill>
                <a:latin typeface="Segoe UI"/>
              </a:rPr>
              <a:t> and has an </a:t>
            </a:r>
            <a:r>
              <a:rPr sz="1150" b="1" i="0" lang="en-US">
                <a:solidFill>
                  <a:srgbClr val="2B3844"/>
                </a:solidFill>
                <a:latin typeface="Segoe UI"/>
              </a:rPr>
              <a:t>image</a:t>
            </a:r>
            <a:r>
              <a:rPr sz="1150" b="0" i="0" lang="en-US">
                <a:solidFill>
                  <a:srgbClr val="2B3844"/>
                </a:solidFill>
                <a:latin typeface="Segoe UI"/>
              </a:rPr>
              <a:t>.</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programme item has a </a:t>
            </a:r>
            <a:r>
              <a:rPr sz="1150" b="1" i="0" lang="en-US">
                <a:solidFill>
                  <a:srgbClr val="2B3844"/>
                </a:solidFill>
                <a:latin typeface="Segoe UI"/>
              </a:rPr>
              <a:t>date, start time and end time</a:t>
            </a:r>
            <a:r>
              <a:rPr sz="1150" b="0" i="0" lang="en-US">
                <a:solidFill>
                  <a:srgbClr val="2B3844"/>
                </a:solidFill>
                <a:latin typeface="Segoe UI"/>
              </a:rPr>
              <a: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programme item is </a:t>
            </a:r>
            <a:r>
              <a:rPr sz="1150" b="1" i="0" lang="en-US">
                <a:solidFill>
                  <a:srgbClr val="2B3844"/>
                </a:solidFill>
                <a:latin typeface="Segoe UI"/>
              </a:rPr>
              <a:t>assigned to a main event</a:t>
            </a:r>
            <a:r>
              <a:rPr sz="1150" b="0" i="0" lang="en-US">
                <a:solidFill>
                  <a:srgbClr val="2B3844"/>
                </a:solidFill>
                <a:latin typeface="Segoe UI"/>
              </a:rPr>
              <a: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Refresh rate</a:t>
            </a:r>
            <a:r>
              <a:rPr sz="1150" b="0" i="0" lang="en-US">
                <a:solidFill>
                  <a:srgbClr val="2B3844"/>
                </a:solidFill>
                <a:latin typeface="Segoe UI"/>
              </a:rPr>
              <a:t> set to 10–15 minutes for the event day.</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preload window</a:t>
            </a:r>
            <a:r>
              <a:rPr sz="1150" b="0" i="0" lang="en-US">
                <a:solidFill>
                  <a:srgbClr val="2B3844"/>
                </a:solidFill>
                <a:latin typeface="Segoe UI"/>
              </a:rPr>
              <a:t> covers your event but is not needlessly large.</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display tested once </a:t>
            </a:r>
            <a:r>
              <a:rPr sz="1150" b="1" i="0" lang="en-US">
                <a:solidFill>
                  <a:srgbClr val="2B3844"/>
                </a:solidFill>
                <a:latin typeface="Segoe UI"/>
              </a:rPr>
              <a:t>in full screen</a:t>
            </a:r>
            <a:r>
              <a:rPr sz="1150" b="0" i="0" lang="en-US">
                <a:solidFill>
                  <a:srgbClr val="2B3844"/>
                </a:solidFill>
                <a:latin typeface="Segoe UI"/>
              </a:rPr>
              <a:t> – on the real device.</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Screen saver and sleep mode </a:t>
            </a:r>
            <a:r>
              <a:rPr sz="1150" b="1" i="0" lang="en-US">
                <a:solidFill>
                  <a:srgbClr val="2B3844"/>
                </a:solidFill>
                <a:latin typeface="Segoe UI"/>
              </a:rPr>
              <a:t>switched off</a:t>
            </a:r>
            <a:r>
              <a:rPr sz="1150" b="0" i="0" lang="en-US">
                <a:solidFill>
                  <a:srgbClr val="2B3844"/>
                </a:solidFill>
                <a:latin typeface="Segoe UI"/>
              </a:rPr>
              <a:t> on the device.</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On the hub, </a:t>
            </a:r>
            <a:r>
              <a:rPr sz="1150" b="1" i="0" lang="en-US">
                <a:solidFill>
                  <a:srgbClr val="2B3844"/>
                </a:solidFill>
                <a:latin typeface="Segoe UI"/>
              </a:rPr>
              <a:t>“Set as default”</a:t>
            </a:r>
            <a:r>
              <a:rPr sz="1150" b="0" i="0" lang="en-US">
                <a:solidFill>
                  <a:srgbClr val="2B3844"/>
                </a:solidFill>
                <a:latin typeface="Segoe UI"/>
              </a:rPr>
              <a:t> carried out on every device.</a:t>
            </a:r>
          </a:p>
        </p:txBody>
      </p:sp>
      <p:sp>
        <p:nvSpPr>
          <p:cNvPr id="30" name="Rectangle 29"/>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3" name="TextBox 32"/>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end time is often underestimated: if it is missing, the displays assume one hour. A two-hour concert then disappears from the large area in the middle of the second act.</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Continuous operation</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20 / 22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When a display does not show what it should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A red note appears instead of the monitor.</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Only logged-in editors see it: the add-on is not active. Visitors see nothing in that place.</a:t>
            </a:r>
          </a:p>
        </p:txBody>
      </p:sp>
      <p:sp>
        <p:nvSpPr>
          <p:cNvPr id="10" name="TextBox 9"/>
          <p:cNvSpPr txBox="1"/>
          <p:nvPr/>
        </p:nvSpPr>
        <p:spPr>
          <a:xfrm>
            <a:off x="566928" y="223856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1" name="TextBox 10"/>
          <p:cNvSpPr txBox="1"/>
          <p:nvPr/>
        </p:nvSpPr>
        <p:spPr>
          <a:xfrm>
            <a:off x="877824" y="223856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monitor stays empty.</a:t>
            </a:r>
          </a:p>
        </p:txBody>
      </p:sp>
      <p:sp>
        <p:nvSpPr>
          <p:cNvPr id="12" name="TextBox 11"/>
          <p:cNvSpPr txBox="1"/>
          <p:nvPr/>
        </p:nvSpPr>
        <p:spPr>
          <a:xfrm>
            <a:off x="566928" y="249796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3" name="TextBox 12"/>
          <p:cNvSpPr txBox="1"/>
          <p:nvPr/>
        </p:nvSpPr>
        <p:spPr>
          <a:xfrm>
            <a:off x="877824" y="249796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The room name in the block must match the name under “Venues” exactly, including capitalisation. Also check whether anything is actually scheduled in that room.</a:t>
            </a:r>
          </a:p>
        </p:txBody>
      </p:sp>
      <p:sp>
        <p:nvSpPr>
          <p:cNvPr id="14" name="TextBox 13"/>
          <p:cNvSpPr txBox="1"/>
          <p:nvPr/>
        </p:nvSpPr>
        <p:spPr>
          <a:xfrm>
            <a:off x="566928" y="312381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5" name="TextBox 14"/>
          <p:cNvSpPr txBox="1"/>
          <p:nvPr/>
        </p:nvSpPr>
        <p:spPr>
          <a:xfrm>
            <a:off x="877824" y="312381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A programme item is missing.</a:t>
            </a:r>
          </a:p>
        </p:txBody>
      </p:sp>
      <p:sp>
        <p:nvSpPr>
          <p:cNvPr id="16" name="TextBox 15"/>
          <p:cNvSpPr txBox="1"/>
          <p:nvPr/>
        </p:nvSpPr>
        <p:spPr>
          <a:xfrm>
            <a:off x="566928" y="338321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7" name="TextBox 16"/>
          <p:cNvSpPr txBox="1"/>
          <p:nvPr/>
        </p:nvSpPr>
        <p:spPr>
          <a:xfrm>
            <a:off x="877824" y="338321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Usually the date or start time is missing, or the item is not attached to a main event. The dashboard finds both. It may also lie outside the configured preload window.</a:t>
            </a:r>
          </a:p>
        </p:txBody>
      </p:sp>
      <p:sp>
        <p:nvSpPr>
          <p:cNvPr id="18" name="TextBox 17"/>
          <p:cNvSpPr txBox="1"/>
          <p:nvPr/>
        </p:nvSpPr>
        <p:spPr>
          <a:xfrm>
            <a:off x="566928" y="416655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9" name="TextBox 18"/>
          <p:cNvSpPr txBox="1"/>
          <p:nvPr/>
        </p:nvSpPr>
        <p:spPr>
          <a:xfrm>
            <a:off x="877824" y="416655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display freezes or shows outdated times.</a:t>
            </a:r>
          </a:p>
        </p:txBody>
      </p:sp>
      <p:sp>
        <p:nvSpPr>
          <p:cNvPr id="20" name="TextBox 19"/>
          <p:cNvSpPr txBox="1"/>
          <p:nvPr/>
        </p:nvSpPr>
        <p:spPr>
          <a:xfrm>
            <a:off x="566928" y="4425950"/>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1" name="TextBox 20"/>
          <p:cNvSpPr txBox="1"/>
          <p:nvPr/>
        </p:nvSpPr>
        <p:spPr>
          <a:xfrm>
            <a:off x="877824" y="4425950"/>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It counts locally and should never stop. If it does, a caching or optimisation plugin is probably combining the scripts. Exclude </a:t>
            </a:r>
            <a:r>
              <a:rPr sz="1000" b="0" i="0" lang="en-US">
                <a:solidFill>
                  <a:srgbClr val="3B4A57"/>
                </a:solidFill>
                <a:latin typeface="Consolas"/>
              </a:rPr>
              <a:t>ecrm-monitor.js</a:t>
            </a:r>
            <a:r>
              <a:rPr sz="1000" b="0" i="0" lang="en-US">
                <a:solidFill>
                  <a:srgbClr val="3B4A57"/>
                </a:solidFill>
                <a:latin typeface="Segoe UI"/>
              </a:rPr>
              <a:t> from that optimisation.</a:t>
            </a:r>
          </a:p>
        </p:txBody>
      </p:sp>
      <p:sp>
        <p:nvSpPr>
          <p:cNvPr id="22" name="TextBox 21"/>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3" name="TextBox 22"/>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Changes appear too late.</a:t>
            </a:r>
          </a:p>
        </p:txBody>
      </p:sp>
      <p:sp>
        <p:nvSpPr>
          <p:cNvPr id="24" name="TextBox 23"/>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5" name="TextBox 24"/>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That is the refresh rate from the “Live-Ticker” card. Set it to 10–15 minutes for the event day.</a:t>
            </a:r>
          </a:p>
        </p:txBody>
      </p:sp>
      <p:sp>
        <p:nvSpPr>
          <p:cNvPr id="26" name="TextBox 25"/>
          <p:cNvSpPr txBox="1"/>
          <p:nvPr/>
        </p:nvSpPr>
        <p:spPr>
          <a:xfrm>
            <a:off x="6301587" y="223856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7" name="TextBox 26"/>
          <p:cNvSpPr txBox="1"/>
          <p:nvPr/>
        </p:nvSpPr>
        <p:spPr>
          <a:xfrm>
            <a:off x="6612483" y="223856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screen switches off after a while.</a:t>
            </a:r>
          </a:p>
        </p:txBody>
      </p:sp>
      <p:sp>
        <p:nvSpPr>
          <p:cNvPr id="28" name="TextBox 27"/>
          <p:cNvSpPr txBox="1"/>
          <p:nvPr/>
        </p:nvSpPr>
        <p:spPr>
          <a:xfrm>
            <a:off x="6301587" y="249796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9" name="TextBox 28"/>
          <p:cNvSpPr txBox="1"/>
          <p:nvPr/>
        </p:nvSpPr>
        <p:spPr>
          <a:xfrm>
            <a:off x="6612483" y="249796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Turn off the screen saver and power saving on the device. The full-screen view also keeps the screen awake on many devices.</a:t>
            </a:r>
          </a:p>
        </p:txBody>
      </p:sp>
      <p:sp>
        <p:nvSpPr>
          <p:cNvPr id="30" name="TextBox 29"/>
          <p:cNvSpPr txBox="1"/>
          <p:nvPr/>
        </p:nvSpPr>
        <p:spPr>
          <a:xfrm>
            <a:off x="6301587" y="312381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31" name="TextBox 30"/>
          <p:cNvSpPr txBox="1"/>
          <p:nvPr/>
        </p:nvSpPr>
        <p:spPr>
          <a:xfrm>
            <a:off x="6612483" y="312381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hub shows no tiles.</a:t>
            </a:r>
          </a:p>
        </p:txBody>
      </p:sp>
      <p:sp>
        <p:nvSpPr>
          <p:cNvPr id="32" name="TextBox 31"/>
          <p:cNvSpPr txBox="1"/>
          <p:nvPr/>
        </p:nvSpPr>
        <p:spPr>
          <a:xfrm>
            <a:off x="6301587" y="338321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33" name="TextBox 32"/>
          <p:cNvSpPr txBox="1"/>
          <p:nvPr/>
        </p:nvSpPr>
        <p:spPr>
          <a:xfrm>
            <a:off x="6612483" y="338321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Every line in the settings needs at least a location name and a ticker address, separated by a vertical bar.</a:t>
            </a:r>
          </a:p>
        </p:txBody>
      </p:sp>
      <p:sp>
        <p:nvSpPr>
          <p:cNvPr id="34" name="TextBox 33"/>
          <p:cNvSpPr txBox="1"/>
          <p:nvPr/>
        </p:nvSpPr>
        <p:spPr>
          <a:xfrm>
            <a:off x="6301587" y="400907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35" name="TextBox 34"/>
          <p:cNvSpPr txBox="1"/>
          <p:nvPr/>
        </p:nvSpPr>
        <p:spPr>
          <a:xfrm>
            <a:off x="6612483" y="400907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countdown starts again and again although it is not wanted.</a:t>
            </a:r>
          </a:p>
        </p:txBody>
      </p:sp>
      <p:sp>
        <p:nvSpPr>
          <p:cNvPr id="36" name="TextBox 35"/>
          <p:cNvSpPr txBox="1"/>
          <p:nvPr/>
        </p:nvSpPr>
        <p:spPr>
          <a:xfrm>
            <a:off x="6301587" y="4268470"/>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37" name="TextBox 36"/>
          <p:cNvSpPr txBox="1"/>
          <p:nvPr/>
        </p:nvSpPr>
        <p:spPr>
          <a:xfrm>
            <a:off x="6612483" y="4268470"/>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A default display is stored on that device. Tap “Reset Default”.</a:t>
            </a:r>
          </a:p>
        </p:txBody>
      </p:sp>
      <p:sp>
        <p:nvSpPr>
          <p:cNvPr id="38" name="Rectangle 3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Continuous operation</a:t>
            </a:r>
          </a:p>
        </p:txBody>
      </p:sp>
      <p:sp>
        <p:nvSpPr>
          <p:cNvPr id="40" name="TextBox 3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21 / 22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889985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928390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966795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1005199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10436047"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1082009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1120414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1158819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1197223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051560" y="2148840"/>
            <a:ext cx="9601200" cy="219456"/>
          </a:xfrm>
          <a:prstGeom prst="rect">
            <a:avLst/>
          </a:prstGeom>
          <a:noFill/>
        </p:spPr>
        <p:txBody>
          <a:bodyPr wrap="square" lIns="0" rIns="0" tIns="0" bIns="0" anchor="t">
            <a:spAutoFit/>
          </a:bodyPr>
          <a:lstStyle/>
          <a:p>
            <a:pPr algn="l">
              <a:lnSpc>
                <a:spcPct val="100000"/>
              </a:lnSpc>
            </a:pPr>
            <a:r>
              <a:rPr sz="1100" b="1" i="0" lang="en-US">
                <a:solidFill>
                  <a:srgbClr val="F0A86A"/>
                </a:solidFill>
                <a:latin typeface="Segoe UI"/>
              </a:rPr>
              <a:t>THE MOST IMPORTANT THING IN ONE SENTENCE</a:t>
            </a:r>
          </a:p>
        </p:txBody>
      </p:sp>
      <p:sp>
        <p:nvSpPr>
          <p:cNvPr id="15" name="TextBox 14"/>
          <p:cNvSpPr txBox="1"/>
          <p:nvPr/>
        </p:nvSpPr>
        <p:spPr>
          <a:xfrm>
            <a:off x="1051560" y="2514600"/>
            <a:ext cx="8961120" cy="1371600"/>
          </a:xfrm>
          <a:prstGeom prst="rect">
            <a:avLst/>
          </a:prstGeom>
          <a:noFill/>
        </p:spPr>
        <p:txBody>
          <a:bodyPr wrap="square" lIns="0" rIns="0" tIns="0" bIns="0" anchor="t">
            <a:spAutoFit/>
          </a:bodyPr>
          <a:lstStyle/>
          <a:p>
            <a:pPr algn="l">
              <a:lnSpc>
                <a:spcPct val="115000"/>
              </a:lnSpc>
            </a:pPr>
            <a:r>
              <a:rPr sz="3200" b="1" i="0" lang="en-US">
                <a:solidFill>
                  <a:srgbClr val="FFFFFF"/>
                </a:solidFill>
                <a:latin typeface="Segoe UI"/>
              </a:rPr>
              <a:t>One programme, any number of screens –</a:t>
            </a:r>
          </a:p>
          <a:p>
            <a:pPr algn="l">
              <a:lnSpc>
                <a:spcPct val="115000"/>
              </a:lnSpc>
            </a:pPr>
            <a:r>
              <a:rPr sz="3200" b="1" i="0" lang="en-US">
                <a:solidFill>
                  <a:srgbClr val="FFFFFF"/>
                </a:solidFill>
                <a:latin typeface="Segoe UI"/>
              </a:rPr>
              <a:t>and none of them needs attention.</a:t>
            </a:r>
          </a:p>
        </p:txBody>
      </p:sp>
      <p:sp>
        <p:nvSpPr>
          <p:cNvPr id="16" name="Rectangle 15"/>
          <p:cNvSpPr/>
          <p:nvPr/>
        </p:nvSpPr>
        <p:spPr>
          <a:xfrm>
            <a:off x="1051560" y="4069080"/>
            <a:ext cx="12344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51560" y="4343400"/>
            <a:ext cx="8961120" cy="731520"/>
          </a:xfrm>
          <a:prstGeom prst="rect">
            <a:avLst/>
          </a:prstGeom>
          <a:noFill/>
        </p:spPr>
        <p:txBody>
          <a:bodyPr wrap="square" lIns="0" rIns="0" tIns="0" bIns="0" anchor="t">
            <a:spAutoFit/>
          </a:bodyPr>
          <a:lstStyle/>
          <a:p>
            <a:pPr algn="l">
              <a:lnSpc>
                <a:spcPct val="130000"/>
              </a:lnSpc>
            </a:pPr>
            <a:r>
              <a:rPr sz="1300" b="0" i="0" lang="en-US">
                <a:solidFill>
                  <a:srgbClr val="BFD6E8"/>
                </a:solidFill>
                <a:latin typeface="Segoe UI"/>
              </a:rPr>
              <a:t>Set up every display once, record the locations in the hub and let each device remember its display. After that, all it needs is power.</a:t>
            </a:r>
          </a:p>
        </p:txBody>
      </p:sp>
      <p:sp>
        <p:nvSpPr>
          <p:cNvPr id="18" name="TextBox 17"/>
          <p:cNvSpPr txBox="1"/>
          <p:nvPr/>
        </p:nvSpPr>
        <p:spPr>
          <a:xfrm>
            <a:off x="1051560" y="5897880"/>
            <a:ext cx="9326880" cy="274320"/>
          </a:xfrm>
          <a:prstGeom prst="rect">
            <a:avLst/>
          </a:prstGeom>
          <a:noFill/>
        </p:spPr>
        <p:txBody>
          <a:bodyPr wrap="square" lIns="0" rIns="0" tIns="0" bIns="0" anchor="t">
            <a:spAutoFit/>
          </a:bodyPr>
          <a:lstStyle/>
          <a:p>
            <a:pPr algn="l">
              <a:lnSpc>
                <a:spcPct val="100000"/>
              </a:lnSpc>
            </a:pPr>
            <a:r>
              <a:rPr sz="950" b="0" i="0" lang="en-US">
                <a:solidFill>
                  <a:srgbClr val="7DA3C0"/>
                </a:solidFill>
                <a:latin typeface="Segoe UI"/>
              </a:rPr>
              <a:t>Room Monitor &amp; Kiosk Hub   ·   Add-on version 1.0   ·   26 September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